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notesSlides/notesSlide15.xml" ContentType="application/vnd.openxmlformats-officedocument.presentationml.notesSlide+xml"/>
  <Override PartName="/ppt/charts/chart2.xml" ContentType="application/vnd.openxmlformats-officedocument.drawingml.chart+xml"/>
  <Override PartName="/ppt/theme/themeOverride2.xml" ContentType="application/vnd.openxmlformats-officedocument.themeOverride+xml"/>
  <Override PartName="/ppt/charts/chart3.xml" ContentType="application/vnd.openxmlformats-officedocument.drawingml.chart+xml"/>
  <Override PartName="/ppt/theme/themeOverride3.xml" ContentType="application/vnd.openxmlformats-officedocument.themeOverr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rts/chart4.xml" ContentType="application/vnd.openxmlformats-officedocument.drawingml.chart+xml"/>
  <Override PartName="/ppt/theme/themeOverride4.xml" ContentType="application/vnd.openxmlformats-officedocument.themeOverr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rts/chart5.xml" ContentType="application/vnd.openxmlformats-officedocument.drawingml.chart+xml"/>
  <Override PartName="/ppt/theme/themeOverride5.xml" ContentType="application/vnd.openxmlformats-officedocument.themeOverr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rts/chart6.xml" ContentType="application/vnd.openxmlformats-officedocument.drawingml.chart+xml"/>
  <Override PartName="/ppt/theme/themeOverride6.xml" ContentType="application/vnd.openxmlformats-officedocument.themeOverride+xml"/>
  <Override PartName="/ppt/notesSlides/notesSlide25.xml" ContentType="application/vnd.openxmlformats-officedocument.presentationml.notesSlide+xml"/>
  <Override PartName="/ppt/charts/chart7.xml" ContentType="application/vnd.openxmlformats-officedocument.drawingml.chart+xml"/>
  <Override PartName="/ppt/theme/themeOverride7.xml" ContentType="application/vnd.openxmlformats-officedocument.themeOverride+xml"/>
  <Override PartName="/ppt/charts/chart8.xml" ContentType="application/vnd.openxmlformats-officedocument.drawingml.chart+xml"/>
  <Override PartName="/ppt/theme/themeOverride8.xml" ContentType="application/vnd.openxmlformats-officedocument.themeOverr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charts/chart9.xml" ContentType="application/vnd.openxmlformats-officedocument.drawingml.chart+xml"/>
  <Override PartName="/ppt/theme/themeOverride9.xml" ContentType="application/vnd.openxmlformats-officedocument.themeOverride+xml"/>
  <Override PartName="/ppt/charts/chart10.xml" ContentType="application/vnd.openxmlformats-officedocument.drawingml.chart+xml"/>
  <Override PartName="/ppt/theme/themeOverride10.xml" ContentType="application/vnd.openxmlformats-officedocument.themeOverr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charts/chart11.xml" ContentType="application/vnd.openxmlformats-officedocument.drawingml.chart+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charts/chart12.xml" ContentType="application/vnd.openxmlformats-officedocument.drawingml.chart+xml"/>
  <Override PartName="/ppt/theme/themeOverride11.xml" ContentType="application/vnd.openxmlformats-officedocument.themeOverr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0" r:id="rId4"/>
  </p:sldMasterIdLst>
  <p:notesMasterIdLst>
    <p:notesMasterId r:id="rId82"/>
  </p:notesMasterIdLst>
  <p:sldIdLst>
    <p:sldId id="256" r:id="rId5"/>
    <p:sldId id="258" r:id="rId6"/>
    <p:sldId id="257" r:id="rId7"/>
    <p:sldId id="259" r:id="rId8"/>
    <p:sldId id="260" r:id="rId9"/>
    <p:sldId id="261" r:id="rId10"/>
    <p:sldId id="262" r:id="rId11"/>
    <p:sldId id="263" r:id="rId12"/>
    <p:sldId id="264" r:id="rId13"/>
    <p:sldId id="265" r:id="rId14"/>
    <p:sldId id="266" r:id="rId15"/>
    <p:sldId id="267" r:id="rId16"/>
    <p:sldId id="669" r:id="rId17"/>
    <p:sldId id="269" r:id="rId18"/>
    <p:sldId id="680" r:id="rId19"/>
    <p:sldId id="270" r:id="rId20"/>
    <p:sldId id="677" r:id="rId21"/>
    <p:sldId id="271" r:id="rId22"/>
    <p:sldId id="272" r:id="rId23"/>
    <p:sldId id="678" r:id="rId24"/>
    <p:sldId id="273" r:id="rId25"/>
    <p:sldId id="274" r:id="rId26"/>
    <p:sldId id="275" r:id="rId27"/>
    <p:sldId id="681" r:id="rId28"/>
    <p:sldId id="679" r:id="rId29"/>
    <p:sldId id="277" r:id="rId30"/>
    <p:sldId id="661" r:id="rId31"/>
    <p:sldId id="662" r:id="rId32"/>
    <p:sldId id="580" r:id="rId33"/>
    <p:sldId id="640" r:id="rId34"/>
    <p:sldId id="587" r:id="rId35"/>
    <p:sldId id="589" r:id="rId36"/>
    <p:sldId id="588" r:id="rId37"/>
    <p:sldId id="670" r:id="rId38"/>
    <p:sldId id="682" r:id="rId39"/>
    <p:sldId id="591" r:id="rId40"/>
    <p:sldId id="642" r:id="rId41"/>
    <p:sldId id="671" r:id="rId42"/>
    <p:sldId id="643" r:id="rId43"/>
    <p:sldId id="644" r:id="rId44"/>
    <p:sldId id="663" r:id="rId45"/>
    <p:sldId id="596" r:id="rId46"/>
    <p:sldId id="645" r:id="rId47"/>
    <p:sldId id="598" r:id="rId48"/>
    <p:sldId id="599" r:id="rId49"/>
    <p:sldId id="600" r:id="rId50"/>
    <p:sldId id="601" r:id="rId51"/>
    <p:sldId id="674" r:id="rId52"/>
    <p:sldId id="603" r:id="rId53"/>
    <p:sldId id="624" r:id="rId54"/>
    <p:sldId id="683" r:id="rId55"/>
    <p:sldId id="605" r:id="rId56"/>
    <p:sldId id="646" r:id="rId57"/>
    <p:sldId id="676" r:id="rId58"/>
    <p:sldId id="649" r:id="rId59"/>
    <p:sldId id="648" r:id="rId60"/>
    <p:sldId id="650" r:id="rId61"/>
    <p:sldId id="609" r:id="rId62"/>
    <p:sldId id="610" r:id="rId63"/>
    <p:sldId id="651" r:id="rId64"/>
    <p:sldId id="667" r:id="rId65"/>
    <p:sldId id="612" r:id="rId66"/>
    <p:sldId id="613" r:id="rId67"/>
    <p:sldId id="625" r:id="rId68"/>
    <p:sldId id="617" r:id="rId69"/>
    <p:sldId id="618" r:id="rId70"/>
    <p:sldId id="675" r:id="rId71"/>
    <p:sldId id="668" r:id="rId72"/>
    <p:sldId id="654" r:id="rId73"/>
    <p:sldId id="655" r:id="rId74"/>
    <p:sldId id="622" r:id="rId75"/>
    <p:sldId id="656" r:id="rId76"/>
    <p:sldId id="672" r:id="rId77"/>
    <p:sldId id="673" r:id="rId78"/>
    <p:sldId id="657" r:id="rId79"/>
    <p:sldId id="658" r:id="rId80"/>
    <p:sldId id="684" r:id="rId8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13E3416-FA04-957D-15E1-16A5CA630B82}" name="Harris, Julie (CDC/GHC/DGHP)" initials="HJ(" userId="S::ggt5@cdc.gov::f314a2f1-d216-401e-99c8-e30988af447c" providerId="AD"/>
  <p188:author id="{7B023D38-FFBC-E2C2-D214-7162B76BE166}" name="Quick, Linda (CDC/GHC/DGHP)" initials="Q(" userId="S::maq2@cdc.gov::0d533c83-808d-433f-96e1-46f2a324ca7d" providerId="AD"/>
  <p188:author id="{32569148-467A-A74C-8AEE-DCF781BA2D12}" name="Evering-Watley, Michele (CDC/GHC/DGHP)" initials="EWM(" userId="S::mee4@cdc.gov::2206c350-ccdb-4c4f-b595-dfe690500610" providerId="AD"/>
  <p188:author id="{9DE8255C-0C61-67E0-2C07-B0226780954B}" name="Dicker, Richard C. (CDC/GHC/OD) (CTR)" initials="DRC((" userId="S::rcd1@cdc.gov::f8501ca0-eb9d-456d-ad4b-eecd461a8d99" providerId="AD"/>
  <p188:author id="{3E1F4367-6FAA-4772-F624-76151D004D17}" name="Lisa Bryde" initials="LB" userId="ccd265dea34debd2" providerId="Windows Live"/>
  <p188:author id="{EF4F937E-3A28-66A7-32E9-1BE86B055B0F}" name="Martel, Lise (CDC/GHC/DGHP)" initials="ML(" userId="S::Diz0@cdc.gov::fbce038f-8655-4557-9709-9829739673e8" providerId="AD"/>
  <p188:author id="{44F1E284-E9B1-5329-8243-E4483718664C}" name="Yard, Ellen E. (CDC/GHC/DGHP)" initials="Y(" userId="S::igf8@cdc.gov::19c9ef13-1d29-41fa-9fd7-59de21a7a375" providerId="AD"/>
  <p188:author id="{677E6A8E-C9A6-07BD-E1D8-448ECDAFF898}" name="Gallagher, Darby (CDC/GHC/DGHP)" initials="GD(" userId="S::zss9@cdc.gov::a845a694-00ae-430c-a73d-6baae6728f31" providerId="AD"/>
  <p188:author id="{7E1A0B9E-0C2F-1455-9A5B-124370CFDCF0}" name="Albanna, Sara (CDC/GHC/DGHP)" initials="AS(" userId="S::uic6@cdc.gov::66ccce23-a100-40f3-9ea6-11e572d3e19a" providerId="AD"/>
  <p188:author id="{D71DB8A5-77F4-3016-5A88-EDAC4D4F1636}" name="Yard, Ellen E. (CDC/GHC/DGHP)" initials="YEE(" userId="S::IGF8@cdc.gov::19c9ef13-1d29-41fa-9fd7-59de21a7a375" providerId="AD"/>
  <p188:author id="{C0671CA9-AFEE-8F84-7624-0D3DEADFF1E2}" name="Lopez, Augusto (CDC/GHC/DGHP)" initials="LA(" userId="S::acl9@cdc.gov::1b980565-0c30-45f1-a418-6858fb7bb17d" providerId="AD"/>
  <p188:author id="{7A022CD9-87BE-D8A0-A686-6885FDE2EE81}" name="ANAITE  DIAZ ARTIGA" initials="AD" userId="S::adiaz@uvg.edu.gt::daa04e58-c612-4e8f-a8da-565b85254d0d" providerId="AD"/>
  <p188:author id="{B692A5F4-97DE-BB51-F96B-B9FECA0E4692}" name="Guerra, Marta (CDC/GHC/DGHP)" initials="G(" userId="S::hzg4@cdc.gov::d7d9e8b8-b328-4938-bdb6-031756c4f46c"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09648"/>
    <a:srgbClr val="7030A0"/>
    <a:srgbClr val="00953A"/>
    <a:srgbClr val="A2D086"/>
    <a:srgbClr val="0069AA"/>
    <a:srgbClr val="2290B8"/>
    <a:srgbClr val="F7941D"/>
    <a:srgbClr val="FF7E00"/>
    <a:srgbClr val="339933"/>
    <a:srgbClr val="99004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1DB532A-FB0C-4B35-9B07-7E4F7BE532CE}" v="5" dt="2025-03-18T18:09:46.28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245" autoAdjust="0"/>
    <p:restoredTop sz="64388" autoAdjust="0"/>
  </p:normalViewPr>
  <p:slideViewPr>
    <p:cSldViewPr snapToGrid="0">
      <p:cViewPr varScale="1">
        <p:scale>
          <a:sx n="36" d="100"/>
          <a:sy n="36" d="100"/>
        </p:scale>
        <p:origin x="1496" y="256"/>
      </p:cViewPr>
      <p:guideLst/>
    </p:cSldViewPr>
  </p:slideViewPr>
  <p:outlineViewPr>
    <p:cViewPr>
      <p:scale>
        <a:sx n="33" d="100"/>
        <a:sy n="33" d="100"/>
      </p:scale>
      <p:origin x="0" y="-29920"/>
    </p:cViewPr>
  </p:outlineViewPr>
  <p:notesTextViewPr>
    <p:cViewPr>
      <p:scale>
        <a:sx n="100" d="100"/>
        <a:sy n="100" d="100"/>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viewProps" Target="viewProps.xml"/><Relationship Id="rId89" Type="http://schemas.microsoft.com/office/2018/10/relationships/authors" Target="authors.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5" Type="http://schemas.openxmlformats.org/officeDocument/2006/relationships/slide" Target="slides/slide1.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presProps" Target="presProps.xml"/><Relationship Id="rId88"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microsoft.com/office/2016/11/relationships/changesInfo" Target="changesInfos/changesInfo1.xml"/><Relationship Id="rId61" Type="http://schemas.openxmlformats.org/officeDocument/2006/relationships/slide" Target="slides/slide57.xml"/><Relationship Id="rId82" Type="http://schemas.openxmlformats.org/officeDocument/2006/relationships/notesMaster" Target="notesMasters/notesMaster1.xml"/><Relationship Id="rId19" Type="http://schemas.openxmlformats.org/officeDocument/2006/relationships/slide" Target="slides/slide1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allagher, Darby (CDC/GHC/DGHP)" userId="a845a694-00ae-430c-a73d-6baae6728f31" providerId="ADAL" clId="{91DB532A-FB0C-4B35-9B07-7E4F7BE532CE}"/>
    <pc:docChg chg="custSel modSld">
      <pc:chgData name="Gallagher, Darby (CDC/GHC/DGHP)" userId="a845a694-00ae-430c-a73d-6baae6728f31" providerId="ADAL" clId="{91DB532A-FB0C-4B35-9B07-7E4F7BE532CE}" dt="2025-03-19T16:15:47.050" v="80" actId="20577"/>
      <pc:docMkLst>
        <pc:docMk/>
      </pc:docMkLst>
      <pc:sldChg chg="modSp mod chgLayout">
        <pc:chgData name="Gallagher, Darby (CDC/GHC/DGHP)" userId="a845a694-00ae-430c-a73d-6baae6728f31" providerId="ADAL" clId="{91DB532A-FB0C-4B35-9B07-7E4F7BE532CE}" dt="2025-03-19T16:15:18.951" v="79" actId="14100"/>
        <pc:sldMkLst>
          <pc:docMk/>
          <pc:sldMk cId="133510966" sldId="266"/>
        </pc:sldMkLst>
        <pc:spChg chg="mod ord">
          <ac:chgData name="Gallagher, Darby (CDC/GHC/DGHP)" userId="a845a694-00ae-430c-a73d-6baae6728f31" providerId="ADAL" clId="{91DB532A-FB0C-4B35-9B07-7E4F7BE532CE}" dt="2025-03-19T16:15:18.951" v="79" actId="14100"/>
          <ac:spMkLst>
            <pc:docMk/>
            <pc:sldMk cId="133510966" sldId="266"/>
            <ac:spMk id="2" creationId="{95A19069-74E1-B6EB-B35B-1CBF92E457FF}"/>
          </ac:spMkLst>
        </pc:spChg>
        <pc:spChg chg="mod ord">
          <ac:chgData name="Gallagher, Darby (CDC/GHC/DGHP)" userId="a845a694-00ae-430c-a73d-6baae6728f31" providerId="ADAL" clId="{91DB532A-FB0C-4B35-9B07-7E4F7BE532CE}" dt="2025-03-19T16:15:11.777" v="78" actId="700"/>
          <ac:spMkLst>
            <pc:docMk/>
            <pc:sldMk cId="133510966" sldId="266"/>
            <ac:spMk id="3" creationId="{27B1DD10-B935-7BD8-755C-C1CE1947A80A}"/>
          </ac:spMkLst>
        </pc:spChg>
      </pc:sldChg>
      <pc:sldChg chg="modNotesTx">
        <pc:chgData name="Gallagher, Darby (CDC/GHC/DGHP)" userId="a845a694-00ae-430c-a73d-6baae6728f31" providerId="ADAL" clId="{91DB532A-FB0C-4B35-9B07-7E4F7BE532CE}" dt="2025-03-18T17:52:31.758" v="11" actId="20577"/>
        <pc:sldMkLst>
          <pc:docMk/>
          <pc:sldMk cId="3881252921" sldId="275"/>
        </pc:sldMkLst>
      </pc:sldChg>
      <pc:sldChg chg="modSp modNotesTx">
        <pc:chgData name="Gallagher, Darby (CDC/GHC/DGHP)" userId="a845a694-00ae-430c-a73d-6baae6728f31" providerId="ADAL" clId="{91DB532A-FB0C-4B35-9B07-7E4F7BE532CE}" dt="2025-03-18T17:54:16.110" v="16" actId="20577"/>
        <pc:sldMkLst>
          <pc:docMk/>
          <pc:sldMk cId="2244553889" sldId="605"/>
        </pc:sldMkLst>
        <pc:spChg chg="mod">
          <ac:chgData name="Gallagher, Darby (CDC/GHC/DGHP)" userId="a845a694-00ae-430c-a73d-6baae6728f31" providerId="ADAL" clId="{91DB532A-FB0C-4B35-9B07-7E4F7BE532CE}" dt="2025-03-18T17:54:16.110" v="16" actId="20577"/>
          <ac:spMkLst>
            <pc:docMk/>
            <pc:sldMk cId="2244553889" sldId="605"/>
            <ac:spMk id="13" creationId="{8E52482E-56CE-7E08-3814-1199D72C056B}"/>
          </ac:spMkLst>
        </pc:spChg>
      </pc:sldChg>
      <pc:sldChg chg="modNotesTx">
        <pc:chgData name="Gallagher, Darby (CDC/GHC/DGHP)" userId="a845a694-00ae-430c-a73d-6baae6728f31" providerId="ADAL" clId="{91DB532A-FB0C-4B35-9B07-7E4F7BE532CE}" dt="2025-03-18T17:56:39.739" v="21" actId="20577"/>
        <pc:sldMkLst>
          <pc:docMk/>
          <pc:sldMk cId="1714259032" sldId="609"/>
        </pc:sldMkLst>
      </pc:sldChg>
      <pc:sldChg chg="modNotesTx">
        <pc:chgData name="Gallagher, Darby (CDC/GHC/DGHP)" userId="a845a694-00ae-430c-a73d-6baae6728f31" providerId="ADAL" clId="{91DB532A-FB0C-4B35-9B07-7E4F7BE532CE}" dt="2025-03-18T17:58:41.208" v="25" actId="20577"/>
        <pc:sldMkLst>
          <pc:docMk/>
          <pc:sldMk cId="2623635799" sldId="610"/>
        </pc:sldMkLst>
      </pc:sldChg>
      <pc:sldChg chg="addSp modSp mod">
        <pc:chgData name="Gallagher, Darby (CDC/GHC/DGHP)" userId="a845a694-00ae-430c-a73d-6baae6728f31" providerId="ADAL" clId="{91DB532A-FB0C-4B35-9B07-7E4F7BE532CE}" dt="2025-03-18T18:10:08.634" v="76" actId="1036"/>
        <pc:sldMkLst>
          <pc:docMk/>
          <pc:sldMk cId="2623881985" sldId="622"/>
        </pc:sldMkLst>
        <pc:spChg chg="add mod">
          <ac:chgData name="Gallagher, Darby (CDC/GHC/DGHP)" userId="a845a694-00ae-430c-a73d-6baae6728f31" providerId="ADAL" clId="{91DB532A-FB0C-4B35-9B07-7E4F7BE532CE}" dt="2025-03-18T18:09:48.869" v="27" actId="14100"/>
          <ac:spMkLst>
            <pc:docMk/>
            <pc:sldMk cId="2623881985" sldId="622"/>
            <ac:spMk id="3" creationId="{90B2E1D0-FAE0-5C46-CB4F-59B16A6A001D}"/>
          </ac:spMkLst>
        </pc:spChg>
        <pc:spChg chg="mod">
          <ac:chgData name="Gallagher, Darby (CDC/GHC/DGHP)" userId="a845a694-00ae-430c-a73d-6baae6728f31" providerId="ADAL" clId="{91DB532A-FB0C-4B35-9B07-7E4F7BE532CE}" dt="2025-03-18T18:10:08.634" v="76" actId="1036"/>
          <ac:spMkLst>
            <pc:docMk/>
            <pc:sldMk cId="2623881985" sldId="622"/>
            <ac:spMk id="6" creationId="{BCFA8604-12B7-9F34-B954-972C27386D8F}"/>
          </ac:spMkLst>
        </pc:spChg>
        <pc:picChg chg="add mod">
          <ac:chgData name="Gallagher, Darby (CDC/GHC/DGHP)" userId="a845a694-00ae-430c-a73d-6baae6728f31" providerId="ADAL" clId="{91DB532A-FB0C-4B35-9B07-7E4F7BE532CE}" dt="2025-03-18T18:09:48.869" v="27" actId="14100"/>
          <ac:picMkLst>
            <pc:docMk/>
            <pc:sldMk cId="2623881985" sldId="622"/>
            <ac:picMk id="8" creationId="{E1A16341-678F-FF46-81C9-78D676755CA8}"/>
          </ac:picMkLst>
        </pc:picChg>
        <pc:picChg chg="add mod">
          <ac:chgData name="Gallagher, Darby (CDC/GHC/DGHP)" userId="a845a694-00ae-430c-a73d-6baae6728f31" providerId="ADAL" clId="{91DB532A-FB0C-4B35-9B07-7E4F7BE532CE}" dt="2025-03-18T18:09:48.869" v="27" actId="14100"/>
          <ac:picMkLst>
            <pc:docMk/>
            <pc:sldMk cId="2623881985" sldId="622"/>
            <ac:picMk id="9" creationId="{DF0D207F-33C0-141A-981A-49D6247855C2}"/>
          </ac:picMkLst>
        </pc:picChg>
      </pc:sldChg>
      <pc:sldChg chg="modSp mod">
        <pc:chgData name="Gallagher, Darby (CDC/GHC/DGHP)" userId="a845a694-00ae-430c-a73d-6baae6728f31" providerId="ADAL" clId="{91DB532A-FB0C-4B35-9B07-7E4F7BE532CE}" dt="2025-03-19T16:15:47.050" v="80" actId="20577"/>
        <pc:sldMkLst>
          <pc:docMk/>
          <pc:sldMk cId="556502159" sldId="684"/>
        </pc:sldMkLst>
        <pc:spChg chg="mod">
          <ac:chgData name="Gallagher, Darby (CDC/GHC/DGHP)" userId="a845a694-00ae-430c-a73d-6baae6728f31" providerId="ADAL" clId="{91DB532A-FB0C-4B35-9B07-7E4F7BE532CE}" dt="2025-03-19T16:15:47.050" v="80" actId="20577"/>
          <ac:spMkLst>
            <pc:docMk/>
            <pc:sldMk cId="556502159" sldId="684"/>
            <ac:spMk id="2" creationId="{90B5BAC5-1AE4-9407-3320-AFCFA7C2CBA8}"/>
          </ac:spMkLst>
        </pc:spChg>
      </pc:sldChg>
    </pc:docChg>
  </pc:docChgLst>
</pc:chgInfo>
</file>

<file path=ppt/charts/_rels/chart1.xml.rels><?xml version="1.0" encoding="UTF-8" standalone="yes"?>
<Relationships xmlns="http://schemas.openxmlformats.org/package/2006/relationships"><Relationship Id="rId2" Type="http://schemas.openxmlformats.org/officeDocument/2006/relationships/package" Target="../embeddings/Microsoft_Excel_Worksheet.xlsx"/><Relationship Id="rId1" Type="http://schemas.openxmlformats.org/officeDocument/2006/relationships/themeOverride" Target="../theme/themeOverride1.xml"/></Relationships>
</file>

<file path=ppt/charts/_rels/chart10.xml.rels><?xml version="1.0" encoding="UTF-8" standalone="yes"?>
<Relationships xmlns="http://schemas.openxmlformats.org/package/2006/relationships"><Relationship Id="rId2" Type="http://schemas.openxmlformats.org/officeDocument/2006/relationships/package" Target="../embeddings/Microsoft_Excel_Worksheet9.xlsx"/><Relationship Id="rId1" Type="http://schemas.openxmlformats.org/officeDocument/2006/relationships/themeOverride" Target="../theme/themeOverride10.xml"/></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12.xml.rels><?xml version="1.0" encoding="UTF-8" standalone="yes"?>
<Relationships xmlns="http://schemas.openxmlformats.org/package/2006/relationships"><Relationship Id="rId2" Type="http://schemas.openxmlformats.org/officeDocument/2006/relationships/package" Target="../embeddings/Microsoft_Excel_Worksheet11.xlsx"/><Relationship Id="rId1" Type="http://schemas.openxmlformats.org/officeDocument/2006/relationships/themeOverride" Target="../theme/themeOverride11.xml"/></Relationships>
</file>

<file path=ppt/charts/_rels/chart2.xml.rels><?xml version="1.0" encoding="UTF-8" standalone="yes"?>
<Relationships xmlns="http://schemas.openxmlformats.org/package/2006/relationships"><Relationship Id="rId2" Type="http://schemas.openxmlformats.org/officeDocument/2006/relationships/package" Target="../embeddings/Microsoft_Excel_Worksheet1.xlsx"/><Relationship Id="rId1" Type="http://schemas.openxmlformats.org/officeDocument/2006/relationships/themeOverride" Target="../theme/themeOverride2.xml"/></Relationships>
</file>

<file path=ppt/charts/_rels/chart3.xml.rels><?xml version="1.0" encoding="UTF-8" standalone="yes"?>
<Relationships xmlns="http://schemas.openxmlformats.org/package/2006/relationships"><Relationship Id="rId2" Type="http://schemas.openxmlformats.org/officeDocument/2006/relationships/package" Target="../embeddings/Microsoft_Excel_Worksheet2.xlsx"/><Relationship Id="rId1" Type="http://schemas.openxmlformats.org/officeDocument/2006/relationships/themeOverride" Target="../theme/themeOverride3.xml"/></Relationships>
</file>

<file path=ppt/charts/_rels/chart4.xml.rels><?xml version="1.0" encoding="UTF-8" standalone="yes"?>
<Relationships xmlns="http://schemas.openxmlformats.org/package/2006/relationships"><Relationship Id="rId2" Type="http://schemas.openxmlformats.org/officeDocument/2006/relationships/package" Target="../embeddings/Microsoft_Excel_Worksheet3.xlsx"/><Relationship Id="rId1" Type="http://schemas.openxmlformats.org/officeDocument/2006/relationships/themeOverride" Target="../theme/themeOverride4.xml"/></Relationships>
</file>

<file path=ppt/charts/_rels/chart5.xml.rels><?xml version="1.0" encoding="UTF-8" standalone="yes"?>
<Relationships xmlns="http://schemas.openxmlformats.org/package/2006/relationships"><Relationship Id="rId2" Type="http://schemas.openxmlformats.org/officeDocument/2006/relationships/package" Target="../embeddings/Microsoft_Excel_Worksheet4.xlsx"/><Relationship Id="rId1" Type="http://schemas.openxmlformats.org/officeDocument/2006/relationships/themeOverride" Target="../theme/themeOverride5.xml"/></Relationships>
</file>

<file path=ppt/charts/_rels/chart6.xml.rels><?xml version="1.0" encoding="UTF-8" standalone="yes"?>
<Relationships xmlns="http://schemas.openxmlformats.org/package/2006/relationships"><Relationship Id="rId2" Type="http://schemas.openxmlformats.org/officeDocument/2006/relationships/package" Target="../embeddings/Microsoft_Excel_Worksheet5.xlsx"/><Relationship Id="rId1" Type="http://schemas.openxmlformats.org/officeDocument/2006/relationships/themeOverride" Target="../theme/themeOverride6.xml"/></Relationships>
</file>

<file path=ppt/charts/_rels/chart7.xml.rels><?xml version="1.0" encoding="UTF-8" standalone="yes"?>
<Relationships xmlns="http://schemas.openxmlformats.org/package/2006/relationships"><Relationship Id="rId2" Type="http://schemas.openxmlformats.org/officeDocument/2006/relationships/package" Target="../embeddings/Microsoft_Excel_Worksheet6.xlsx"/><Relationship Id="rId1" Type="http://schemas.openxmlformats.org/officeDocument/2006/relationships/themeOverride" Target="../theme/themeOverride7.xml"/></Relationships>
</file>

<file path=ppt/charts/_rels/chart8.xml.rels><?xml version="1.0" encoding="UTF-8" standalone="yes"?>
<Relationships xmlns="http://schemas.openxmlformats.org/package/2006/relationships"><Relationship Id="rId2" Type="http://schemas.openxmlformats.org/officeDocument/2006/relationships/package" Target="../embeddings/Microsoft_Excel_Worksheet7.xlsx"/><Relationship Id="rId1" Type="http://schemas.openxmlformats.org/officeDocument/2006/relationships/themeOverride" Target="../theme/themeOverride8.xml"/></Relationships>
</file>

<file path=ppt/charts/_rels/chart9.xml.rels><?xml version="1.0" encoding="UTF-8" standalone="yes"?>
<Relationships xmlns="http://schemas.openxmlformats.org/package/2006/relationships"><Relationship Id="rId2" Type="http://schemas.openxmlformats.org/officeDocument/2006/relationships/package" Target="../embeddings/Microsoft_Excel_Worksheet8.xlsx"/><Relationship Id="rId1" Type="http://schemas.openxmlformats.org/officeDocument/2006/relationships/themeOverride" Target="../theme/themeOverrid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overlay val="0"/>
    </c:title>
    <c:autoTitleDeleted val="0"/>
    <c:plotArea>
      <c:layout>
        <c:manualLayout>
          <c:layoutTarget val="inner"/>
          <c:xMode val="edge"/>
          <c:yMode val="edge"/>
          <c:x val="9.6825396825396898E-2"/>
          <c:y val="7.6738609112709896E-2"/>
          <c:w val="0.88888888888888895"/>
          <c:h val="0.73076387543272758"/>
        </c:manualLayout>
      </c:layout>
      <c:barChart>
        <c:barDir val="col"/>
        <c:grouping val="clustered"/>
        <c:varyColors val="0"/>
        <c:ser>
          <c:idx val="0"/>
          <c:order val="0"/>
          <c:tx>
            <c:strRef>
              <c:f>Sheet1!$A$2</c:f>
              <c:strCache>
                <c:ptCount val="1"/>
              </c:strCache>
            </c:strRef>
          </c:tx>
          <c:spPr>
            <a:solidFill>
              <a:srgbClr val="F7941D"/>
            </a:solidFill>
            <a:ln w="13526">
              <a:solidFill>
                <a:schemeClr val="tx1"/>
              </a:solidFill>
              <a:prstDash val="solid"/>
            </a:ln>
          </c:spPr>
          <c:invertIfNegative val="0"/>
          <c:cat>
            <c:numRef>
              <c:f>Sheet1!$B$1:$K$1</c:f>
              <c:numCache>
                <c:formatCode>0</c:formatCode>
                <c:ptCount val="10"/>
                <c:pt idx="0" formatCode="General">
                  <c:v>0</c:v>
                </c:pt>
                <c:pt idx="1">
                  <c:v>1</c:v>
                </c:pt>
                <c:pt idx="2">
                  <c:v>2</c:v>
                </c:pt>
                <c:pt idx="3">
                  <c:v>3</c:v>
                </c:pt>
                <c:pt idx="4">
                  <c:v>4</c:v>
                </c:pt>
                <c:pt idx="5">
                  <c:v>5</c:v>
                </c:pt>
                <c:pt idx="6">
                  <c:v>6</c:v>
                </c:pt>
                <c:pt idx="7">
                  <c:v>7</c:v>
                </c:pt>
                <c:pt idx="8">
                  <c:v>8</c:v>
                </c:pt>
                <c:pt idx="9">
                  <c:v>9</c:v>
                </c:pt>
              </c:numCache>
            </c:numRef>
          </c:cat>
          <c:val>
            <c:numRef>
              <c:f>Sheet1!$B$2:$K$2</c:f>
              <c:numCache>
                <c:formatCode>General</c:formatCode>
                <c:ptCount val="10"/>
                <c:pt idx="0">
                  <c:v>0</c:v>
                </c:pt>
                <c:pt idx="1">
                  <c:v>4</c:v>
                </c:pt>
                <c:pt idx="2">
                  <c:v>15</c:v>
                </c:pt>
                <c:pt idx="3">
                  <c:v>18</c:v>
                </c:pt>
                <c:pt idx="4">
                  <c:v>16</c:v>
                </c:pt>
                <c:pt idx="5">
                  <c:v>13</c:v>
                </c:pt>
                <c:pt idx="6">
                  <c:v>11</c:v>
                </c:pt>
                <c:pt idx="7">
                  <c:v>4</c:v>
                </c:pt>
                <c:pt idx="8">
                  <c:v>3</c:v>
                </c:pt>
              </c:numCache>
            </c:numRef>
          </c:val>
          <c:extLs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0-2E0D-47AE-90C5-DA018F5E0933}"/>
            </c:ext>
          </c:extLst>
        </c:ser>
        <c:dLbls>
          <c:showLegendKey val="0"/>
          <c:showVal val="0"/>
          <c:showCatName val="0"/>
          <c:showSerName val="0"/>
          <c:showPercent val="0"/>
          <c:showBubbleSize val="0"/>
        </c:dLbls>
        <c:gapWidth val="0"/>
        <c:axId val="151693048"/>
        <c:axId val="1"/>
      </c:barChart>
      <c:catAx>
        <c:axId val="151693048"/>
        <c:scaling>
          <c:orientation val="minMax"/>
        </c:scaling>
        <c:delete val="0"/>
        <c:axPos val="b"/>
        <c:title>
          <c:tx>
            <c:rich>
              <a:bodyPr/>
              <a:lstStyle/>
              <a:p>
                <a:pPr>
                  <a:defRPr lang="es-ES" noProof="0"/>
                </a:pPr>
                <a:r>
                  <a:rPr lang="es-GT" noProof="0" dirty="0"/>
                  <a:t>Edad (Años)</a:t>
                </a:r>
              </a:p>
            </c:rich>
          </c:tx>
          <c:overlay val="0"/>
        </c:title>
        <c:numFmt formatCode="General" sourceLinked="1"/>
        <c:majorTickMark val="out"/>
        <c:minorTickMark val="none"/>
        <c:tickLblPos val="nextTo"/>
        <c:spPr>
          <a:ln w="3382">
            <a:solidFill>
              <a:schemeClr val="tx1"/>
            </a:solidFill>
            <a:prstDash val="solid"/>
          </a:ln>
        </c:spPr>
        <c:txPr>
          <a:bodyPr rot="0" vert="horz"/>
          <a:lstStyle/>
          <a:p>
            <a:pPr>
              <a:defRPr/>
            </a:pPr>
            <a:endParaRPr lang="es-ES"/>
          </a:p>
        </c:txPr>
        <c:crossAx val="1"/>
        <c:crosses val="autoZero"/>
        <c:auto val="1"/>
        <c:lblAlgn val="ctr"/>
        <c:lblOffset val="100"/>
        <c:tickLblSkip val="1"/>
        <c:tickMarkSkip val="1"/>
        <c:noMultiLvlLbl val="0"/>
      </c:catAx>
      <c:valAx>
        <c:axId val="1"/>
        <c:scaling>
          <c:orientation val="minMax"/>
        </c:scaling>
        <c:delete val="0"/>
        <c:axPos val="l"/>
        <c:title>
          <c:tx>
            <c:rich>
              <a:bodyPr/>
              <a:lstStyle/>
              <a:p>
                <a:pPr>
                  <a:defRPr lang="es-ES" noProof="0"/>
                </a:pPr>
                <a:r>
                  <a:rPr lang="es-GT" noProof="0" dirty="0"/>
                  <a:t>Número de Casos</a:t>
                </a:r>
              </a:p>
            </c:rich>
          </c:tx>
          <c:overlay val="0"/>
        </c:title>
        <c:numFmt formatCode="General" sourceLinked="1"/>
        <c:majorTickMark val="out"/>
        <c:minorTickMark val="none"/>
        <c:tickLblPos val="nextTo"/>
        <c:spPr>
          <a:ln w="3382">
            <a:solidFill>
              <a:schemeClr val="tx1"/>
            </a:solidFill>
            <a:prstDash val="solid"/>
          </a:ln>
        </c:spPr>
        <c:txPr>
          <a:bodyPr rot="0" vert="horz"/>
          <a:lstStyle/>
          <a:p>
            <a:pPr>
              <a:defRPr/>
            </a:pPr>
            <a:endParaRPr lang="es-ES"/>
          </a:p>
        </c:txPr>
        <c:crossAx val="151693048"/>
        <c:crosses val="autoZero"/>
        <c:crossBetween val="between"/>
        <c:majorUnit val="5"/>
      </c:valAx>
      <c:spPr>
        <a:noFill/>
        <a:ln w="25344">
          <a:noFill/>
        </a:ln>
      </c:spPr>
    </c:plotArea>
    <c:plotVisOnly val="1"/>
    <c:dispBlanksAs val="gap"/>
    <c:showDLblsOverMax val="0"/>
  </c:chart>
  <c:spPr>
    <a:noFill/>
    <a:ln>
      <a:noFill/>
    </a:ln>
  </c:spPr>
  <c:txPr>
    <a:bodyPr/>
    <a:lstStyle/>
    <a:p>
      <a:pPr>
        <a:defRPr sz="2000" b="0" i="0" u="none" strike="noStrike" baseline="0">
          <a:solidFill>
            <a:schemeClr val="tx1"/>
          </a:solidFill>
          <a:latin typeface="Arial" panose="020B0604020202020204" pitchFamily="34" charset="0"/>
          <a:ea typeface="Times New Roman"/>
          <a:cs typeface="Arial" panose="020B0604020202020204" pitchFamily="34" charset="0"/>
        </a:defRPr>
      </a:pPr>
      <a:endParaRPr lang="es-ES"/>
    </a:p>
  </c:txPr>
  <c:externalData r:id="rId2">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sz="2000" b="0"/>
            </a:pPr>
            <a:r>
              <a:rPr lang="es-GT" sz="2000" b="0" noProof="0" dirty="0">
                <a:latin typeface="Arial" panose="020B0604020202020204" pitchFamily="34" charset="0"/>
                <a:cs typeface="Arial" panose="020B0604020202020204" pitchFamily="34" charset="0"/>
              </a:rPr>
              <a:t>Distribución sesgada</a:t>
            </a:r>
          </a:p>
        </c:rich>
      </c:tx>
      <c:layout>
        <c:manualLayout>
          <c:xMode val="edge"/>
          <c:yMode val="edge"/>
          <c:x val="0.36770875410895992"/>
          <c:y val="0"/>
        </c:manualLayout>
      </c:layout>
      <c:overlay val="0"/>
    </c:title>
    <c:autoTitleDeleted val="0"/>
    <c:plotArea>
      <c:layout>
        <c:manualLayout>
          <c:layoutTarget val="inner"/>
          <c:xMode val="edge"/>
          <c:yMode val="edge"/>
          <c:x val="0.14213072014730782"/>
          <c:y val="9.062466108286156E-2"/>
          <c:w val="0.79748649789876214"/>
          <c:h val="0.61064052627827925"/>
        </c:manualLayout>
      </c:layout>
      <c:barChart>
        <c:barDir val="col"/>
        <c:grouping val="clustered"/>
        <c:varyColors val="0"/>
        <c:ser>
          <c:idx val="0"/>
          <c:order val="0"/>
          <c:tx>
            <c:strRef>
              <c:f>Sheet1!$A$2</c:f>
              <c:strCache>
                <c:ptCount val="1"/>
              </c:strCache>
            </c:strRef>
          </c:tx>
          <c:spPr>
            <a:solidFill>
              <a:srgbClr val="0069AA"/>
            </a:solidFill>
            <a:ln w="13556">
              <a:solidFill>
                <a:schemeClr val="tx1"/>
              </a:solidFill>
              <a:prstDash val="solid"/>
            </a:ln>
          </c:spPr>
          <c:invertIfNegative val="0"/>
          <c:cat>
            <c:strRef>
              <c:f>Sheet1!$B$1:$K$1</c:f>
              <c:strCache>
                <c:ptCount val="10"/>
                <c:pt idx="0">
                  <c:v>0-9</c:v>
                </c:pt>
                <c:pt idx="1">
                  <c:v>10-19 </c:v>
                </c:pt>
                <c:pt idx="2">
                  <c:v>20-29</c:v>
                </c:pt>
                <c:pt idx="3">
                  <c:v>30-39</c:v>
                </c:pt>
                <c:pt idx="4">
                  <c:v>40-49</c:v>
                </c:pt>
                <c:pt idx="5">
                  <c:v>50-59</c:v>
                </c:pt>
                <c:pt idx="6">
                  <c:v>60-69</c:v>
                </c:pt>
                <c:pt idx="7">
                  <c:v>70-79</c:v>
                </c:pt>
                <c:pt idx="8">
                  <c:v>80-89</c:v>
                </c:pt>
                <c:pt idx="9">
                  <c:v>90-99</c:v>
                </c:pt>
              </c:strCache>
            </c:strRef>
          </c:cat>
          <c:val>
            <c:numRef>
              <c:f>Sheet1!$B$2:$K$2</c:f>
              <c:numCache>
                <c:formatCode>General</c:formatCode>
                <c:ptCount val="10"/>
                <c:pt idx="0">
                  <c:v>10</c:v>
                </c:pt>
                <c:pt idx="1">
                  <c:v>18</c:v>
                </c:pt>
                <c:pt idx="2">
                  <c:v>14</c:v>
                </c:pt>
                <c:pt idx="3">
                  <c:v>12</c:v>
                </c:pt>
                <c:pt idx="4">
                  <c:v>5</c:v>
                </c:pt>
                <c:pt idx="5">
                  <c:v>3</c:v>
                </c:pt>
                <c:pt idx="6">
                  <c:v>2</c:v>
                </c:pt>
                <c:pt idx="7">
                  <c:v>0</c:v>
                </c:pt>
                <c:pt idx="8">
                  <c:v>0</c:v>
                </c:pt>
                <c:pt idx="9">
                  <c:v>1</c:v>
                </c:pt>
              </c:numCache>
            </c:numRef>
          </c:val>
          <c:extLs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0-6CF6-4C2A-AF88-871FAAC1B319}"/>
            </c:ext>
          </c:extLst>
        </c:ser>
        <c:dLbls>
          <c:showLegendKey val="0"/>
          <c:showVal val="0"/>
          <c:showCatName val="0"/>
          <c:showSerName val="0"/>
          <c:showPercent val="0"/>
          <c:showBubbleSize val="0"/>
        </c:dLbls>
        <c:gapWidth val="0"/>
        <c:axId val="-2117182360"/>
        <c:axId val="-2117178824"/>
      </c:barChart>
      <c:catAx>
        <c:axId val="-2117182360"/>
        <c:scaling>
          <c:orientation val="minMax"/>
        </c:scaling>
        <c:delete val="0"/>
        <c:axPos val="b"/>
        <c:title>
          <c:tx>
            <c:rich>
              <a:bodyPr/>
              <a:lstStyle/>
              <a:p>
                <a:pPr>
                  <a:defRPr sz="1800" b="0"/>
                </a:pPr>
                <a:r>
                  <a:rPr lang="es-GT" sz="1800" b="0" noProof="0" dirty="0">
                    <a:latin typeface="Arial" panose="020B0604020202020204" pitchFamily="34" charset="0"/>
                    <a:cs typeface="Arial" panose="020B0604020202020204" pitchFamily="34" charset="0"/>
                  </a:rPr>
                  <a:t>Edad (años</a:t>
                </a:r>
                <a:r>
                  <a:rPr lang="es-GT" sz="1800" b="0" noProof="0" dirty="0"/>
                  <a:t>)</a:t>
                </a:r>
              </a:p>
            </c:rich>
          </c:tx>
          <c:layout>
            <c:manualLayout>
              <c:xMode val="edge"/>
              <c:yMode val="edge"/>
              <c:x val="0.43384159464210165"/>
              <c:y val="0.874168239242189"/>
            </c:manualLayout>
          </c:layout>
          <c:overlay val="0"/>
        </c:title>
        <c:numFmt formatCode="General" sourceLinked="1"/>
        <c:majorTickMark val="out"/>
        <c:minorTickMark val="none"/>
        <c:tickLblPos val="nextTo"/>
        <c:spPr>
          <a:ln w="3389">
            <a:solidFill>
              <a:schemeClr val="tx1"/>
            </a:solidFill>
            <a:prstDash val="solid"/>
          </a:ln>
        </c:spPr>
        <c:txPr>
          <a:bodyPr rot="2100000" vert="horz"/>
          <a:lstStyle/>
          <a:p>
            <a:pPr>
              <a:defRPr sz="1600" b="0"/>
            </a:pPr>
            <a:endParaRPr lang="es-ES"/>
          </a:p>
        </c:txPr>
        <c:crossAx val="-2117178824"/>
        <c:crosses val="autoZero"/>
        <c:auto val="1"/>
        <c:lblAlgn val="ctr"/>
        <c:lblOffset val="100"/>
        <c:tickLblSkip val="1"/>
        <c:tickMarkSkip val="1"/>
        <c:noMultiLvlLbl val="0"/>
      </c:catAx>
      <c:valAx>
        <c:axId val="-2117178824"/>
        <c:scaling>
          <c:orientation val="minMax"/>
        </c:scaling>
        <c:delete val="0"/>
        <c:axPos val="l"/>
        <c:title>
          <c:tx>
            <c:rich>
              <a:bodyPr/>
              <a:lstStyle/>
              <a:p>
                <a:pPr>
                  <a:defRPr sz="1800" b="0">
                    <a:latin typeface="+mn-lt"/>
                  </a:defRPr>
                </a:pPr>
                <a:r>
                  <a:rPr lang="es-GT" sz="1800" b="0" noProof="0" dirty="0">
                    <a:latin typeface="Arial" panose="020B0604020202020204" pitchFamily="34" charset="0"/>
                    <a:cs typeface="Arial" panose="020B0604020202020204" pitchFamily="34" charset="0"/>
                  </a:rPr>
                  <a:t>Número de pacientes</a:t>
                </a:r>
              </a:p>
            </c:rich>
          </c:tx>
          <c:overlay val="0"/>
        </c:title>
        <c:numFmt formatCode="General" sourceLinked="1"/>
        <c:majorTickMark val="out"/>
        <c:minorTickMark val="none"/>
        <c:tickLblPos val="nextTo"/>
        <c:spPr>
          <a:ln w="3389">
            <a:solidFill>
              <a:schemeClr val="tx1"/>
            </a:solidFill>
            <a:prstDash val="solid"/>
          </a:ln>
        </c:spPr>
        <c:txPr>
          <a:bodyPr rot="0" vert="horz"/>
          <a:lstStyle/>
          <a:p>
            <a:pPr>
              <a:defRPr b="0"/>
            </a:pPr>
            <a:endParaRPr lang="es-ES"/>
          </a:p>
        </c:txPr>
        <c:crossAx val="-2117182360"/>
        <c:crosses val="autoZero"/>
        <c:crossBetween val="between"/>
        <c:majorUnit val="5"/>
      </c:valAx>
      <c:spPr>
        <a:noFill/>
        <a:ln w="27112">
          <a:noFill/>
        </a:ln>
      </c:spPr>
    </c:plotArea>
    <c:plotVisOnly val="1"/>
    <c:dispBlanksAs val="gap"/>
    <c:showDLblsOverMax val="0"/>
  </c:chart>
  <c:spPr>
    <a:noFill/>
    <a:ln>
      <a:noFill/>
    </a:ln>
  </c:spPr>
  <c:txPr>
    <a:bodyPr/>
    <a:lstStyle/>
    <a:p>
      <a:pPr>
        <a:defRPr sz="1600" b="1" i="0" u="none" strike="noStrike" baseline="0">
          <a:solidFill>
            <a:schemeClr val="tx1"/>
          </a:solidFill>
          <a:latin typeface="+mn-lt"/>
          <a:ea typeface="Times New Roman"/>
          <a:cs typeface="Times New Roman"/>
        </a:defRPr>
      </a:pPr>
      <a:endParaRPr lang="es-ES"/>
    </a:p>
  </c:txPr>
  <c:externalData r:id="rId2">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216598008030453"/>
          <c:y val="7.6738609112709896E-2"/>
          <c:w val="0.86405446628774041"/>
          <c:h val="0.7437586089020829"/>
        </c:manualLayout>
      </c:layout>
      <c:barChart>
        <c:barDir val="col"/>
        <c:grouping val="clustered"/>
        <c:varyColors val="0"/>
        <c:ser>
          <c:idx val="0"/>
          <c:order val="0"/>
          <c:tx>
            <c:strRef>
              <c:f>Sheet1!$A$2</c:f>
              <c:strCache>
                <c:ptCount val="1"/>
              </c:strCache>
            </c:strRef>
          </c:tx>
          <c:spPr>
            <a:solidFill>
              <a:srgbClr val="F7941D"/>
            </a:solidFill>
            <a:ln w="13526">
              <a:solidFill>
                <a:schemeClr val="tx1"/>
              </a:solidFill>
              <a:prstDash val="solid"/>
            </a:ln>
          </c:spPr>
          <c:invertIfNegative val="0"/>
          <c:cat>
            <c:numRef>
              <c:f>Sheet1!$B$1:$K$1</c:f>
              <c:numCache>
                <c:formatCode>0</c:formatCode>
                <c:ptCount val="10"/>
                <c:pt idx="0" formatCode="General">
                  <c:v>0</c:v>
                </c:pt>
                <c:pt idx="1">
                  <c:v>1</c:v>
                </c:pt>
                <c:pt idx="2">
                  <c:v>2</c:v>
                </c:pt>
                <c:pt idx="3">
                  <c:v>3</c:v>
                </c:pt>
                <c:pt idx="4">
                  <c:v>4</c:v>
                </c:pt>
                <c:pt idx="5">
                  <c:v>5</c:v>
                </c:pt>
                <c:pt idx="6">
                  <c:v>6</c:v>
                </c:pt>
                <c:pt idx="7">
                  <c:v>7</c:v>
                </c:pt>
                <c:pt idx="8">
                  <c:v>8</c:v>
                </c:pt>
                <c:pt idx="9">
                  <c:v>9</c:v>
                </c:pt>
              </c:numCache>
            </c:numRef>
          </c:cat>
          <c:val>
            <c:numRef>
              <c:f>Sheet1!$B$2:$K$2</c:f>
              <c:numCache>
                <c:formatCode>General</c:formatCode>
                <c:ptCount val="10"/>
                <c:pt idx="0">
                  <c:v>0</c:v>
                </c:pt>
                <c:pt idx="1">
                  <c:v>4</c:v>
                </c:pt>
                <c:pt idx="2">
                  <c:v>15</c:v>
                </c:pt>
                <c:pt idx="3">
                  <c:v>18</c:v>
                </c:pt>
                <c:pt idx="4">
                  <c:v>16</c:v>
                </c:pt>
                <c:pt idx="5">
                  <c:v>13</c:v>
                </c:pt>
                <c:pt idx="6">
                  <c:v>11</c:v>
                </c:pt>
                <c:pt idx="7">
                  <c:v>4</c:v>
                </c:pt>
                <c:pt idx="8">
                  <c:v>3</c:v>
                </c:pt>
              </c:numCache>
            </c:numRef>
          </c:val>
          <c:extLs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0-0EA3-47BC-9A18-AC7033C5C4B1}"/>
            </c:ext>
          </c:extLst>
        </c:ser>
        <c:dLbls>
          <c:showLegendKey val="0"/>
          <c:showVal val="0"/>
          <c:showCatName val="0"/>
          <c:showSerName val="0"/>
          <c:showPercent val="0"/>
          <c:showBubbleSize val="0"/>
        </c:dLbls>
        <c:gapWidth val="0"/>
        <c:axId val="150501208"/>
        <c:axId val="1"/>
      </c:barChart>
      <c:catAx>
        <c:axId val="150501208"/>
        <c:scaling>
          <c:orientation val="minMax"/>
        </c:scaling>
        <c:delete val="0"/>
        <c:axPos val="b"/>
        <c:title>
          <c:tx>
            <c:rich>
              <a:bodyPr/>
              <a:lstStyle/>
              <a:p>
                <a:pPr>
                  <a:defRPr lang="es-ES" b="0" noProof="0"/>
                </a:pPr>
                <a:r>
                  <a:rPr lang="es-GT" b="0" noProof="0" dirty="0"/>
                  <a:t>Edad </a:t>
                </a:r>
                <a:r>
                  <a:rPr lang="es-GT" b="0" baseline="0" noProof="0" dirty="0"/>
                  <a:t>(Años)</a:t>
                </a:r>
                <a:endParaRPr lang="es-GT" b="0" noProof="0" dirty="0"/>
              </a:p>
            </c:rich>
          </c:tx>
          <c:overlay val="0"/>
        </c:title>
        <c:numFmt formatCode="General" sourceLinked="1"/>
        <c:majorTickMark val="out"/>
        <c:minorTickMark val="none"/>
        <c:tickLblPos val="nextTo"/>
        <c:spPr>
          <a:ln w="3382">
            <a:solidFill>
              <a:schemeClr val="tx1"/>
            </a:solidFill>
            <a:prstDash val="solid"/>
          </a:ln>
        </c:spPr>
        <c:txPr>
          <a:bodyPr rot="0" vert="horz"/>
          <a:lstStyle/>
          <a:p>
            <a:pPr>
              <a:defRPr sz="2000" b="0"/>
            </a:pPr>
            <a:endParaRPr lang="es-ES"/>
          </a:p>
        </c:txPr>
        <c:crossAx val="1"/>
        <c:crosses val="autoZero"/>
        <c:auto val="1"/>
        <c:lblAlgn val="ctr"/>
        <c:lblOffset val="100"/>
        <c:tickLblSkip val="1"/>
        <c:tickMarkSkip val="1"/>
        <c:noMultiLvlLbl val="0"/>
      </c:catAx>
      <c:valAx>
        <c:axId val="1"/>
        <c:scaling>
          <c:orientation val="minMax"/>
        </c:scaling>
        <c:delete val="0"/>
        <c:axPos val="l"/>
        <c:title>
          <c:tx>
            <c:rich>
              <a:bodyPr/>
              <a:lstStyle/>
              <a:p>
                <a:pPr>
                  <a:defRPr sz="2000" b="0"/>
                </a:pPr>
                <a:r>
                  <a:rPr lang="es-GT" sz="2000" b="0" noProof="0" dirty="0"/>
                  <a:t>Número </a:t>
                </a:r>
                <a:r>
                  <a:rPr lang="es-GT" sz="2000" b="0" baseline="0" noProof="0" dirty="0"/>
                  <a:t>de casos</a:t>
                </a:r>
                <a:endParaRPr lang="es-GT" sz="2000" b="0" noProof="0" dirty="0"/>
              </a:p>
            </c:rich>
          </c:tx>
          <c:overlay val="0"/>
        </c:title>
        <c:numFmt formatCode="General" sourceLinked="1"/>
        <c:majorTickMark val="out"/>
        <c:minorTickMark val="none"/>
        <c:tickLblPos val="nextTo"/>
        <c:spPr>
          <a:ln w="3382">
            <a:solidFill>
              <a:schemeClr val="tx1"/>
            </a:solidFill>
            <a:prstDash val="solid"/>
          </a:ln>
        </c:spPr>
        <c:txPr>
          <a:bodyPr rot="0" vert="horz"/>
          <a:lstStyle/>
          <a:p>
            <a:pPr>
              <a:defRPr sz="2000" b="0"/>
            </a:pPr>
            <a:endParaRPr lang="es-ES"/>
          </a:p>
        </c:txPr>
        <c:crossAx val="150501208"/>
        <c:crosses val="autoZero"/>
        <c:crossBetween val="between"/>
        <c:majorUnit val="5"/>
      </c:valAx>
      <c:spPr>
        <a:noFill/>
        <a:ln w="25344">
          <a:noFill/>
        </a:ln>
      </c:spPr>
    </c:plotArea>
    <c:plotVisOnly val="1"/>
    <c:dispBlanksAs val="gap"/>
    <c:showDLblsOverMax val="0"/>
  </c:chart>
  <c:spPr>
    <a:noFill/>
    <a:ln>
      <a:noFill/>
    </a:ln>
  </c:spPr>
  <c:txPr>
    <a:bodyPr/>
    <a:lstStyle/>
    <a:p>
      <a:pPr>
        <a:defRPr sz="1917" b="1" i="0" u="none" strike="noStrike" baseline="0">
          <a:solidFill>
            <a:schemeClr val="tx1"/>
          </a:solidFill>
          <a:latin typeface="Arial" panose="020B0604020202020204" pitchFamily="34" charset="0"/>
          <a:ea typeface="Times New Roman"/>
          <a:cs typeface="Arial" panose="020B0604020202020204" pitchFamily="34" charset="0"/>
        </a:defRPr>
      </a:pPr>
      <a:endParaRPr lang="es-ES"/>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overlay val="0"/>
    </c:title>
    <c:autoTitleDeleted val="0"/>
    <c:plotArea>
      <c:layout>
        <c:manualLayout>
          <c:layoutTarget val="inner"/>
          <c:xMode val="edge"/>
          <c:yMode val="edge"/>
          <c:x val="0.13336697076547291"/>
          <c:y val="7.6738609112709896E-2"/>
          <c:w val="0.85234728699800077"/>
          <c:h val="0.6884719265335566"/>
        </c:manualLayout>
      </c:layout>
      <c:barChart>
        <c:barDir val="col"/>
        <c:grouping val="clustered"/>
        <c:varyColors val="0"/>
        <c:ser>
          <c:idx val="0"/>
          <c:order val="0"/>
          <c:tx>
            <c:strRef>
              <c:f>Sheet1!$A$2</c:f>
              <c:strCache>
                <c:ptCount val="1"/>
              </c:strCache>
            </c:strRef>
          </c:tx>
          <c:spPr>
            <a:solidFill>
              <a:srgbClr val="F7941D"/>
            </a:solidFill>
            <a:ln w="13526">
              <a:solidFill>
                <a:schemeClr val="tx1"/>
              </a:solidFill>
              <a:prstDash val="solid"/>
            </a:ln>
          </c:spPr>
          <c:invertIfNegative val="0"/>
          <c:cat>
            <c:numRef>
              <c:f>Sheet1!$B$1:$Q$1</c:f>
              <c:numCache>
                <c:formatCode>0</c:formatCode>
                <c:ptCount val="16"/>
                <c:pt idx="0" formatCode="General">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numCache>
            </c:numRef>
          </c:cat>
          <c:val>
            <c:numRef>
              <c:f>Sheet1!$B$2:$Q$2</c:f>
              <c:numCache>
                <c:formatCode>General</c:formatCode>
                <c:ptCount val="16"/>
                <c:pt idx="0">
                  <c:v>0</c:v>
                </c:pt>
                <c:pt idx="1">
                  <c:v>0</c:v>
                </c:pt>
                <c:pt idx="2">
                  <c:v>1</c:v>
                </c:pt>
                <c:pt idx="3">
                  <c:v>0</c:v>
                </c:pt>
                <c:pt idx="4">
                  <c:v>0</c:v>
                </c:pt>
                <c:pt idx="5">
                  <c:v>0</c:v>
                </c:pt>
                <c:pt idx="6">
                  <c:v>1</c:v>
                </c:pt>
                <c:pt idx="7">
                  <c:v>2</c:v>
                </c:pt>
                <c:pt idx="8">
                  <c:v>4</c:v>
                </c:pt>
                <c:pt idx="9">
                  <c:v>5</c:v>
                </c:pt>
                <c:pt idx="10">
                  <c:v>2</c:v>
                </c:pt>
                <c:pt idx="11">
                  <c:v>2</c:v>
                </c:pt>
                <c:pt idx="12">
                  <c:v>0</c:v>
                </c:pt>
                <c:pt idx="13">
                  <c:v>1</c:v>
                </c:pt>
                <c:pt idx="14">
                  <c:v>1</c:v>
                </c:pt>
                <c:pt idx="15">
                  <c:v>0</c:v>
                </c:pt>
              </c:numCache>
            </c:numRef>
          </c:val>
          <c:extLs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0-2E0D-47AE-90C5-DA018F5E0933}"/>
            </c:ext>
          </c:extLst>
        </c:ser>
        <c:dLbls>
          <c:showLegendKey val="0"/>
          <c:showVal val="0"/>
          <c:showCatName val="0"/>
          <c:showSerName val="0"/>
          <c:showPercent val="0"/>
          <c:showBubbleSize val="0"/>
        </c:dLbls>
        <c:gapWidth val="0"/>
        <c:axId val="151693048"/>
        <c:axId val="1"/>
      </c:barChart>
      <c:catAx>
        <c:axId val="151693048"/>
        <c:scaling>
          <c:orientation val="minMax"/>
        </c:scaling>
        <c:delete val="0"/>
        <c:axPos val="b"/>
        <c:title>
          <c:tx>
            <c:rich>
              <a:bodyPr/>
              <a:lstStyle/>
              <a:p>
                <a:pPr>
                  <a:defRPr lang="es-ES" noProof="0"/>
                </a:pPr>
                <a:r>
                  <a:rPr lang="es-GT" baseline="0" noProof="0" dirty="0"/>
                  <a:t>Período de I</a:t>
                </a:r>
                <a:r>
                  <a:rPr lang="es-GT" noProof="0" dirty="0"/>
                  <a:t>ncubación (Días)</a:t>
                </a:r>
              </a:p>
            </c:rich>
          </c:tx>
          <c:layout>
            <c:manualLayout>
              <c:xMode val="edge"/>
              <c:yMode val="edge"/>
              <c:x val="0.38185717065997998"/>
              <c:y val="0.9103643788567729"/>
            </c:manualLayout>
          </c:layout>
          <c:overlay val="0"/>
        </c:title>
        <c:numFmt formatCode="General" sourceLinked="1"/>
        <c:majorTickMark val="out"/>
        <c:minorTickMark val="none"/>
        <c:tickLblPos val="nextTo"/>
        <c:spPr>
          <a:ln w="3382">
            <a:solidFill>
              <a:schemeClr val="tx1"/>
            </a:solidFill>
            <a:prstDash val="solid"/>
          </a:ln>
        </c:spPr>
        <c:txPr>
          <a:bodyPr rot="0" vert="horz"/>
          <a:lstStyle/>
          <a:p>
            <a:pPr>
              <a:defRPr/>
            </a:pPr>
            <a:endParaRPr lang="es-ES"/>
          </a:p>
        </c:txPr>
        <c:crossAx val="1"/>
        <c:crosses val="autoZero"/>
        <c:auto val="1"/>
        <c:lblAlgn val="ctr"/>
        <c:lblOffset val="100"/>
        <c:tickLblSkip val="1"/>
        <c:tickMarkSkip val="1"/>
        <c:noMultiLvlLbl val="0"/>
      </c:catAx>
      <c:valAx>
        <c:axId val="1"/>
        <c:scaling>
          <c:orientation val="minMax"/>
          <c:max val="6"/>
          <c:min val="0"/>
        </c:scaling>
        <c:delete val="0"/>
        <c:axPos val="l"/>
        <c:title>
          <c:tx>
            <c:rich>
              <a:bodyPr/>
              <a:lstStyle/>
              <a:p>
                <a:pPr>
                  <a:defRPr lang="es-ES" noProof="0"/>
                </a:pPr>
                <a:r>
                  <a:rPr lang="es-GT" noProof="0" dirty="0"/>
                  <a:t>Número de Casos</a:t>
                </a:r>
              </a:p>
            </c:rich>
          </c:tx>
          <c:layout>
            <c:manualLayout>
              <c:xMode val="edge"/>
              <c:yMode val="edge"/>
              <c:x val="1.2293737188149297E-2"/>
              <c:y val="0.2100105376051809"/>
            </c:manualLayout>
          </c:layout>
          <c:overlay val="0"/>
        </c:title>
        <c:numFmt formatCode="General" sourceLinked="1"/>
        <c:majorTickMark val="out"/>
        <c:minorTickMark val="none"/>
        <c:tickLblPos val="nextTo"/>
        <c:spPr>
          <a:ln w="3382">
            <a:solidFill>
              <a:schemeClr val="tx1"/>
            </a:solidFill>
            <a:prstDash val="solid"/>
          </a:ln>
        </c:spPr>
        <c:txPr>
          <a:bodyPr rot="0" vert="horz"/>
          <a:lstStyle/>
          <a:p>
            <a:pPr>
              <a:defRPr/>
            </a:pPr>
            <a:endParaRPr lang="es-ES"/>
          </a:p>
        </c:txPr>
        <c:crossAx val="151693048"/>
        <c:crosses val="autoZero"/>
        <c:crossBetween val="between"/>
        <c:majorUnit val="1"/>
      </c:valAx>
      <c:spPr>
        <a:noFill/>
        <a:ln w="25344">
          <a:noFill/>
        </a:ln>
      </c:spPr>
    </c:plotArea>
    <c:plotVisOnly val="1"/>
    <c:dispBlanksAs val="gap"/>
    <c:showDLblsOverMax val="0"/>
  </c:chart>
  <c:spPr>
    <a:noFill/>
    <a:ln>
      <a:noFill/>
    </a:ln>
  </c:spPr>
  <c:txPr>
    <a:bodyPr/>
    <a:lstStyle/>
    <a:p>
      <a:pPr>
        <a:defRPr sz="2000" b="0" i="0" u="none" strike="noStrike" baseline="0">
          <a:solidFill>
            <a:schemeClr val="tx1"/>
          </a:solidFill>
          <a:latin typeface="Arial" panose="020B0604020202020204" pitchFamily="34" charset="0"/>
          <a:ea typeface="Times New Roman"/>
          <a:cs typeface="Arial" panose="020B0604020202020204" pitchFamily="34" charset="0"/>
        </a:defRPr>
      </a:pPr>
      <a:endParaRPr lang="es-ES"/>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lang="es-ES" sz="2000" noProof="0">
                <a:latin typeface="Arial" panose="020B0604020202020204" pitchFamily="34" charset="0"/>
                <a:cs typeface="Arial" panose="020B0604020202020204" pitchFamily="34" charset="0"/>
              </a:defRPr>
            </a:pPr>
            <a:r>
              <a:rPr lang="es-GT" sz="2000" noProof="0" dirty="0">
                <a:latin typeface="Arial" panose="020B0604020202020204" pitchFamily="34" charset="0"/>
                <a:cs typeface="Arial" panose="020B0604020202020204" pitchFamily="34" charset="0"/>
              </a:rPr>
              <a:t>Distribución </a:t>
            </a:r>
            <a:r>
              <a:rPr lang="es-GT" sz="2000" b="1" noProof="0" dirty="0">
                <a:latin typeface="Arial" panose="020B0604020202020204" pitchFamily="34" charset="0"/>
                <a:cs typeface="Arial" panose="020B0604020202020204" pitchFamily="34" charset="0"/>
              </a:rPr>
              <a:t>simétrica</a:t>
            </a:r>
          </a:p>
        </c:rich>
      </c:tx>
      <c:layout>
        <c:manualLayout>
          <c:xMode val="edge"/>
          <c:yMode val="edge"/>
          <c:x val="0.27888405812736666"/>
          <c:y val="3.9761443860128632E-3"/>
        </c:manualLayout>
      </c:layout>
      <c:overlay val="0"/>
    </c:title>
    <c:autoTitleDeleted val="0"/>
    <c:plotArea>
      <c:layout>
        <c:manualLayout>
          <c:layoutTarget val="inner"/>
          <c:xMode val="edge"/>
          <c:yMode val="edge"/>
          <c:x val="0.14637804364946652"/>
          <c:y val="9.6619369333407215E-2"/>
          <c:w val="0.79200608460185773"/>
          <c:h val="0.63394769460330758"/>
        </c:manualLayout>
      </c:layout>
      <c:barChart>
        <c:barDir val="col"/>
        <c:grouping val="clustered"/>
        <c:varyColors val="0"/>
        <c:ser>
          <c:idx val="0"/>
          <c:order val="0"/>
          <c:tx>
            <c:strRef>
              <c:f>Sheet1!$A$2</c:f>
              <c:strCache>
                <c:ptCount val="1"/>
              </c:strCache>
            </c:strRef>
          </c:tx>
          <c:spPr>
            <a:solidFill>
              <a:srgbClr val="0069AA"/>
            </a:solidFill>
            <a:ln w="13556">
              <a:solidFill>
                <a:schemeClr val="tx1"/>
              </a:solidFill>
              <a:prstDash val="solid"/>
            </a:ln>
          </c:spPr>
          <c:invertIfNegative val="0"/>
          <c:cat>
            <c:strRef>
              <c:f>Sheet1!$B$1:$K$1</c:f>
              <c:strCache>
                <c:ptCount val="10"/>
                <c:pt idx="0">
                  <c:v>0-9</c:v>
                </c:pt>
                <c:pt idx="1">
                  <c:v>10-19 </c:v>
                </c:pt>
                <c:pt idx="2">
                  <c:v>20-29</c:v>
                </c:pt>
                <c:pt idx="3">
                  <c:v>30-39</c:v>
                </c:pt>
                <c:pt idx="4">
                  <c:v>40-49</c:v>
                </c:pt>
                <c:pt idx="5">
                  <c:v>50-59</c:v>
                </c:pt>
                <c:pt idx="6">
                  <c:v>60-69</c:v>
                </c:pt>
                <c:pt idx="7">
                  <c:v>70-79</c:v>
                </c:pt>
                <c:pt idx="8">
                  <c:v>80-89</c:v>
                </c:pt>
                <c:pt idx="9">
                  <c:v>90-99</c:v>
                </c:pt>
              </c:strCache>
            </c:strRef>
          </c:cat>
          <c:val>
            <c:numRef>
              <c:f>Sheet1!$B$2:$K$2</c:f>
              <c:numCache>
                <c:formatCode>General</c:formatCode>
                <c:ptCount val="10"/>
                <c:pt idx="0">
                  <c:v>0</c:v>
                </c:pt>
                <c:pt idx="1">
                  <c:v>4</c:v>
                </c:pt>
                <c:pt idx="2">
                  <c:v>8</c:v>
                </c:pt>
                <c:pt idx="3">
                  <c:v>12</c:v>
                </c:pt>
                <c:pt idx="4">
                  <c:v>16</c:v>
                </c:pt>
                <c:pt idx="5">
                  <c:v>12</c:v>
                </c:pt>
                <c:pt idx="6">
                  <c:v>8</c:v>
                </c:pt>
                <c:pt idx="7">
                  <c:v>4</c:v>
                </c:pt>
                <c:pt idx="8">
                  <c:v>0</c:v>
                </c:pt>
                <c:pt idx="9">
                  <c:v>1</c:v>
                </c:pt>
              </c:numCache>
            </c:numRef>
          </c:val>
          <c:extLs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0-FE96-4E3B-B23C-4243E43EB4FE}"/>
            </c:ext>
          </c:extLst>
        </c:ser>
        <c:dLbls>
          <c:showLegendKey val="0"/>
          <c:showVal val="0"/>
          <c:showCatName val="0"/>
          <c:showSerName val="0"/>
          <c:showPercent val="0"/>
          <c:showBubbleSize val="0"/>
        </c:dLbls>
        <c:gapWidth val="0"/>
        <c:axId val="-2116219320"/>
        <c:axId val="-2116215864"/>
      </c:barChart>
      <c:catAx>
        <c:axId val="-2116219320"/>
        <c:scaling>
          <c:orientation val="minMax"/>
        </c:scaling>
        <c:delete val="0"/>
        <c:axPos val="b"/>
        <c:title>
          <c:tx>
            <c:rich>
              <a:bodyPr/>
              <a:lstStyle/>
              <a:p>
                <a:pPr>
                  <a:defRPr lang="es-ES" sz="1800" noProof="0"/>
                </a:pPr>
                <a:r>
                  <a:rPr lang="es-GT" sz="1800" noProof="0" dirty="0">
                    <a:latin typeface="Arial" panose="020B0604020202020204" pitchFamily="34" charset="0"/>
                    <a:cs typeface="Arial" panose="020B0604020202020204" pitchFamily="34" charset="0"/>
                  </a:rPr>
                  <a:t>Edad (Años)</a:t>
                </a:r>
              </a:p>
            </c:rich>
          </c:tx>
          <c:overlay val="0"/>
        </c:title>
        <c:numFmt formatCode="General" sourceLinked="1"/>
        <c:majorTickMark val="out"/>
        <c:minorTickMark val="none"/>
        <c:tickLblPos val="nextTo"/>
        <c:spPr>
          <a:ln w="3389">
            <a:solidFill>
              <a:schemeClr val="tx1"/>
            </a:solidFill>
            <a:prstDash val="solid"/>
          </a:ln>
        </c:spPr>
        <c:txPr>
          <a:bodyPr rot="2100000" vert="horz"/>
          <a:lstStyle/>
          <a:p>
            <a:pPr>
              <a:defRPr/>
            </a:pPr>
            <a:endParaRPr lang="es-ES"/>
          </a:p>
        </c:txPr>
        <c:crossAx val="-2116215864"/>
        <c:crosses val="autoZero"/>
        <c:auto val="1"/>
        <c:lblAlgn val="ctr"/>
        <c:lblOffset val="100"/>
        <c:tickLblSkip val="1"/>
        <c:tickMarkSkip val="1"/>
        <c:noMultiLvlLbl val="0"/>
      </c:catAx>
      <c:valAx>
        <c:axId val="-2116215864"/>
        <c:scaling>
          <c:orientation val="minMax"/>
        </c:scaling>
        <c:delete val="0"/>
        <c:axPos val="l"/>
        <c:title>
          <c:tx>
            <c:rich>
              <a:bodyPr/>
              <a:lstStyle/>
              <a:p>
                <a:pPr>
                  <a:defRPr sz="1800"/>
                </a:pPr>
                <a:r>
                  <a:rPr lang="es-GT" sz="1800" noProof="0" dirty="0">
                    <a:latin typeface="Arial" panose="020B0604020202020204" pitchFamily="34" charset="0"/>
                    <a:cs typeface="Arial" panose="020B0604020202020204" pitchFamily="34" charset="0"/>
                  </a:rPr>
                  <a:t>Número de pacientes</a:t>
                </a:r>
              </a:p>
            </c:rich>
          </c:tx>
          <c:overlay val="0"/>
        </c:title>
        <c:numFmt formatCode="General" sourceLinked="1"/>
        <c:majorTickMark val="out"/>
        <c:minorTickMark val="none"/>
        <c:tickLblPos val="nextTo"/>
        <c:spPr>
          <a:ln w="3389">
            <a:solidFill>
              <a:schemeClr val="tx1"/>
            </a:solidFill>
            <a:prstDash val="solid"/>
          </a:ln>
        </c:spPr>
        <c:txPr>
          <a:bodyPr rot="0" vert="horz"/>
          <a:lstStyle/>
          <a:p>
            <a:pPr>
              <a:defRPr/>
            </a:pPr>
            <a:endParaRPr lang="es-ES"/>
          </a:p>
        </c:txPr>
        <c:crossAx val="-2116219320"/>
        <c:crosses val="autoZero"/>
        <c:crossBetween val="between"/>
        <c:majorUnit val="5"/>
      </c:valAx>
      <c:spPr>
        <a:noFill/>
        <a:ln w="27112">
          <a:noFill/>
        </a:ln>
      </c:spPr>
    </c:plotArea>
    <c:plotVisOnly val="1"/>
    <c:dispBlanksAs val="gap"/>
    <c:showDLblsOverMax val="0"/>
  </c:chart>
  <c:spPr>
    <a:noFill/>
    <a:ln>
      <a:noFill/>
    </a:ln>
  </c:spPr>
  <c:txPr>
    <a:bodyPr/>
    <a:lstStyle/>
    <a:p>
      <a:pPr>
        <a:defRPr sz="1600" b="0" i="0" u="none" strike="noStrike" baseline="0">
          <a:solidFill>
            <a:schemeClr val="tx1"/>
          </a:solidFill>
          <a:latin typeface="+mn-lt"/>
          <a:ea typeface="Times New Roman"/>
          <a:cs typeface="Times New Roman"/>
        </a:defRPr>
      </a:pPr>
      <a:endParaRPr lang="es-ES"/>
    </a:p>
  </c:txPr>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lang="es-ES" sz="2000" b="0" noProof="0"/>
            </a:pPr>
            <a:r>
              <a:rPr lang="es-GT" sz="2000" b="0" noProof="0" dirty="0">
                <a:latin typeface="Arial" panose="020B0604020202020204" pitchFamily="34" charset="0"/>
                <a:cs typeface="Arial" panose="020B0604020202020204" pitchFamily="34" charset="0"/>
              </a:rPr>
              <a:t>Distribución </a:t>
            </a:r>
            <a:r>
              <a:rPr lang="es-GT" sz="2000" b="1" noProof="0" dirty="0">
                <a:latin typeface="Arial" panose="020B0604020202020204" pitchFamily="34" charset="0"/>
                <a:cs typeface="Arial" panose="020B0604020202020204" pitchFamily="34" charset="0"/>
              </a:rPr>
              <a:t>asimétrica</a:t>
            </a:r>
          </a:p>
        </c:rich>
      </c:tx>
      <c:layout>
        <c:manualLayout>
          <c:xMode val="edge"/>
          <c:yMode val="edge"/>
          <c:x val="0.36770875410895992"/>
          <c:y val="0"/>
        </c:manualLayout>
      </c:layout>
      <c:overlay val="0"/>
    </c:title>
    <c:autoTitleDeleted val="0"/>
    <c:plotArea>
      <c:layout>
        <c:manualLayout>
          <c:layoutTarget val="inner"/>
          <c:xMode val="edge"/>
          <c:yMode val="edge"/>
          <c:x val="0.14213072014730782"/>
          <c:y val="9.062466108286156E-2"/>
          <c:w val="0.79748649789876214"/>
          <c:h val="0.61064052627827925"/>
        </c:manualLayout>
      </c:layout>
      <c:barChart>
        <c:barDir val="col"/>
        <c:grouping val="clustered"/>
        <c:varyColors val="0"/>
        <c:ser>
          <c:idx val="0"/>
          <c:order val="0"/>
          <c:tx>
            <c:strRef>
              <c:f>Sheet1!$A$2</c:f>
              <c:strCache>
                <c:ptCount val="1"/>
              </c:strCache>
            </c:strRef>
          </c:tx>
          <c:spPr>
            <a:solidFill>
              <a:srgbClr val="0069AA"/>
            </a:solidFill>
            <a:ln w="13556">
              <a:solidFill>
                <a:schemeClr val="tx1"/>
              </a:solidFill>
              <a:prstDash val="solid"/>
            </a:ln>
          </c:spPr>
          <c:invertIfNegative val="0"/>
          <c:cat>
            <c:strRef>
              <c:f>Sheet1!$B$1:$K$1</c:f>
              <c:strCache>
                <c:ptCount val="10"/>
                <c:pt idx="0">
                  <c:v>0-9</c:v>
                </c:pt>
                <c:pt idx="1">
                  <c:v>10-19 </c:v>
                </c:pt>
                <c:pt idx="2">
                  <c:v>20-29</c:v>
                </c:pt>
                <c:pt idx="3">
                  <c:v>30-39</c:v>
                </c:pt>
                <c:pt idx="4">
                  <c:v>40-49</c:v>
                </c:pt>
                <c:pt idx="5">
                  <c:v>50-59</c:v>
                </c:pt>
                <c:pt idx="6">
                  <c:v>60-69</c:v>
                </c:pt>
                <c:pt idx="7">
                  <c:v>70-79</c:v>
                </c:pt>
                <c:pt idx="8">
                  <c:v>80-89</c:v>
                </c:pt>
                <c:pt idx="9">
                  <c:v>90-99</c:v>
                </c:pt>
              </c:strCache>
            </c:strRef>
          </c:cat>
          <c:val>
            <c:numRef>
              <c:f>Sheet1!$B$2:$K$2</c:f>
              <c:numCache>
                <c:formatCode>General</c:formatCode>
                <c:ptCount val="10"/>
                <c:pt idx="0">
                  <c:v>10</c:v>
                </c:pt>
                <c:pt idx="1">
                  <c:v>18</c:v>
                </c:pt>
                <c:pt idx="2">
                  <c:v>14</c:v>
                </c:pt>
                <c:pt idx="3">
                  <c:v>12</c:v>
                </c:pt>
                <c:pt idx="4">
                  <c:v>5</c:v>
                </c:pt>
                <c:pt idx="5">
                  <c:v>3</c:v>
                </c:pt>
                <c:pt idx="6">
                  <c:v>2</c:v>
                </c:pt>
                <c:pt idx="7">
                  <c:v>0</c:v>
                </c:pt>
                <c:pt idx="8">
                  <c:v>0</c:v>
                </c:pt>
                <c:pt idx="9">
                  <c:v>1</c:v>
                </c:pt>
              </c:numCache>
            </c:numRef>
          </c:val>
          <c:extLs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0-2BB2-4BC9-A233-4FE536F4971B}"/>
            </c:ext>
          </c:extLst>
        </c:ser>
        <c:dLbls>
          <c:showLegendKey val="0"/>
          <c:showVal val="0"/>
          <c:showCatName val="0"/>
          <c:showSerName val="0"/>
          <c:showPercent val="0"/>
          <c:showBubbleSize val="0"/>
        </c:dLbls>
        <c:gapWidth val="0"/>
        <c:axId val="-2117182360"/>
        <c:axId val="-2117178824"/>
      </c:barChart>
      <c:catAx>
        <c:axId val="-2117182360"/>
        <c:scaling>
          <c:orientation val="minMax"/>
        </c:scaling>
        <c:delete val="0"/>
        <c:axPos val="b"/>
        <c:title>
          <c:tx>
            <c:rich>
              <a:bodyPr/>
              <a:lstStyle/>
              <a:p>
                <a:pPr>
                  <a:defRPr lang="es-ES" sz="1800" b="0" noProof="0"/>
                </a:pPr>
                <a:r>
                  <a:rPr lang="es-GT" sz="1800" b="0" noProof="0" dirty="0">
                    <a:latin typeface="Arial" panose="020B0604020202020204" pitchFamily="34" charset="0"/>
                    <a:cs typeface="Arial" panose="020B0604020202020204" pitchFamily="34" charset="0"/>
                  </a:rPr>
                  <a:t>Edad (Años</a:t>
                </a:r>
                <a:r>
                  <a:rPr lang="es-GT" sz="1800" b="0" noProof="0" dirty="0"/>
                  <a:t>)</a:t>
                </a:r>
              </a:p>
            </c:rich>
          </c:tx>
          <c:layout>
            <c:manualLayout>
              <c:xMode val="edge"/>
              <c:yMode val="edge"/>
              <c:x val="0.43384159464210165"/>
              <c:y val="0.874168239242189"/>
            </c:manualLayout>
          </c:layout>
          <c:overlay val="0"/>
        </c:title>
        <c:numFmt formatCode="General" sourceLinked="1"/>
        <c:majorTickMark val="out"/>
        <c:minorTickMark val="none"/>
        <c:tickLblPos val="nextTo"/>
        <c:spPr>
          <a:ln w="3389">
            <a:solidFill>
              <a:schemeClr val="tx1"/>
            </a:solidFill>
            <a:prstDash val="solid"/>
          </a:ln>
        </c:spPr>
        <c:txPr>
          <a:bodyPr rot="2100000" vert="horz"/>
          <a:lstStyle/>
          <a:p>
            <a:pPr>
              <a:defRPr sz="1600" b="0"/>
            </a:pPr>
            <a:endParaRPr lang="es-ES"/>
          </a:p>
        </c:txPr>
        <c:crossAx val="-2117178824"/>
        <c:crosses val="autoZero"/>
        <c:auto val="1"/>
        <c:lblAlgn val="ctr"/>
        <c:lblOffset val="100"/>
        <c:tickLblSkip val="1"/>
        <c:tickMarkSkip val="1"/>
        <c:noMultiLvlLbl val="0"/>
      </c:catAx>
      <c:valAx>
        <c:axId val="-2117178824"/>
        <c:scaling>
          <c:orientation val="minMax"/>
        </c:scaling>
        <c:delete val="0"/>
        <c:axPos val="l"/>
        <c:title>
          <c:tx>
            <c:rich>
              <a:bodyPr/>
              <a:lstStyle/>
              <a:p>
                <a:pPr>
                  <a:defRPr sz="1800" b="0">
                    <a:latin typeface="+mn-lt"/>
                  </a:defRPr>
                </a:pPr>
                <a:r>
                  <a:rPr lang="es-GT" sz="1800" b="0" noProof="0" dirty="0">
                    <a:latin typeface="Arial" panose="020B0604020202020204" pitchFamily="34" charset="0"/>
                    <a:cs typeface="Arial" panose="020B0604020202020204" pitchFamily="34" charset="0"/>
                  </a:rPr>
                  <a:t>Número de pacientes</a:t>
                </a:r>
              </a:p>
            </c:rich>
          </c:tx>
          <c:overlay val="0"/>
        </c:title>
        <c:numFmt formatCode="General" sourceLinked="1"/>
        <c:majorTickMark val="out"/>
        <c:minorTickMark val="none"/>
        <c:tickLblPos val="nextTo"/>
        <c:spPr>
          <a:ln w="3389">
            <a:solidFill>
              <a:schemeClr val="tx1"/>
            </a:solidFill>
            <a:prstDash val="solid"/>
          </a:ln>
        </c:spPr>
        <c:txPr>
          <a:bodyPr rot="0" vert="horz"/>
          <a:lstStyle/>
          <a:p>
            <a:pPr>
              <a:defRPr b="0"/>
            </a:pPr>
            <a:endParaRPr lang="es-ES"/>
          </a:p>
        </c:txPr>
        <c:crossAx val="-2117182360"/>
        <c:crosses val="autoZero"/>
        <c:crossBetween val="between"/>
        <c:majorUnit val="5"/>
      </c:valAx>
      <c:spPr>
        <a:noFill/>
        <a:ln w="27112">
          <a:noFill/>
        </a:ln>
      </c:spPr>
    </c:plotArea>
    <c:plotVisOnly val="1"/>
    <c:dispBlanksAs val="gap"/>
    <c:showDLblsOverMax val="0"/>
  </c:chart>
  <c:spPr>
    <a:noFill/>
    <a:ln>
      <a:noFill/>
    </a:ln>
  </c:spPr>
  <c:txPr>
    <a:bodyPr/>
    <a:lstStyle/>
    <a:p>
      <a:pPr>
        <a:defRPr sz="1600" b="1" i="0" u="none" strike="noStrike" baseline="0">
          <a:solidFill>
            <a:schemeClr val="tx1"/>
          </a:solidFill>
          <a:latin typeface="+mn-lt"/>
          <a:ea typeface="Times New Roman"/>
          <a:cs typeface="Times New Roman"/>
        </a:defRPr>
      </a:pPr>
      <a:endParaRPr lang="es-ES"/>
    </a:p>
  </c:txPr>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overlay val="0"/>
    </c:title>
    <c:autoTitleDeleted val="0"/>
    <c:plotArea>
      <c:layout>
        <c:manualLayout>
          <c:layoutTarget val="inner"/>
          <c:xMode val="edge"/>
          <c:yMode val="edge"/>
          <c:x val="0.13336697076547291"/>
          <c:y val="7.6738609112709896E-2"/>
          <c:w val="0.85234728699800077"/>
          <c:h val="0.6884719265335566"/>
        </c:manualLayout>
      </c:layout>
      <c:barChart>
        <c:barDir val="col"/>
        <c:grouping val="clustered"/>
        <c:varyColors val="0"/>
        <c:ser>
          <c:idx val="0"/>
          <c:order val="0"/>
          <c:tx>
            <c:strRef>
              <c:f>Sheet1!$A$2</c:f>
              <c:strCache>
                <c:ptCount val="1"/>
              </c:strCache>
            </c:strRef>
          </c:tx>
          <c:spPr>
            <a:solidFill>
              <a:srgbClr val="F7941D"/>
            </a:solidFill>
            <a:ln w="13526">
              <a:solidFill>
                <a:schemeClr val="tx1"/>
              </a:solidFill>
              <a:prstDash val="solid"/>
            </a:ln>
          </c:spPr>
          <c:invertIfNegative val="0"/>
          <c:cat>
            <c:numRef>
              <c:f>Sheet1!$B$1:$Q$1</c:f>
              <c:numCache>
                <c:formatCode>0</c:formatCode>
                <c:ptCount val="16"/>
                <c:pt idx="0" formatCode="General">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numCache>
            </c:numRef>
          </c:cat>
          <c:val>
            <c:numRef>
              <c:f>Sheet1!$B$2:$Q$2</c:f>
              <c:numCache>
                <c:formatCode>General</c:formatCode>
                <c:ptCount val="16"/>
                <c:pt idx="0">
                  <c:v>0</c:v>
                </c:pt>
                <c:pt idx="1">
                  <c:v>0</c:v>
                </c:pt>
                <c:pt idx="2">
                  <c:v>1</c:v>
                </c:pt>
                <c:pt idx="3">
                  <c:v>0</c:v>
                </c:pt>
                <c:pt idx="4">
                  <c:v>0</c:v>
                </c:pt>
                <c:pt idx="5">
                  <c:v>0</c:v>
                </c:pt>
                <c:pt idx="6">
                  <c:v>1</c:v>
                </c:pt>
                <c:pt idx="7">
                  <c:v>2</c:v>
                </c:pt>
                <c:pt idx="8">
                  <c:v>4</c:v>
                </c:pt>
                <c:pt idx="9">
                  <c:v>5</c:v>
                </c:pt>
                <c:pt idx="10">
                  <c:v>2</c:v>
                </c:pt>
                <c:pt idx="11">
                  <c:v>2</c:v>
                </c:pt>
                <c:pt idx="12">
                  <c:v>0</c:v>
                </c:pt>
                <c:pt idx="13">
                  <c:v>1</c:v>
                </c:pt>
                <c:pt idx="14">
                  <c:v>1</c:v>
                </c:pt>
                <c:pt idx="15">
                  <c:v>0</c:v>
                </c:pt>
              </c:numCache>
            </c:numRef>
          </c:val>
          <c:extLs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0-2E0D-47AE-90C5-DA018F5E0933}"/>
            </c:ext>
          </c:extLst>
        </c:ser>
        <c:dLbls>
          <c:showLegendKey val="0"/>
          <c:showVal val="0"/>
          <c:showCatName val="0"/>
          <c:showSerName val="0"/>
          <c:showPercent val="0"/>
          <c:showBubbleSize val="0"/>
        </c:dLbls>
        <c:gapWidth val="0"/>
        <c:axId val="151693048"/>
        <c:axId val="1"/>
      </c:barChart>
      <c:catAx>
        <c:axId val="151693048"/>
        <c:scaling>
          <c:orientation val="minMax"/>
        </c:scaling>
        <c:delete val="0"/>
        <c:axPos val="b"/>
        <c:title>
          <c:tx>
            <c:rich>
              <a:bodyPr/>
              <a:lstStyle/>
              <a:p>
                <a:pPr>
                  <a:defRPr/>
                </a:pPr>
                <a:r>
                  <a:rPr lang="es-GT" baseline="0" noProof="0" dirty="0"/>
                  <a:t>Período de </a:t>
                </a:r>
                <a:r>
                  <a:rPr lang="es-GT" noProof="0" dirty="0"/>
                  <a:t>incubación (días)</a:t>
                </a:r>
              </a:p>
            </c:rich>
          </c:tx>
          <c:layout>
            <c:manualLayout>
              <c:xMode val="edge"/>
              <c:yMode val="edge"/>
              <c:x val="0.38185717065997998"/>
              <c:y val="0.9103643788567729"/>
            </c:manualLayout>
          </c:layout>
          <c:overlay val="0"/>
        </c:title>
        <c:numFmt formatCode="General" sourceLinked="1"/>
        <c:majorTickMark val="out"/>
        <c:minorTickMark val="none"/>
        <c:tickLblPos val="nextTo"/>
        <c:spPr>
          <a:ln w="3382">
            <a:solidFill>
              <a:schemeClr val="tx1"/>
            </a:solidFill>
            <a:prstDash val="solid"/>
          </a:ln>
        </c:spPr>
        <c:txPr>
          <a:bodyPr rot="0" vert="horz"/>
          <a:lstStyle/>
          <a:p>
            <a:pPr>
              <a:defRPr/>
            </a:pPr>
            <a:endParaRPr lang="es-ES"/>
          </a:p>
        </c:txPr>
        <c:crossAx val="1"/>
        <c:crosses val="autoZero"/>
        <c:auto val="1"/>
        <c:lblAlgn val="ctr"/>
        <c:lblOffset val="100"/>
        <c:tickLblSkip val="1"/>
        <c:tickMarkSkip val="1"/>
        <c:noMultiLvlLbl val="0"/>
      </c:catAx>
      <c:valAx>
        <c:axId val="1"/>
        <c:scaling>
          <c:orientation val="minMax"/>
          <c:max val="6"/>
          <c:min val="0"/>
        </c:scaling>
        <c:delete val="0"/>
        <c:axPos val="l"/>
        <c:title>
          <c:tx>
            <c:rich>
              <a:bodyPr/>
              <a:lstStyle/>
              <a:p>
                <a:pPr>
                  <a:defRPr/>
                </a:pPr>
                <a:r>
                  <a:rPr lang="es-GT" noProof="0" dirty="0"/>
                  <a:t>Número de casos</a:t>
                </a:r>
              </a:p>
            </c:rich>
          </c:tx>
          <c:layout>
            <c:manualLayout>
              <c:xMode val="edge"/>
              <c:yMode val="edge"/>
              <c:x val="1.2293737188149297E-2"/>
              <c:y val="0.2100105376051809"/>
            </c:manualLayout>
          </c:layout>
          <c:overlay val="0"/>
        </c:title>
        <c:numFmt formatCode="General" sourceLinked="1"/>
        <c:majorTickMark val="out"/>
        <c:minorTickMark val="none"/>
        <c:tickLblPos val="nextTo"/>
        <c:spPr>
          <a:ln w="3382">
            <a:solidFill>
              <a:schemeClr val="tx1"/>
            </a:solidFill>
            <a:prstDash val="solid"/>
          </a:ln>
        </c:spPr>
        <c:txPr>
          <a:bodyPr rot="0" vert="horz"/>
          <a:lstStyle/>
          <a:p>
            <a:pPr>
              <a:defRPr/>
            </a:pPr>
            <a:endParaRPr lang="es-ES"/>
          </a:p>
        </c:txPr>
        <c:crossAx val="151693048"/>
        <c:crosses val="autoZero"/>
        <c:crossBetween val="between"/>
        <c:majorUnit val="1"/>
      </c:valAx>
      <c:spPr>
        <a:noFill/>
        <a:ln w="25344">
          <a:noFill/>
        </a:ln>
      </c:spPr>
    </c:plotArea>
    <c:plotVisOnly val="1"/>
    <c:dispBlanksAs val="gap"/>
    <c:showDLblsOverMax val="0"/>
  </c:chart>
  <c:spPr>
    <a:noFill/>
    <a:ln>
      <a:noFill/>
    </a:ln>
  </c:spPr>
  <c:txPr>
    <a:bodyPr/>
    <a:lstStyle/>
    <a:p>
      <a:pPr>
        <a:defRPr sz="2000" b="0" i="0" u="none" strike="noStrike" baseline="0">
          <a:solidFill>
            <a:schemeClr val="tx1"/>
          </a:solidFill>
          <a:latin typeface="Arial" panose="020B0604020202020204" pitchFamily="34" charset="0"/>
          <a:ea typeface="Times New Roman"/>
          <a:cs typeface="Arial" panose="020B0604020202020204" pitchFamily="34" charset="0"/>
        </a:defRPr>
      </a:pPr>
      <a:endParaRPr lang="es-ES"/>
    </a:p>
  </c:txPr>
  <c:externalData r:id="rId2">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overlay val="0"/>
    </c:title>
    <c:autoTitleDeleted val="0"/>
    <c:plotArea>
      <c:layout>
        <c:manualLayout>
          <c:layoutTarget val="inner"/>
          <c:xMode val="edge"/>
          <c:yMode val="edge"/>
          <c:x val="0.13336697076547291"/>
          <c:y val="7.6738609112709896E-2"/>
          <c:w val="0.85234728699800077"/>
          <c:h val="0.6884719265335566"/>
        </c:manualLayout>
      </c:layout>
      <c:barChart>
        <c:barDir val="col"/>
        <c:grouping val="clustered"/>
        <c:varyColors val="0"/>
        <c:ser>
          <c:idx val="0"/>
          <c:order val="0"/>
          <c:tx>
            <c:strRef>
              <c:f>Sheet1!$A$2</c:f>
              <c:strCache>
                <c:ptCount val="1"/>
              </c:strCache>
            </c:strRef>
          </c:tx>
          <c:spPr>
            <a:solidFill>
              <a:srgbClr val="F7941D"/>
            </a:solidFill>
            <a:ln w="13526">
              <a:solidFill>
                <a:schemeClr val="tx1"/>
              </a:solidFill>
              <a:prstDash val="solid"/>
            </a:ln>
          </c:spPr>
          <c:invertIfNegative val="0"/>
          <c:cat>
            <c:numRef>
              <c:f>Sheet1!$B$1:$Q$1</c:f>
              <c:numCache>
                <c:formatCode>0</c:formatCode>
                <c:ptCount val="16"/>
                <c:pt idx="0" formatCode="General">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numCache>
            </c:numRef>
          </c:cat>
          <c:val>
            <c:numRef>
              <c:f>Sheet1!$B$2:$Q$2</c:f>
              <c:numCache>
                <c:formatCode>General</c:formatCode>
                <c:ptCount val="16"/>
                <c:pt idx="0">
                  <c:v>0</c:v>
                </c:pt>
                <c:pt idx="1">
                  <c:v>0</c:v>
                </c:pt>
                <c:pt idx="2">
                  <c:v>1</c:v>
                </c:pt>
                <c:pt idx="3">
                  <c:v>0</c:v>
                </c:pt>
                <c:pt idx="4">
                  <c:v>0</c:v>
                </c:pt>
                <c:pt idx="5">
                  <c:v>0</c:v>
                </c:pt>
                <c:pt idx="6">
                  <c:v>1</c:v>
                </c:pt>
                <c:pt idx="7">
                  <c:v>2</c:v>
                </c:pt>
                <c:pt idx="8">
                  <c:v>4</c:v>
                </c:pt>
                <c:pt idx="9">
                  <c:v>5</c:v>
                </c:pt>
                <c:pt idx="10">
                  <c:v>2</c:v>
                </c:pt>
                <c:pt idx="11">
                  <c:v>2</c:v>
                </c:pt>
                <c:pt idx="12">
                  <c:v>0</c:v>
                </c:pt>
                <c:pt idx="13">
                  <c:v>1</c:v>
                </c:pt>
                <c:pt idx="14">
                  <c:v>1</c:v>
                </c:pt>
                <c:pt idx="15">
                  <c:v>0</c:v>
                </c:pt>
              </c:numCache>
            </c:numRef>
          </c:val>
          <c:extLs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0-2E0D-47AE-90C5-DA018F5E0933}"/>
            </c:ext>
          </c:extLst>
        </c:ser>
        <c:dLbls>
          <c:showLegendKey val="0"/>
          <c:showVal val="0"/>
          <c:showCatName val="0"/>
          <c:showSerName val="0"/>
          <c:showPercent val="0"/>
          <c:showBubbleSize val="0"/>
        </c:dLbls>
        <c:gapWidth val="0"/>
        <c:axId val="151693048"/>
        <c:axId val="1"/>
      </c:barChart>
      <c:catAx>
        <c:axId val="151693048"/>
        <c:scaling>
          <c:orientation val="minMax"/>
        </c:scaling>
        <c:delete val="0"/>
        <c:axPos val="b"/>
        <c:title>
          <c:tx>
            <c:rich>
              <a:bodyPr/>
              <a:lstStyle/>
              <a:p>
                <a:pPr>
                  <a:defRPr/>
                </a:pPr>
                <a:r>
                  <a:rPr lang="es-GT" baseline="0" noProof="0" dirty="0"/>
                  <a:t>Período de I</a:t>
                </a:r>
                <a:r>
                  <a:rPr lang="es-GT" noProof="0" dirty="0"/>
                  <a:t>ncubación (Días)</a:t>
                </a:r>
              </a:p>
            </c:rich>
          </c:tx>
          <c:layout>
            <c:manualLayout>
              <c:xMode val="edge"/>
              <c:yMode val="edge"/>
              <c:x val="0.38185717065997998"/>
              <c:y val="0.9103643788567729"/>
            </c:manualLayout>
          </c:layout>
          <c:overlay val="0"/>
        </c:title>
        <c:numFmt formatCode="General" sourceLinked="1"/>
        <c:majorTickMark val="out"/>
        <c:minorTickMark val="none"/>
        <c:tickLblPos val="nextTo"/>
        <c:spPr>
          <a:ln w="3382">
            <a:solidFill>
              <a:schemeClr val="tx1"/>
            </a:solidFill>
            <a:prstDash val="solid"/>
          </a:ln>
        </c:spPr>
        <c:txPr>
          <a:bodyPr rot="0" vert="horz"/>
          <a:lstStyle/>
          <a:p>
            <a:pPr>
              <a:defRPr/>
            </a:pPr>
            <a:endParaRPr lang="es-ES"/>
          </a:p>
        </c:txPr>
        <c:crossAx val="1"/>
        <c:crosses val="autoZero"/>
        <c:auto val="1"/>
        <c:lblAlgn val="ctr"/>
        <c:lblOffset val="100"/>
        <c:tickLblSkip val="1"/>
        <c:tickMarkSkip val="1"/>
        <c:noMultiLvlLbl val="0"/>
      </c:catAx>
      <c:valAx>
        <c:axId val="1"/>
        <c:scaling>
          <c:orientation val="minMax"/>
          <c:max val="6"/>
          <c:min val="0"/>
        </c:scaling>
        <c:delete val="0"/>
        <c:axPos val="l"/>
        <c:title>
          <c:tx>
            <c:rich>
              <a:bodyPr/>
              <a:lstStyle/>
              <a:p>
                <a:pPr>
                  <a:defRPr lang="es-ES" noProof="0"/>
                </a:pPr>
                <a:r>
                  <a:rPr lang="es-GT" noProof="0" dirty="0"/>
                  <a:t>Número de Casos</a:t>
                </a:r>
              </a:p>
            </c:rich>
          </c:tx>
          <c:layout>
            <c:manualLayout>
              <c:xMode val="edge"/>
              <c:yMode val="edge"/>
              <c:x val="1.2293737188149297E-2"/>
              <c:y val="0.2100105376051809"/>
            </c:manualLayout>
          </c:layout>
          <c:overlay val="0"/>
        </c:title>
        <c:numFmt formatCode="General" sourceLinked="1"/>
        <c:majorTickMark val="out"/>
        <c:minorTickMark val="none"/>
        <c:tickLblPos val="nextTo"/>
        <c:spPr>
          <a:ln w="3382">
            <a:solidFill>
              <a:schemeClr val="tx1"/>
            </a:solidFill>
            <a:prstDash val="solid"/>
          </a:ln>
        </c:spPr>
        <c:txPr>
          <a:bodyPr rot="0" vert="horz"/>
          <a:lstStyle/>
          <a:p>
            <a:pPr>
              <a:defRPr/>
            </a:pPr>
            <a:endParaRPr lang="es-ES"/>
          </a:p>
        </c:txPr>
        <c:crossAx val="151693048"/>
        <c:crosses val="autoZero"/>
        <c:crossBetween val="between"/>
        <c:majorUnit val="1"/>
      </c:valAx>
      <c:spPr>
        <a:noFill/>
        <a:ln w="25344">
          <a:noFill/>
        </a:ln>
      </c:spPr>
    </c:plotArea>
    <c:plotVisOnly val="1"/>
    <c:dispBlanksAs val="gap"/>
    <c:showDLblsOverMax val="0"/>
  </c:chart>
  <c:spPr>
    <a:noFill/>
    <a:ln>
      <a:noFill/>
    </a:ln>
  </c:spPr>
  <c:txPr>
    <a:bodyPr/>
    <a:lstStyle/>
    <a:p>
      <a:pPr>
        <a:defRPr sz="2000" b="0" i="0" u="none" strike="noStrike" baseline="0">
          <a:solidFill>
            <a:schemeClr val="tx1"/>
          </a:solidFill>
          <a:latin typeface="Arial" panose="020B0604020202020204" pitchFamily="34" charset="0"/>
          <a:ea typeface="Times New Roman"/>
          <a:cs typeface="Arial" panose="020B0604020202020204" pitchFamily="34" charset="0"/>
        </a:defRPr>
      </a:pPr>
      <a:endParaRPr lang="es-ES"/>
    </a:p>
  </c:txPr>
  <c:externalData r:id="rId2">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overlay val="0"/>
    </c:title>
    <c:autoTitleDeleted val="0"/>
    <c:plotArea>
      <c:layout>
        <c:manualLayout>
          <c:layoutTarget val="inner"/>
          <c:xMode val="edge"/>
          <c:yMode val="edge"/>
          <c:x val="0.12445975277195702"/>
          <c:y val="0.14495167922601623"/>
          <c:w val="0.85234728699800077"/>
          <c:h val="0.61790887115857007"/>
        </c:manualLayout>
      </c:layout>
      <c:barChart>
        <c:barDir val="col"/>
        <c:grouping val="clustered"/>
        <c:varyColors val="0"/>
        <c:ser>
          <c:idx val="0"/>
          <c:order val="0"/>
          <c:tx>
            <c:strRef>
              <c:f>Sheet1!$A$2</c:f>
              <c:strCache>
                <c:ptCount val="1"/>
              </c:strCache>
            </c:strRef>
          </c:tx>
          <c:spPr>
            <a:solidFill>
              <a:srgbClr val="F7941D"/>
            </a:solidFill>
            <a:ln w="13526">
              <a:solidFill>
                <a:schemeClr val="tx1"/>
              </a:solidFill>
              <a:prstDash val="solid"/>
            </a:ln>
          </c:spPr>
          <c:invertIfNegative val="0"/>
          <c:cat>
            <c:numRef>
              <c:f>Sheet1!$B$1:$X$1</c:f>
              <c:numCache>
                <c:formatCode>0</c:formatCode>
                <c:ptCount val="23"/>
                <c:pt idx="0" formatCode="General">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numCache>
            </c:numRef>
          </c:cat>
          <c:val>
            <c:numRef>
              <c:f>Sheet1!$B$2:$X$2</c:f>
              <c:numCache>
                <c:formatCode>General</c:formatCode>
                <c:ptCount val="23"/>
                <c:pt idx="0">
                  <c:v>0</c:v>
                </c:pt>
                <c:pt idx="1">
                  <c:v>0</c:v>
                </c:pt>
                <c:pt idx="2">
                  <c:v>1</c:v>
                </c:pt>
                <c:pt idx="3">
                  <c:v>0</c:v>
                </c:pt>
                <c:pt idx="4">
                  <c:v>0</c:v>
                </c:pt>
                <c:pt idx="5">
                  <c:v>0</c:v>
                </c:pt>
                <c:pt idx="6">
                  <c:v>1</c:v>
                </c:pt>
                <c:pt idx="7">
                  <c:v>2</c:v>
                </c:pt>
                <c:pt idx="8">
                  <c:v>4</c:v>
                </c:pt>
                <c:pt idx="9">
                  <c:v>5</c:v>
                </c:pt>
                <c:pt idx="10">
                  <c:v>2</c:v>
                </c:pt>
                <c:pt idx="11">
                  <c:v>2</c:v>
                </c:pt>
                <c:pt idx="12">
                  <c:v>0</c:v>
                </c:pt>
                <c:pt idx="13">
                  <c:v>1</c:v>
                </c:pt>
                <c:pt idx="14">
                  <c:v>1</c:v>
                </c:pt>
                <c:pt idx="15">
                  <c:v>0</c:v>
                </c:pt>
                <c:pt idx="16">
                  <c:v>0</c:v>
                </c:pt>
                <c:pt idx="17">
                  <c:v>0</c:v>
                </c:pt>
                <c:pt idx="18">
                  <c:v>0</c:v>
                </c:pt>
                <c:pt idx="19">
                  <c:v>0</c:v>
                </c:pt>
                <c:pt idx="20">
                  <c:v>0</c:v>
                </c:pt>
                <c:pt idx="21">
                  <c:v>1</c:v>
                </c:pt>
                <c:pt idx="22">
                  <c:v>0</c:v>
                </c:pt>
              </c:numCache>
            </c:numRef>
          </c:val>
          <c:extLs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0-0D67-4D97-B78F-91CD3BAAE3DB}"/>
            </c:ext>
          </c:extLst>
        </c:ser>
        <c:dLbls>
          <c:showLegendKey val="0"/>
          <c:showVal val="0"/>
          <c:showCatName val="0"/>
          <c:showSerName val="0"/>
          <c:showPercent val="0"/>
          <c:showBubbleSize val="0"/>
        </c:dLbls>
        <c:gapWidth val="0"/>
        <c:axId val="151693048"/>
        <c:axId val="1"/>
      </c:barChart>
      <c:catAx>
        <c:axId val="151693048"/>
        <c:scaling>
          <c:orientation val="minMax"/>
        </c:scaling>
        <c:delete val="0"/>
        <c:axPos val="b"/>
        <c:title>
          <c:tx>
            <c:rich>
              <a:bodyPr/>
              <a:lstStyle/>
              <a:p>
                <a:pPr>
                  <a:defRPr/>
                </a:pPr>
                <a:r>
                  <a:rPr lang="es-GT" baseline="0" noProof="0" dirty="0"/>
                  <a:t>Período de </a:t>
                </a:r>
                <a:r>
                  <a:rPr lang="es-GT" noProof="0" dirty="0"/>
                  <a:t>incubación (días)</a:t>
                </a:r>
              </a:p>
            </c:rich>
          </c:tx>
          <c:layout>
            <c:manualLayout>
              <c:xMode val="edge"/>
              <c:yMode val="edge"/>
              <c:x val="0.39917762131239631"/>
              <c:y val="0.86717513141948732"/>
            </c:manualLayout>
          </c:layout>
          <c:overlay val="0"/>
        </c:title>
        <c:numFmt formatCode="General" sourceLinked="1"/>
        <c:majorTickMark val="out"/>
        <c:minorTickMark val="none"/>
        <c:tickLblPos val="nextTo"/>
        <c:spPr>
          <a:ln w="3382">
            <a:solidFill>
              <a:schemeClr val="tx1"/>
            </a:solidFill>
            <a:prstDash val="solid"/>
          </a:ln>
        </c:spPr>
        <c:txPr>
          <a:bodyPr rot="0" vert="horz"/>
          <a:lstStyle/>
          <a:p>
            <a:pPr>
              <a:defRPr/>
            </a:pPr>
            <a:endParaRPr lang="es-ES"/>
          </a:p>
        </c:txPr>
        <c:crossAx val="1"/>
        <c:crosses val="autoZero"/>
        <c:auto val="1"/>
        <c:lblAlgn val="ctr"/>
        <c:lblOffset val="100"/>
        <c:tickLblSkip val="1"/>
        <c:tickMarkSkip val="1"/>
        <c:noMultiLvlLbl val="0"/>
      </c:catAx>
      <c:valAx>
        <c:axId val="1"/>
        <c:scaling>
          <c:orientation val="minMax"/>
          <c:max val="6"/>
          <c:min val="0"/>
        </c:scaling>
        <c:delete val="0"/>
        <c:axPos val="l"/>
        <c:title>
          <c:tx>
            <c:rich>
              <a:bodyPr/>
              <a:lstStyle/>
              <a:p>
                <a:pPr>
                  <a:defRPr/>
                </a:pPr>
                <a:r>
                  <a:rPr lang="es-GT" noProof="0" dirty="0"/>
                  <a:t>Número de casos</a:t>
                </a:r>
              </a:p>
            </c:rich>
          </c:tx>
          <c:layout>
            <c:manualLayout>
              <c:xMode val="edge"/>
              <c:yMode val="edge"/>
              <c:x val="3.6295445759357461E-2"/>
              <c:y val="5.6431939674500629E-2"/>
            </c:manualLayout>
          </c:layout>
          <c:overlay val="0"/>
        </c:title>
        <c:numFmt formatCode="General" sourceLinked="1"/>
        <c:majorTickMark val="out"/>
        <c:minorTickMark val="none"/>
        <c:tickLblPos val="nextTo"/>
        <c:spPr>
          <a:ln w="3382">
            <a:solidFill>
              <a:schemeClr val="tx1"/>
            </a:solidFill>
            <a:prstDash val="solid"/>
          </a:ln>
        </c:spPr>
        <c:txPr>
          <a:bodyPr rot="0" vert="horz"/>
          <a:lstStyle/>
          <a:p>
            <a:pPr>
              <a:defRPr/>
            </a:pPr>
            <a:endParaRPr lang="es-ES"/>
          </a:p>
        </c:txPr>
        <c:crossAx val="151693048"/>
        <c:crosses val="autoZero"/>
        <c:crossBetween val="between"/>
        <c:majorUnit val="1"/>
      </c:valAx>
      <c:spPr>
        <a:noFill/>
        <a:ln w="25344">
          <a:noFill/>
        </a:ln>
      </c:spPr>
    </c:plotArea>
    <c:plotVisOnly val="1"/>
    <c:dispBlanksAs val="gap"/>
    <c:showDLblsOverMax val="0"/>
  </c:chart>
  <c:spPr>
    <a:noFill/>
    <a:ln>
      <a:noFill/>
    </a:ln>
  </c:spPr>
  <c:txPr>
    <a:bodyPr/>
    <a:lstStyle/>
    <a:p>
      <a:pPr>
        <a:defRPr sz="2000" b="0" i="0" u="none" strike="noStrike" baseline="0">
          <a:solidFill>
            <a:schemeClr val="tx1"/>
          </a:solidFill>
          <a:latin typeface="Arial" panose="020B0604020202020204" pitchFamily="34" charset="0"/>
          <a:ea typeface="Times New Roman"/>
          <a:cs typeface="Arial" panose="020B0604020202020204" pitchFamily="34" charset="0"/>
        </a:defRPr>
      </a:pPr>
      <a:endParaRPr lang="es-ES"/>
    </a:p>
  </c:txPr>
  <c:externalData r:id="rId2">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lang="es-ES" sz="2000" noProof="0">
                <a:latin typeface="Arial" panose="020B0604020202020204" pitchFamily="34" charset="0"/>
                <a:cs typeface="Arial" panose="020B0604020202020204" pitchFamily="34" charset="0"/>
              </a:defRPr>
            </a:pPr>
            <a:r>
              <a:rPr lang="es-GT" sz="2000" noProof="0" dirty="0">
                <a:latin typeface="Arial" panose="020B0604020202020204" pitchFamily="34" charset="0"/>
                <a:cs typeface="Arial" panose="020B0604020202020204" pitchFamily="34" charset="0"/>
              </a:rPr>
              <a:t>Distribución simétrica</a:t>
            </a:r>
          </a:p>
        </c:rich>
      </c:tx>
      <c:layout>
        <c:manualLayout>
          <c:xMode val="edge"/>
          <c:yMode val="edge"/>
          <c:x val="0.27888405812736666"/>
          <c:y val="3.9761443860128632E-3"/>
        </c:manualLayout>
      </c:layout>
      <c:overlay val="0"/>
    </c:title>
    <c:autoTitleDeleted val="0"/>
    <c:plotArea>
      <c:layout>
        <c:manualLayout>
          <c:layoutTarget val="inner"/>
          <c:xMode val="edge"/>
          <c:yMode val="edge"/>
          <c:x val="0.14637804364946652"/>
          <c:y val="9.6619369333407215E-2"/>
          <c:w val="0.79200608460185773"/>
          <c:h val="0.63394769460330758"/>
        </c:manualLayout>
      </c:layout>
      <c:barChart>
        <c:barDir val="col"/>
        <c:grouping val="clustered"/>
        <c:varyColors val="0"/>
        <c:ser>
          <c:idx val="0"/>
          <c:order val="0"/>
          <c:tx>
            <c:strRef>
              <c:f>Sheet1!$A$2</c:f>
              <c:strCache>
                <c:ptCount val="1"/>
              </c:strCache>
            </c:strRef>
          </c:tx>
          <c:spPr>
            <a:solidFill>
              <a:srgbClr val="0069AA"/>
            </a:solidFill>
            <a:ln w="13556">
              <a:solidFill>
                <a:schemeClr val="tx1"/>
              </a:solidFill>
              <a:prstDash val="solid"/>
            </a:ln>
          </c:spPr>
          <c:invertIfNegative val="0"/>
          <c:cat>
            <c:strRef>
              <c:f>Sheet1!$B$1:$K$1</c:f>
              <c:strCache>
                <c:ptCount val="10"/>
                <c:pt idx="0">
                  <c:v>0-9</c:v>
                </c:pt>
                <c:pt idx="1">
                  <c:v>10-19 </c:v>
                </c:pt>
                <c:pt idx="2">
                  <c:v>20-29</c:v>
                </c:pt>
                <c:pt idx="3">
                  <c:v>30-39</c:v>
                </c:pt>
                <c:pt idx="4">
                  <c:v>40-49</c:v>
                </c:pt>
                <c:pt idx="5">
                  <c:v>50-59</c:v>
                </c:pt>
                <c:pt idx="6">
                  <c:v>60-69</c:v>
                </c:pt>
                <c:pt idx="7">
                  <c:v>70-79</c:v>
                </c:pt>
                <c:pt idx="8">
                  <c:v>80-89</c:v>
                </c:pt>
                <c:pt idx="9">
                  <c:v>90-99</c:v>
                </c:pt>
              </c:strCache>
            </c:strRef>
          </c:cat>
          <c:val>
            <c:numRef>
              <c:f>Sheet1!$B$2:$K$2</c:f>
              <c:numCache>
                <c:formatCode>General</c:formatCode>
                <c:ptCount val="10"/>
                <c:pt idx="0">
                  <c:v>0</c:v>
                </c:pt>
                <c:pt idx="1">
                  <c:v>4</c:v>
                </c:pt>
                <c:pt idx="2">
                  <c:v>8</c:v>
                </c:pt>
                <c:pt idx="3">
                  <c:v>12</c:v>
                </c:pt>
                <c:pt idx="4">
                  <c:v>16</c:v>
                </c:pt>
                <c:pt idx="5">
                  <c:v>12</c:v>
                </c:pt>
                <c:pt idx="6">
                  <c:v>8</c:v>
                </c:pt>
                <c:pt idx="7">
                  <c:v>4</c:v>
                </c:pt>
                <c:pt idx="8">
                  <c:v>0</c:v>
                </c:pt>
                <c:pt idx="9">
                  <c:v>0</c:v>
                </c:pt>
              </c:numCache>
            </c:numRef>
          </c:val>
          <c:extLs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0-7E5B-4252-96F9-43DBDFD5A313}"/>
            </c:ext>
          </c:extLst>
        </c:ser>
        <c:dLbls>
          <c:showLegendKey val="0"/>
          <c:showVal val="0"/>
          <c:showCatName val="0"/>
          <c:showSerName val="0"/>
          <c:showPercent val="0"/>
          <c:showBubbleSize val="0"/>
        </c:dLbls>
        <c:gapWidth val="0"/>
        <c:axId val="-2116219320"/>
        <c:axId val="-2116215864"/>
      </c:barChart>
      <c:catAx>
        <c:axId val="-2116219320"/>
        <c:scaling>
          <c:orientation val="minMax"/>
        </c:scaling>
        <c:delete val="0"/>
        <c:axPos val="b"/>
        <c:title>
          <c:tx>
            <c:rich>
              <a:bodyPr/>
              <a:lstStyle/>
              <a:p>
                <a:pPr>
                  <a:defRPr lang="es-ES" sz="1800" noProof="0"/>
                </a:pPr>
                <a:r>
                  <a:rPr lang="es-GT" sz="1800" noProof="0" dirty="0">
                    <a:latin typeface="Arial" panose="020B0604020202020204" pitchFamily="34" charset="0"/>
                    <a:cs typeface="Arial" panose="020B0604020202020204" pitchFamily="34" charset="0"/>
                  </a:rPr>
                  <a:t>Edad (Años)</a:t>
                </a:r>
              </a:p>
            </c:rich>
          </c:tx>
          <c:overlay val="0"/>
        </c:title>
        <c:numFmt formatCode="General" sourceLinked="1"/>
        <c:majorTickMark val="out"/>
        <c:minorTickMark val="none"/>
        <c:tickLblPos val="nextTo"/>
        <c:spPr>
          <a:ln w="3389">
            <a:solidFill>
              <a:schemeClr val="tx1"/>
            </a:solidFill>
            <a:prstDash val="solid"/>
          </a:ln>
        </c:spPr>
        <c:txPr>
          <a:bodyPr rot="2100000" vert="horz"/>
          <a:lstStyle/>
          <a:p>
            <a:pPr>
              <a:defRPr/>
            </a:pPr>
            <a:endParaRPr lang="es-ES"/>
          </a:p>
        </c:txPr>
        <c:crossAx val="-2116215864"/>
        <c:crosses val="autoZero"/>
        <c:auto val="1"/>
        <c:lblAlgn val="ctr"/>
        <c:lblOffset val="100"/>
        <c:tickLblSkip val="1"/>
        <c:tickMarkSkip val="1"/>
        <c:noMultiLvlLbl val="0"/>
      </c:catAx>
      <c:valAx>
        <c:axId val="-2116215864"/>
        <c:scaling>
          <c:orientation val="minMax"/>
        </c:scaling>
        <c:delete val="0"/>
        <c:axPos val="l"/>
        <c:title>
          <c:tx>
            <c:rich>
              <a:bodyPr/>
              <a:lstStyle/>
              <a:p>
                <a:pPr>
                  <a:defRPr sz="1800"/>
                </a:pPr>
                <a:r>
                  <a:rPr lang="es-GT" sz="1800" noProof="0" dirty="0">
                    <a:latin typeface="Arial" panose="020B0604020202020204" pitchFamily="34" charset="0"/>
                    <a:cs typeface="Arial" panose="020B0604020202020204" pitchFamily="34" charset="0"/>
                  </a:rPr>
                  <a:t>Número de pacientes</a:t>
                </a:r>
              </a:p>
            </c:rich>
          </c:tx>
          <c:overlay val="0"/>
        </c:title>
        <c:numFmt formatCode="General" sourceLinked="1"/>
        <c:majorTickMark val="out"/>
        <c:minorTickMark val="none"/>
        <c:tickLblPos val="nextTo"/>
        <c:spPr>
          <a:ln w="3389">
            <a:solidFill>
              <a:schemeClr val="tx1"/>
            </a:solidFill>
            <a:prstDash val="solid"/>
          </a:ln>
        </c:spPr>
        <c:txPr>
          <a:bodyPr rot="0" vert="horz"/>
          <a:lstStyle/>
          <a:p>
            <a:pPr>
              <a:defRPr/>
            </a:pPr>
            <a:endParaRPr lang="es-ES"/>
          </a:p>
        </c:txPr>
        <c:crossAx val="-2116219320"/>
        <c:crosses val="autoZero"/>
        <c:crossBetween val="between"/>
        <c:majorUnit val="5"/>
      </c:valAx>
      <c:spPr>
        <a:noFill/>
        <a:ln w="27112">
          <a:noFill/>
        </a:ln>
      </c:spPr>
    </c:plotArea>
    <c:plotVisOnly val="1"/>
    <c:dispBlanksAs val="gap"/>
    <c:showDLblsOverMax val="0"/>
  </c:chart>
  <c:spPr>
    <a:noFill/>
    <a:ln>
      <a:noFill/>
    </a:ln>
  </c:spPr>
  <c:txPr>
    <a:bodyPr/>
    <a:lstStyle/>
    <a:p>
      <a:pPr>
        <a:defRPr sz="1600" b="0" i="0" u="none" strike="noStrike" baseline="0">
          <a:solidFill>
            <a:schemeClr val="tx1"/>
          </a:solidFill>
          <a:latin typeface="+mn-lt"/>
          <a:ea typeface="Times New Roman"/>
          <a:cs typeface="Times New Roman"/>
        </a:defRPr>
      </a:pPr>
      <a:endParaRPr lang="es-ES"/>
    </a:p>
  </c:txPr>
  <c:externalData r:id="rId2">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lang="es-ES" sz="2000" b="0" noProof="0"/>
            </a:pPr>
            <a:r>
              <a:rPr lang="es-GT" sz="2000" b="0" noProof="0" dirty="0">
                <a:latin typeface="Arial" panose="020B0604020202020204" pitchFamily="34" charset="0"/>
                <a:cs typeface="Arial" panose="020B0604020202020204" pitchFamily="34" charset="0"/>
              </a:rPr>
              <a:t>Distribución sesgada</a:t>
            </a:r>
          </a:p>
        </c:rich>
      </c:tx>
      <c:layout>
        <c:manualLayout>
          <c:xMode val="edge"/>
          <c:yMode val="edge"/>
          <c:x val="0.36770875410895992"/>
          <c:y val="0"/>
        </c:manualLayout>
      </c:layout>
      <c:overlay val="0"/>
    </c:title>
    <c:autoTitleDeleted val="0"/>
    <c:plotArea>
      <c:layout>
        <c:manualLayout>
          <c:layoutTarget val="inner"/>
          <c:xMode val="edge"/>
          <c:yMode val="edge"/>
          <c:x val="0.14213072014730782"/>
          <c:y val="9.062466108286156E-2"/>
          <c:w val="0.79748649789876214"/>
          <c:h val="0.61064052627827925"/>
        </c:manualLayout>
      </c:layout>
      <c:barChart>
        <c:barDir val="col"/>
        <c:grouping val="clustered"/>
        <c:varyColors val="0"/>
        <c:ser>
          <c:idx val="0"/>
          <c:order val="0"/>
          <c:tx>
            <c:strRef>
              <c:f>Sheet1!$A$2</c:f>
              <c:strCache>
                <c:ptCount val="1"/>
              </c:strCache>
            </c:strRef>
          </c:tx>
          <c:spPr>
            <a:solidFill>
              <a:srgbClr val="0069AA"/>
            </a:solidFill>
            <a:ln w="13556">
              <a:solidFill>
                <a:schemeClr val="tx1"/>
              </a:solidFill>
              <a:prstDash val="solid"/>
            </a:ln>
          </c:spPr>
          <c:invertIfNegative val="0"/>
          <c:cat>
            <c:strRef>
              <c:f>Sheet1!$B$1:$K$1</c:f>
              <c:strCache>
                <c:ptCount val="10"/>
                <c:pt idx="0">
                  <c:v>0-9</c:v>
                </c:pt>
                <c:pt idx="1">
                  <c:v>10-19 </c:v>
                </c:pt>
                <c:pt idx="2">
                  <c:v>20-29</c:v>
                </c:pt>
                <c:pt idx="3">
                  <c:v>30-39</c:v>
                </c:pt>
                <c:pt idx="4">
                  <c:v>40-49</c:v>
                </c:pt>
                <c:pt idx="5">
                  <c:v>50-59</c:v>
                </c:pt>
                <c:pt idx="6">
                  <c:v>60-69</c:v>
                </c:pt>
                <c:pt idx="7">
                  <c:v>70-79</c:v>
                </c:pt>
                <c:pt idx="8">
                  <c:v>80-89</c:v>
                </c:pt>
                <c:pt idx="9">
                  <c:v>90-99</c:v>
                </c:pt>
              </c:strCache>
            </c:strRef>
          </c:cat>
          <c:val>
            <c:numRef>
              <c:f>Sheet1!$B$2:$K$2</c:f>
              <c:numCache>
                <c:formatCode>General</c:formatCode>
                <c:ptCount val="10"/>
                <c:pt idx="0">
                  <c:v>10</c:v>
                </c:pt>
                <c:pt idx="1">
                  <c:v>18</c:v>
                </c:pt>
                <c:pt idx="2">
                  <c:v>14</c:v>
                </c:pt>
                <c:pt idx="3">
                  <c:v>12</c:v>
                </c:pt>
                <c:pt idx="4">
                  <c:v>5</c:v>
                </c:pt>
                <c:pt idx="5">
                  <c:v>3</c:v>
                </c:pt>
                <c:pt idx="6">
                  <c:v>2</c:v>
                </c:pt>
                <c:pt idx="7">
                  <c:v>0</c:v>
                </c:pt>
                <c:pt idx="8">
                  <c:v>0</c:v>
                </c:pt>
                <c:pt idx="9">
                  <c:v>1</c:v>
                </c:pt>
              </c:numCache>
            </c:numRef>
          </c:val>
          <c:extLs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0-10E6-4C80-8508-2F3BD5E90371}"/>
            </c:ext>
          </c:extLst>
        </c:ser>
        <c:dLbls>
          <c:showLegendKey val="0"/>
          <c:showVal val="0"/>
          <c:showCatName val="0"/>
          <c:showSerName val="0"/>
          <c:showPercent val="0"/>
          <c:showBubbleSize val="0"/>
        </c:dLbls>
        <c:gapWidth val="0"/>
        <c:axId val="-2117182360"/>
        <c:axId val="-2117178824"/>
      </c:barChart>
      <c:catAx>
        <c:axId val="-2117182360"/>
        <c:scaling>
          <c:orientation val="minMax"/>
        </c:scaling>
        <c:delete val="0"/>
        <c:axPos val="b"/>
        <c:title>
          <c:tx>
            <c:rich>
              <a:bodyPr/>
              <a:lstStyle/>
              <a:p>
                <a:pPr>
                  <a:defRPr lang="es-ES" sz="1800" b="0" noProof="0"/>
                </a:pPr>
                <a:r>
                  <a:rPr lang="es-GT" sz="1800" b="0" noProof="0" dirty="0">
                    <a:latin typeface="Arial" panose="020B0604020202020204" pitchFamily="34" charset="0"/>
                    <a:cs typeface="Arial" panose="020B0604020202020204" pitchFamily="34" charset="0"/>
                  </a:rPr>
                  <a:t>Edad (Años</a:t>
                </a:r>
                <a:r>
                  <a:rPr lang="es-GT" sz="1800" b="0" noProof="0" dirty="0"/>
                  <a:t>)</a:t>
                </a:r>
              </a:p>
            </c:rich>
          </c:tx>
          <c:layout>
            <c:manualLayout>
              <c:xMode val="edge"/>
              <c:yMode val="edge"/>
              <c:x val="0.43384159464210165"/>
              <c:y val="0.874168239242189"/>
            </c:manualLayout>
          </c:layout>
          <c:overlay val="0"/>
        </c:title>
        <c:numFmt formatCode="General" sourceLinked="1"/>
        <c:majorTickMark val="out"/>
        <c:minorTickMark val="none"/>
        <c:tickLblPos val="nextTo"/>
        <c:spPr>
          <a:ln w="3389">
            <a:solidFill>
              <a:schemeClr val="tx1"/>
            </a:solidFill>
            <a:prstDash val="solid"/>
          </a:ln>
        </c:spPr>
        <c:txPr>
          <a:bodyPr rot="2100000" vert="horz"/>
          <a:lstStyle/>
          <a:p>
            <a:pPr>
              <a:defRPr sz="1600" b="0"/>
            </a:pPr>
            <a:endParaRPr lang="es-ES"/>
          </a:p>
        </c:txPr>
        <c:crossAx val="-2117178824"/>
        <c:crosses val="autoZero"/>
        <c:auto val="1"/>
        <c:lblAlgn val="ctr"/>
        <c:lblOffset val="100"/>
        <c:tickLblSkip val="1"/>
        <c:tickMarkSkip val="1"/>
        <c:noMultiLvlLbl val="0"/>
      </c:catAx>
      <c:valAx>
        <c:axId val="-2117178824"/>
        <c:scaling>
          <c:orientation val="minMax"/>
        </c:scaling>
        <c:delete val="0"/>
        <c:axPos val="l"/>
        <c:title>
          <c:tx>
            <c:rich>
              <a:bodyPr/>
              <a:lstStyle/>
              <a:p>
                <a:pPr>
                  <a:defRPr sz="1800" b="0">
                    <a:latin typeface="+mn-lt"/>
                  </a:defRPr>
                </a:pPr>
                <a:r>
                  <a:rPr lang="es-GT" sz="1800" b="0" noProof="0" dirty="0">
                    <a:latin typeface="Arial" panose="020B0604020202020204" pitchFamily="34" charset="0"/>
                    <a:cs typeface="Arial" panose="020B0604020202020204" pitchFamily="34" charset="0"/>
                  </a:rPr>
                  <a:t>Número de pacientes</a:t>
                </a:r>
              </a:p>
            </c:rich>
          </c:tx>
          <c:overlay val="0"/>
        </c:title>
        <c:numFmt formatCode="General" sourceLinked="1"/>
        <c:majorTickMark val="out"/>
        <c:minorTickMark val="none"/>
        <c:tickLblPos val="nextTo"/>
        <c:spPr>
          <a:ln w="3389">
            <a:solidFill>
              <a:schemeClr val="tx1"/>
            </a:solidFill>
            <a:prstDash val="solid"/>
          </a:ln>
        </c:spPr>
        <c:txPr>
          <a:bodyPr rot="0" vert="horz"/>
          <a:lstStyle/>
          <a:p>
            <a:pPr>
              <a:defRPr b="0"/>
            </a:pPr>
            <a:endParaRPr lang="es-ES"/>
          </a:p>
        </c:txPr>
        <c:crossAx val="-2117182360"/>
        <c:crosses val="autoZero"/>
        <c:crossBetween val="between"/>
        <c:majorUnit val="5"/>
      </c:valAx>
      <c:spPr>
        <a:noFill/>
        <a:ln w="27112">
          <a:noFill/>
        </a:ln>
      </c:spPr>
    </c:plotArea>
    <c:plotVisOnly val="1"/>
    <c:dispBlanksAs val="gap"/>
    <c:showDLblsOverMax val="0"/>
  </c:chart>
  <c:spPr>
    <a:noFill/>
    <a:ln>
      <a:noFill/>
    </a:ln>
  </c:spPr>
  <c:txPr>
    <a:bodyPr/>
    <a:lstStyle/>
    <a:p>
      <a:pPr>
        <a:defRPr sz="1600" b="1" i="0" u="none" strike="noStrike" baseline="0">
          <a:solidFill>
            <a:schemeClr val="tx1"/>
          </a:solidFill>
          <a:latin typeface="+mn-lt"/>
          <a:ea typeface="Times New Roman"/>
          <a:cs typeface="Times New Roman"/>
        </a:defRPr>
      </a:pPr>
      <a:endParaRPr lang="es-ES"/>
    </a:p>
  </c:txPr>
  <c:externalData r:id="rId2">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sz="2000">
                <a:latin typeface="Arial" panose="020B0604020202020204" pitchFamily="34" charset="0"/>
                <a:cs typeface="Arial" panose="020B0604020202020204" pitchFamily="34" charset="0"/>
              </a:defRPr>
            </a:pPr>
            <a:r>
              <a:rPr lang="es-GT" sz="2000" noProof="0" dirty="0">
                <a:latin typeface="Arial" panose="020B0604020202020204" pitchFamily="34" charset="0"/>
                <a:cs typeface="Arial" panose="020B0604020202020204" pitchFamily="34" charset="0"/>
              </a:rPr>
              <a:t>Distribución simétrica</a:t>
            </a:r>
          </a:p>
        </c:rich>
      </c:tx>
      <c:layout>
        <c:manualLayout>
          <c:xMode val="edge"/>
          <c:yMode val="edge"/>
          <c:x val="0.27888405812736666"/>
          <c:y val="3.9761443860128632E-3"/>
        </c:manualLayout>
      </c:layout>
      <c:overlay val="0"/>
    </c:title>
    <c:autoTitleDeleted val="0"/>
    <c:plotArea>
      <c:layout>
        <c:manualLayout>
          <c:layoutTarget val="inner"/>
          <c:xMode val="edge"/>
          <c:yMode val="edge"/>
          <c:x val="0.14637804364946652"/>
          <c:y val="9.6619369333407215E-2"/>
          <c:w val="0.79200608460185773"/>
          <c:h val="0.63394769460330758"/>
        </c:manualLayout>
      </c:layout>
      <c:barChart>
        <c:barDir val="col"/>
        <c:grouping val="clustered"/>
        <c:varyColors val="0"/>
        <c:ser>
          <c:idx val="0"/>
          <c:order val="0"/>
          <c:tx>
            <c:strRef>
              <c:f>Sheet1!$A$2</c:f>
              <c:strCache>
                <c:ptCount val="1"/>
              </c:strCache>
            </c:strRef>
          </c:tx>
          <c:spPr>
            <a:solidFill>
              <a:srgbClr val="0069AA"/>
            </a:solidFill>
            <a:ln w="13556">
              <a:solidFill>
                <a:schemeClr val="tx1"/>
              </a:solidFill>
              <a:prstDash val="solid"/>
            </a:ln>
          </c:spPr>
          <c:invertIfNegative val="0"/>
          <c:cat>
            <c:strRef>
              <c:f>Sheet1!$B$1:$K$1</c:f>
              <c:strCache>
                <c:ptCount val="10"/>
                <c:pt idx="0">
                  <c:v>0-9</c:v>
                </c:pt>
                <c:pt idx="1">
                  <c:v>10-19 </c:v>
                </c:pt>
                <c:pt idx="2">
                  <c:v>20-29</c:v>
                </c:pt>
                <c:pt idx="3">
                  <c:v>30-39</c:v>
                </c:pt>
                <c:pt idx="4">
                  <c:v>40-49</c:v>
                </c:pt>
                <c:pt idx="5">
                  <c:v>50-59</c:v>
                </c:pt>
                <c:pt idx="6">
                  <c:v>60-69</c:v>
                </c:pt>
                <c:pt idx="7">
                  <c:v>70-79</c:v>
                </c:pt>
                <c:pt idx="8">
                  <c:v>80-89</c:v>
                </c:pt>
                <c:pt idx="9">
                  <c:v>90-99</c:v>
                </c:pt>
              </c:strCache>
            </c:strRef>
          </c:cat>
          <c:val>
            <c:numRef>
              <c:f>Sheet1!$B$2:$K$2</c:f>
              <c:numCache>
                <c:formatCode>General</c:formatCode>
                <c:ptCount val="10"/>
                <c:pt idx="0">
                  <c:v>0</c:v>
                </c:pt>
                <c:pt idx="1">
                  <c:v>4</c:v>
                </c:pt>
                <c:pt idx="2">
                  <c:v>8</c:v>
                </c:pt>
                <c:pt idx="3">
                  <c:v>12</c:v>
                </c:pt>
                <c:pt idx="4">
                  <c:v>16</c:v>
                </c:pt>
                <c:pt idx="5">
                  <c:v>12</c:v>
                </c:pt>
                <c:pt idx="6">
                  <c:v>8</c:v>
                </c:pt>
                <c:pt idx="7">
                  <c:v>4</c:v>
                </c:pt>
                <c:pt idx="8">
                  <c:v>0</c:v>
                </c:pt>
                <c:pt idx="9">
                  <c:v>0</c:v>
                </c:pt>
              </c:numCache>
            </c:numRef>
          </c:val>
          <c:extLs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0-2280-44CE-96B1-AA4AB3778EF4}"/>
            </c:ext>
          </c:extLst>
        </c:ser>
        <c:dLbls>
          <c:showLegendKey val="0"/>
          <c:showVal val="0"/>
          <c:showCatName val="0"/>
          <c:showSerName val="0"/>
          <c:showPercent val="0"/>
          <c:showBubbleSize val="0"/>
        </c:dLbls>
        <c:gapWidth val="0"/>
        <c:axId val="-2116219320"/>
        <c:axId val="-2116215864"/>
      </c:barChart>
      <c:catAx>
        <c:axId val="-2116219320"/>
        <c:scaling>
          <c:orientation val="minMax"/>
        </c:scaling>
        <c:delete val="0"/>
        <c:axPos val="b"/>
        <c:title>
          <c:tx>
            <c:rich>
              <a:bodyPr/>
              <a:lstStyle/>
              <a:p>
                <a:pPr>
                  <a:defRPr sz="1800"/>
                </a:pPr>
                <a:r>
                  <a:rPr lang="es-GT" sz="1800" noProof="0" dirty="0">
                    <a:latin typeface="Arial" panose="020B0604020202020204" pitchFamily="34" charset="0"/>
                    <a:cs typeface="Arial" panose="020B0604020202020204" pitchFamily="34" charset="0"/>
                  </a:rPr>
                  <a:t>Edad (años)</a:t>
                </a:r>
              </a:p>
            </c:rich>
          </c:tx>
          <c:overlay val="0"/>
        </c:title>
        <c:numFmt formatCode="General" sourceLinked="1"/>
        <c:majorTickMark val="out"/>
        <c:minorTickMark val="none"/>
        <c:tickLblPos val="nextTo"/>
        <c:spPr>
          <a:ln w="3389">
            <a:solidFill>
              <a:schemeClr val="tx1"/>
            </a:solidFill>
            <a:prstDash val="solid"/>
          </a:ln>
        </c:spPr>
        <c:txPr>
          <a:bodyPr rot="2100000" vert="horz"/>
          <a:lstStyle/>
          <a:p>
            <a:pPr>
              <a:defRPr/>
            </a:pPr>
            <a:endParaRPr lang="es-ES"/>
          </a:p>
        </c:txPr>
        <c:crossAx val="-2116215864"/>
        <c:crosses val="autoZero"/>
        <c:auto val="1"/>
        <c:lblAlgn val="ctr"/>
        <c:lblOffset val="100"/>
        <c:tickLblSkip val="1"/>
        <c:tickMarkSkip val="1"/>
        <c:noMultiLvlLbl val="0"/>
      </c:catAx>
      <c:valAx>
        <c:axId val="-2116215864"/>
        <c:scaling>
          <c:orientation val="minMax"/>
        </c:scaling>
        <c:delete val="0"/>
        <c:axPos val="l"/>
        <c:title>
          <c:tx>
            <c:rich>
              <a:bodyPr/>
              <a:lstStyle/>
              <a:p>
                <a:pPr>
                  <a:defRPr sz="1800"/>
                </a:pPr>
                <a:r>
                  <a:rPr lang="es-GT" sz="1800" noProof="0" dirty="0">
                    <a:latin typeface="Arial" panose="020B0604020202020204" pitchFamily="34" charset="0"/>
                    <a:cs typeface="Arial" panose="020B0604020202020204" pitchFamily="34" charset="0"/>
                  </a:rPr>
                  <a:t>Número de pacientes</a:t>
                </a:r>
              </a:p>
            </c:rich>
          </c:tx>
          <c:overlay val="0"/>
        </c:title>
        <c:numFmt formatCode="General" sourceLinked="1"/>
        <c:majorTickMark val="out"/>
        <c:minorTickMark val="none"/>
        <c:tickLblPos val="nextTo"/>
        <c:spPr>
          <a:ln w="3389">
            <a:solidFill>
              <a:schemeClr val="tx1"/>
            </a:solidFill>
            <a:prstDash val="solid"/>
          </a:ln>
        </c:spPr>
        <c:txPr>
          <a:bodyPr rot="0" vert="horz"/>
          <a:lstStyle/>
          <a:p>
            <a:pPr>
              <a:defRPr/>
            </a:pPr>
            <a:endParaRPr lang="es-ES"/>
          </a:p>
        </c:txPr>
        <c:crossAx val="-2116219320"/>
        <c:crosses val="autoZero"/>
        <c:crossBetween val="between"/>
        <c:majorUnit val="5"/>
      </c:valAx>
      <c:spPr>
        <a:noFill/>
        <a:ln w="27112">
          <a:noFill/>
        </a:ln>
      </c:spPr>
    </c:plotArea>
    <c:plotVisOnly val="1"/>
    <c:dispBlanksAs val="gap"/>
    <c:showDLblsOverMax val="0"/>
  </c:chart>
  <c:spPr>
    <a:noFill/>
    <a:ln>
      <a:noFill/>
    </a:ln>
  </c:spPr>
  <c:txPr>
    <a:bodyPr/>
    <a:lstStyle/>
    <a:p>
      <a:pPr>
        <a:defRPr sz="1600" b="0" i="0" u="none" strike="noStrike" baseline="0">
          <a:solidFill>
            <a:schemeClr val="tx1"/>
          </a:solidFill>
          <a:latin typeface="+mn-lt"/>
          <a:ea typeface="Times New Roman"/>
          <a:cs typeface="Times New Roman"/>
        </a:defRPr>
      </a:pPr>
      <a:endParaRPr lang="es-ES"/>
    </a:p>
  </c:txPr>
  <c:externalData r:id="rId2">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en-US" sz="2800" b="1" dirty="0">
              <a:solidFill>
                <a:schemeClr val="tx1"/>
              </a:solidFill>
              <a:latin typeface="+mn-lt"/>
            </a:rPr>
            <a:t>Detect, Diagnose</a:t>
          </a:r>
        </a:p>
      </dgm:t>
    </dgm:pt>
    <dgm:pt modelId="{FB260FCA-968B-4532-B7C0-C7E4458DAA50}" type="parTrans" cxnId="{03E7EA8F-C6C9-4D96-85BC-5402EDBD62F6}">
      <dgm:prSet/>
      <dgm:spPr/>
      <dgm:t>
        <a:bodyPr/>
        <a:lstStyle/>
        <a:p>
          <a:endParaRPr lang="en-US"/>
        </a:p>
      </dgm:t>
    </dgm:pt>
    <dgm:pt modelId="{9EFDDFF1-2279-486B-9F12-EA5F590C8C00}" type="sibTrans" cxnId="{03E7EA8F-C6C9-4D96-85BC-5402EDBD62F6}">
      <dgm:prSet/>
      <dgm:spPr>
        <a:solidFill>
          <a:srgbClr val="00943B"/>
        </a:solidFill>
        <a:ln>
          <a:noFill/>
        </a:ln>
      </dgm:spPr>
      <dgm:t>
        <a:bodyPr/>
        <a:lstStyle/>
        <a:p>
          <a:endParaRPr lang="en-US"/>
        </a:p>
      </dgm:t>
    </dgm:pt>
    <dgm:pt modelId="{C93BFA43-C0F0-4D8C-8530-4A21A2D3204E}">
      <dgm:prSet phldrT="[Text]" custT="1"/>
      <dgm:spPr>
        <a:solidFill>
          <a:schemeClr val="bg1"/>
        </a:solidFill>
        <a:ln w="28575">
          <a:solidFill>
            <a:schemeClr val="tx1"/>
          </a:solidFill>
        </a:ln>
      </dgm:spPr>
      <dgm:t>
        <a:bodyPr/>
        <a:lstStyle/>
        <a:p>
          <a:r>
            <a:rPr lang="en-US" sz="2800" b="1" dirty="0">
              <a:solidFill>
                <a:schemeClr val="tx1"/>
              </a:solidFill>
              <a:latin typeface="+mn-lt"/>
            </a:rPr>
            <a:t>Collect</a:t>
          </a:r>
        </a:p>
      </dgm:t>
    </dgm:pt>
    <dgm:pt modelId="{9765D9CD-EF3A-452D-9EA9-5487042B2018}" type="parTrans" cxnId="{7AE24D85-6EBC-4169-9E2B-3D31F5DD533C}">
      <dgm:prSet/>
      <dgm:spPr/>
      <dgm:t>
        <a:bodyPr/>
        <a:lstStyle/>
        <a:p>
          <a:endParaRPr lang="en-US"/>
        </a:p>
      </dgm:t>
    </dgm:pt>
    <dgm:pt modelId="{14C6ACC0-9A20-4A31-9323-11A5312A8790}" type="sibTrans" cxnId="{7AE24D85-6EBC-4169-9E2B-3D31F5DD533C}">
      <dgm:prSet/>
      <dgm:spPr/>
      <dgm:t>
        <a:bodyPr/>
        <a:lstStyle/>
        <a:p>
          <a:endParaRPr lang="en-US"/>
        </a:p>
      </dgm:t>
    </dgm:pt>
    <dgm:pt modelId="{FA237A2E-C526-4388-8C57-CACFFBE14482}">
      <dgm:prSet phldrT="[Text]" custT="1"/>
      <dgm:spPr>
        <a:solidFill>
          <a:schemeClr val="bg1"/>
        </a:solidFill>
        <a:ln w="28575">
          <a:solidFill>
            <a:schemeClr val="tx1"/>
          </a:solidFill>
        </a:ln>
      </dgm:spPr>
      <dgm:t>
        <a:bodyPr/>
        <a:lstStyle/>
        <a:p>
          <a:r>
            <a:rPr lang="en-US" sz="2800" b="1" dirty="0">
              <a:solidFill>
                <a:schemeClr val="tx1"/>
              </a:solidFill>
              <a:latin typeface="+mn-lt"/>
            </a:rPr>
            <a:t>Compile, Analyze</a:t>
          </a:r>
        </a:p>
      </dgm:t>
    </dgm:pt>
    <dgm:pt modelId="{BE914DF7-8329-4ABF-A71E-F5D40D6578C3}" type="parTrans" cxnId="{BC2F50EA-991E-4C55-A67A-F74585DC2A48}">
      <dgm:prSet/>
      <dgm:spPr/>
      <dgm:t>
        <a:bodyPr/>
        <a:lstStyle/>
        <a:p>
          <a:endParaRPr lang="en-US"/>
        </a:p>
      </dgm:t>
    </dgm:pt>
    <dgm:pt modelId="{CF168877-46ED-4EF8-A595-769BD9638DF0}" type="sibTrans" cxnId="{BC2F50EA-991E-4C55-A67A-F74585DC2A48}">
      <dgm:prSet/>
      <dgm:spPr/>
      <dgm:t>
        <a:bodyPr/>
        <a:lstStyle/>
        <a:p>
          <a:endParaRPr lang="en-US"/>
        </a:p>
      </dgm:t>
    </dgm:pt>
    <dgm:pt modelId="{E92DDBA3-7A28-46DA-913C-765734FDD153}">
      <dgm:prSet phldrT="[Text]" custT="1"/>
      <dgm:spPr>
        <a:solidFill>
          <a:schemeClr val="bg1"/>
        </a:solidFill>
        <a:ln w="28575">
          <a:solidFill>
            <a:schemeClr val="tx1"/>
          </a:solidFill>
        </a:ln>
      </dgm:spPr>
      <dgm:t>
        <a:bodyPr/>
        <a:lstStyle/>
        <a:p>
          <a:r>
            <a:rPr lang="en-US" sz="2800" b="1">
              <a:solidFill>
                <a:schemeClr val="tx1"/>
              </a:solidFill>
              <a:latin typeface="+mn-lt"/>
            </a:rPr>
            <a:t>Interpret</a:t>
          </a:r>
          <a:endParaRPr lang="en-US" sz="2800" b="1" dirty="0">
            <a:solidFill>
              <a:schemeClr val="tx1"/>
            </a:solidFill>
            <a:latin typeface="+mn-lt"/>
          </a:endParaRPr>
        </a:p>
      </dgm:t>
    </dgm:pt>
    <dgm:pt modelId="{2B45E9E5-D7FF-4F92-8BFA-4D32B0F2927B}" type="parTrans" cxnId="{C950ED09-DF7C-4709-9E02-15921BEDBFF3}">
      <dgm:prSet/>
      <dgm:spPr/>
      <dgm:t>
        <a:bodyPr/>
        <a:lstStyle/>
        <a:p>
          <a:endParaRPr lang="en-US"/>
        </a:p>
      </dgm:t>
    </dgm:pt>
    <dgm:pt modelId="{6068EEB7-7E6E-427F-9467-3C9735AE205D}" type="sibTrans" cxnId="{C950ED09-DF7C-4709-9E02-15921BEDBFF3}">
      <dgm:prSet/>
      <dgm:spPr/>
      <dgm:t>
        <a:bodyPr/>
        <a:lstStyle/>
        <a:p>
          <a:endParaRPr lang="en-US"/>
        </a:p>
      </dgm:t>
    </dgm:pt>
    <dgm:pt modelId="{C7EE9216-F411-4BAB-897B-D2E3D4AA3C70}">
      <dgm:prSet phldrT="[Text]" custT="1"/>
      <dgm:spPr>
        <a:solidFill>
          <a:schemeClr val="bg1"/>
        </a:solidFill>
        <a:ln w="28575">
          <a:solidFill>
            <a:schemeClr val="tx1"/>
          </a:solidFill>
        </a:ln>
      </dgm:spPr>
      <dgm:t>
        <a:bodyPr/>
        <a:lstStyle/>
        <a:p>
          <a:r>
            <a:rPr lang="en-US" sz="2800" b="1" dirty="0">
              <a:solidFill>
                <a:schemeClr val="tx1"/>
              </a:solidFill>
              <a:latin typeface="+mn-lt"/>
            </a:rPr>
            <a:t>Take Action</a:t>
          </a:r>
        </a:p>
      </dgm:t>
    </dgm:pt>
    <dgm:pt modelId="{FA231D2B-1989-4D30-A8FE-ABEC0F278957}" type="parTrans" cxnId="{963EB135-48FB-451D-BE53-FAEEEF4F717B}">
      <dgm:prSet/>
      <dgm:spPr/>
      <dgm:t>
        <a:bodyPr/>
        <a:lstStyle/>
        <a:p>
          <a:endParaRPr lang="en-US"/>
        </a:p>
      </dgm:t>
    </dgm:pt>
    <dgm:pt modelId="{BE80A37D-3C75-4FC8-9768-AAD4ADC8664A}" type="sibTrans" cxnId="{963EB135-48FB-451D-BE53-FAEEEF4F717B}">
      <dgm:prSet/>
      <dgm:spPr/>
      <dgm:t>
        <a:bodyPr/>
        <a:lstStyle/>
        <a:p>
          <a:endParaRPr lang="en-US"/>
        </a:p>
      </dgm:t>
    </dgm:pt>
    <dgm:pt modelId="{26DB14CD-EFE5-45C5-BA9B-0741D9AB0491}">
      <dgm:prSet phldrT="[Text]" custT="1"/>
      <dgm:spPr>
        <a:solidFill>
          <a:schemeClr val="bg1"/>
        </a:solidFill>
        <a:ln w="28575">
          <a:solidFill>
            <a:schemeClr val="tx1"/>
          </a:solidFill>
        </a:ln>
      </dgm:spPr>
      <dgm:t>
        <a:bodyPr/>
        <a:lstStyle/>
        <a:p>
          <a:r>
            <a:rPr lang="en-US" sz="2800" b="1" dirty="0">
              <a:solidFill>
                <a:schemeClr val="tx1"/>
              </a:solidFill>
              <a:latin typeface="+mn-lt"/>
            </a:rPr>
            <a:t>Communicate</a:t>
          </a:r>
        </a:p>
      </dgm:t>
    </dgm:pt>
    <dgm:pt modelId="{12DAC2CD-BDDF-46C6-B789-4ADD0ABFB623}" type="parTrans" cxnId="{CAE0F8CE-9B0D-443D-A2DE-F50A01F0FBEC}">
      <dgm:prSet/>
      <dgm:spPr/>
      <dgm:t>
        <a:bodyPr/>
        <a:lstStyle/>
        <a:p>
          <a:endParaRPr lang="en-US"/>
        </a:p>
      </dgm:t>
    </dgm:pt>
    <dgm:pt modelId="{D2B9AB04-9D0E-4FE8-BD3C-D4052D46AA6F}" type="sibTrans" cxnId="{CAE0F8CE-9B0D-443D-A2DE-F50A01F0FBEC}">
      <dgm:prSet/>
      <dgm:spPr/>
      <dgm:t>
        <a:bodyPr/>
        <a:lstStyle/>
        <a:p>
          <a:endParaRPr lang="en-US"/>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19161">
        <dgm:presLayoutVars>
          <dgm:bulletEnabled val="1"/>
        </dgm:presLayoutVars>
      </dgm:prSet>
      <dgm:spPr/>
    </dgm:pt>
    <dgm:pt modelId="{EB0FECD4-874C-476B-A915-884DFE3F2D91}" type="pres">
      <dgm:prSet presAssocID="{9EFDDFF1-2279-486B-9F12-EA5F590C8C00}" presName="sibTransFirstNode" presStyleLbl="bgShp" presStyleIdx="0" presStyleCnt="1" custScaleX="148034"/>
      <dgm:spPr/>
    </dgm:pt>
    <dgm:pt modelId="{1695DC22-9A36-4B48-AEFF-7E4FDFC1713F}" type="pres">
      <dgm:prSet presAssocID="{C93BFA43-C0F0-4D8C-8530-4A21A2D3204E}" presName="nodeFollowingNodes" presStyleLbl="node1" presStyleIdx="1" presStyleCnt="6" custRadScaleRad="153676" custRadScaleInc="18765">
        <dgm:presLayoutVars>
          <dgm:bulletEnabled val="1"/>
        </dgm:presLayoutVars>
      </dgm:prSet>
      <dgm:spPr/>
    </dgm:pt>
    <dgm:pt modelId="{07166AA7-B419-46BE-8707-58768C01B0F0}" type="pres">
      <dgm:prSet presAssocID="{FA237A2E-C526-4388-8C57-CACFFBE14482}" presName="nodeFollowingNodes" presStyleLbl="node1" presStyleIdx="2" presStyleCnt="6" custRadScaleRad="149585" custRadScaleInc="-20483">
        <dgm:presLayoutVars>
          <dgm:bulletEnabled val="1"/>
        </dgm:presLayoutVars>
      </dgm:prSet>
      <dgm:spPr/>
    </dgm:pt>
    <dgm:pt modelId="{03ED3239-7976-43C1-9470-0A426C83A8ED}" type="pres">
      <dgm:prSet presAssocID="{E92DDBA3-7A28-46DA-913C-765734FDD153}" presName="nodeFollowingNodes" presStyleLbl="node1" presStyleIdx="3" presStyleCnt="6" custScaleX="99575" custRadScaleRad="100147" custRadScaleInc="-3717">
        <dgm:presLayoutVars>
          <dgm:bulletEnabled val="1"/>
        </dgm:presLayoutVars>
      </dgm:prSet>
      <dgm:spPr/>
    </dgm:pt>
    <dgm:pt modelId="{CB7BE2BC-AC16-42C7-9D95-B7BD321D88D7}" type="pres">
      <dgm:prSet presAssocID="{26DB14CD-EFE5-45C5-BA9B-0741D9AB0491}" presName="nodeFollowingNodes" presStyleLbl="node1" presStyleIdx="4" presStyleCnt="6" custScaleX="144484" custRadScaleRad="158333" custRadScaleInc="21062">
        <dgm:presLayoutVars>
          <dgm:bulletEnabled val="1"/>
        </dgm:presLayoutVars>
      </dgm:prSet>
      <dgm:spPr/>
    </dgm:pt>
    <dgm:pt modelId="{74BED3F0-1F3F-4B93-9710-4F13C5417E70}" type="pres">
      <dgm:prSet presAssocID="{C7EE9216-F411-4BAB-897B-D2E3D4AA3C70}" presName="nodeFollowingNodes" presStyleLbl="node1" presStyleIdx="5" presStyleCnt="6" custScaleX="117680" custRadScaleRad="173798" custRadScaleInc="-23513">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es-ES" sz="2800" b="1" noProof="0" dirty="0">
              <a:solidFill>
                <a:schemeClr val="tx1"/>
              </a:solidFill>
              <a:latin typeface="+mn-lt"/>
            </a:rPr>
            <a:t>Detectar, Diagnosticar</a:t>
          </a:r>
        </a:p>
      </dgm:t>
    </dgm:pt>
    <dgm:pt modelId="{FB260FCA-968B-4532-B7C0-C7E4458DAA50}" type="parTrans" cxnId="{03E7EA8F-C6C9-4D96-85BC-5402EDBD62F6}">
      <dgm:prSet/>
      <dgm:spPr/>
      <dgm:t>
        <a:bodyPr/>
        <a:lstStyle/>
        <a:p>
          <a:endParaRPr lang="en-US"/>
        </a:p>
      </dgm:t>
    </dgm:pt>
    <dgm:pt modelId="{9EFDDFF1-2279-486B-9F12-EA5F590C8C00}" type="sibTrans" cxnId="{03E7EA8F-C6C9-4D96-85BC-5402EDBD62F6}">
      <dgm:prSet/>
      <dgm:spPr>
        <a:solidFill>
          <a:srgbClr val="00943B"/>
        </a:solidFill>
        <a:ln>
          <a:noFill/>
        </a:ln>
      </dgm:spPr>
      <dgm:t>
        <a:bodyPr/>
        <a:lstStyle/>
        <a:p>
          <a:endParaRPr lang="en-US"/>
        </a:p>
      </dgm:t>
    </dgm:pt>
    <dgm:pt modelId="{C93BFA43-C0F0-4D8C-8530-4A21A2D3204E}">
      <dgm:prSet phldrT="[Text]" custT="1"/>
      <dgm:spPr>
        <a:solidFill>
          <a:schemeClr val="bg1"/>
        </a:solidFill>
        <a:ln w="28575">
          <a:solidFill>
            <a:schemeClr val="tx1"/>
          </a:solidFill>
        </a:ln>
      </dgm:spPr>
      <dgm:t>
        <a:bodyPr/>
        <a:lstStyle/>
        <a:p>
          <a:r>
            <a:rPr lang="es-ES" sz="2800" b="1" noProof="0" dirty="0">
              <a:solidFill>
                <a:schemeClr val="tx1"/>
              </a:solidFill>
              <a:latin typeface="+mn-lt"/>
            </a:rPr>
            <a:t>Recolectar</a:t>
          </a:r>
        </a:p>
      </dgm:t>
    </dgm:pt>
    <dgm:pt modelId="{9765D9CD-EF3A-452D-9EA9-5487042B2018}" type="parTrans" cxnId="{7AE24D85-6EBC-4169-9E2B-3D31F5DD533C}">
      <dgm:prSet/>
      <dgm:spPr/>
      <dgm:t>
        <a:bodyPr/>
        <a:lstStyle/>
        <a:p>
          <a:endParaRPr lang="en-US"/>
        </a:p>
      </dgm:t>
    </dgm:pt>
    <dgm:pt modelId="{14C6ACC0-9A20-4A31-9323-11A5312A8790}" type="sibTrans" cxnId="{7AE24D85-6EBC-4169-9E2B-3D31F5DD533C}">
      <dgm:prSet/>
      <dgm:spPr/>
      <dgm:t>
        <a:bodyPr/>
        <a:lstStyle/>
        <a:p>
          <a:endParaRPr lang="en-US"/>
        </a:p>
      </dgm:t>
    </dgm:pt>
    <dgm:pt modelId="{FA237A2E-C526-4388-8C57-CACFFBE14482}">
      <dgm:prSet phldrT="[Text]" custT="1"/>
      <dgm:spPr>
        <a:solidFill>
          <a:schemeClr val="bg1"/>
        </a:solidFill>
        <a:ln w="28575">
          <a:solidFill>
            <a:schemeClr val="tx1"/>
          </a:solidFill>
        </a:ln>
      </dgm:spPr>
      <dgm:t>
        <a:bodyPr/>
        <a:lstStyle/>
        <a:p>
          <a:r>
            <a:rPr lang="es-ES" sz="2800" b="1" noProof="0" dirty="0">
              <a:solidFill>
                <a:schemeClr val="tx1"/>
              </a:solidFill>
              <a:latin typeface="+mn-lt"/>
            </a:rPr>
            <a:t>Compilar, Analizar</a:t>
          </a:r>
        </a:p>
      </dgm:t>
    </dgm:pt>
    <dgm:pt modelId="{BE914DF7-8329-4ABF-A71E-F5D40D6578C3}" type="parTrans" cxnId="{BC2F50EA-991E-4C55-A67A-F74585DC2A48}">
      <dgm:prSet/>
      <dgm:spPr/>
      <dgm:t>
        <a:bodyPr/>
        <a:lstStyle/>
        <a:p>
          <a:endParaRPr lang="en-US"/>
        </a:p>
      </dgm:t>
    </dgm:pt>
    <dgm:pt modelId="{CF168877-46ED-4EF8-A595-769BD9638DF0}" type="sibTrans" cxnId="{BC2F50EA-991E-4C55-A67A-F74585DC2A48}">
      <dgm:prSet/>
      <dgm:spPr/>
      <dgm:t>
        <a:bodyPr/>
        <a:lstStyle/>
        <a:p>
          <a:endParaRPr lang="en-US"/>
        </a:p>
      </dgm:t>
    </dgm:pt>
    <dgm:pt modelId="{E92DDBA3-7A28-46DA-913C-765734FDD153}">
      <dgm:prSet phldrT="[Text]" custT="1"/>
      <dgm:spPr>
        <a:solidFill>
          <a:schemeClr val="bg1"/>
        </a:solidFill>
        <a:ln w="28575">
          <a:solidFill>
            <a:schemeClr val="tx1"/>
          </a:solidFill>
        </a:ln>
      </dgm:spPr>
      <dgm:t>
        <a:bodyPr/>
        <a:lstStyle/>
        <a:p>
          <a:r>
            <a:rPr lang="es-ES" sz="2800" b="1" noProof="0" dirty="0">
              <a:solidFill>
                <a:schemeClr val="tx1"/>
              </a:solidFill>
              <a:latin typeface="+mn-lt"/>
            </a:rPr>
            <a:t>Interpretar</a:t>
          </a:r>
        </a:p>
      </dgm:t>
    </dgm:pt>
    <dgm:pt modelId="{2B45E9E5-D7FF-4F92-8BFA-4D32B0F2927B}" type="parTrans" cxnId="{C950ED09-DF7C-4709-9E02-15921BEDBFF3}">
      <dgm:prSet/>
      <dgm:spPr/>
      <dgm:t>
        <a:bodyPr/>
        <a:lstStyle/>
        <a:p>
          <a:endParaRPr lang="en-US"/>
        </a:p>
      </dgm:t>
    </dgm:pt>
    <dgm:pt modelId="{6068EEB7-7E6E-427F-9467-3C9735AE205D}" type="sibTrans" cxnId="{C950ED09-DF7C-4709-9E02-15921BEDBFF3}">
      <dgm:prSet/>
      <dgm:spPr/>
      <dgm:t>
        <a:bodyPr/>
        <a:lstStyle/>
        <a:p>
          <a:endParaRPr lang="en-US"/>
        </a:p>
      </dgm:t>
    </dgm:pt>
    <dgm:pt modelId="{C7EE9216-F411-4BAB-897B-D2E3D4AA3C70}">
      <dgm:prSet phldrT="[Text]" custT="1"/>
      <dgm:spPr>
        <a:solidFill>
          <a:schemeClr val="bg1"/>
        </a:solidFill>
        <a:ln w="28575">
          <a:solidFill>
            <a:schemeClr val="tx1"/>
          </a:solidFill>
        </a:ln>
      </dgm:spPr>
      <dgm:t>
        <a:bodyPr/>
        <a:lstStyle/>
        <a:p>
          <a:r>
            <a:rPr lang="es-ES" sz="2800" b="1" noProof="0" dirty="0">
              <a:solidFill>
                <a:schemeClr val="tx1"/>
              </a:solidFill>
              <a:latin typeface="+mn-lt"/>
            </a:rPr>
            <a:t>Actuar</a:t>
          </a:r>
        </a:p>
      </dgm:t>
    </dgm:pt>
    <dgm:pt modelId="{FA231D2B-1989-4D30-A8FE-ABEC0F278957}" type="parTrans" cxnId="{963EB135-48FB-451D-BE53-FAEEEF4F717B}">
      <dgm:prSet/>
      <dgm:spPr/>
      <dgm:t>
        <a:bodyPr/>
        <a:lstStyle/>
        <a:p>
          <a:endParaRPr lang="en-US"/>
        </a:p>
      </dgm:t>
    </dgm:pt>
    <dgm:pt modelId="{BE80A37D-3C75-4FC8-9768-AAD4ADC8664A}" type="sibTrans" cxnId="{963EB135-48FB-451D-BE53-FAEEEF4F717B}">
      <dgm:prSet/>
      <dgm:spPr/>
      <dgm:t>
        <a:bodyPr/>
        <a:lstStyle/>
        <a:p>
          <a:endParaRPr lang="en-US"/>
        </a:p>
      </dgm:t>
    </dgm:pt>
    <dgm:pt modelId="{26DB14CD-EFE5-45C5-BA9B-0741D9AB0491}">
      <dgm:prSet phldrT="[Text]" custT="1"/>
      <dgm:spPr>
        <a:solidFill>
          <a:schemeClr val="bg1"/>
        </a:solidFill>
        <a:ln w="28575">
          <a:solidFill>
            <a:schemeClr val="tx1"/>
          </a:solidFill>
        </a:ln>
      </dgm:spPr>
      <dgm:t>
        <a:bodyPr/>
        <a:lstStyle/>
        <a:p>
          <a:r>
            <a:rPr lang="es-ES" sz="2800" b="1" noProof="0" dirty="0">
              <a:solidFill>
                <a:schemeClr val="tx1"/>
              </a:solidFill>
              <a:latin typeface="+mn-lt"/>
            </a:rPr>
            <a:t>Comunicar</a:t>
          </a:r>
        </a:p>
      </dgm:t>
    </dgm:pt>
    <dgm:pt modelId="{12DAC2CD-BDDF-46C6-B789-4ADD0ABFB623}" type="parTrans" cxnId="{CAE0F8CE-9B0D-443D-A2DE-F50A01F0FBEC}">
      <dgm:prSet/>
      <dgm:spPr/>
      <dgm:t>
        <a:bodyPr/>
        <a:lstStyle/>
        <a:p>
          <a:endParaRPr lang="en-US"/>
        </a:p>
      </dgm:t>
    </dgm:pt>
    <dgm:pt modelId="{D2B9AB04-9D0E-4FE8-BD3C-D4052D46AA6F}" type="sibTrans" cxnId="{CAE0F8CE-9B0D-443D-A2DE-F50A01F0FBEC}">
      <dgm:prSet/>
      <dgm:spPr/>
      <dgm:t>
        <a:bodyPr/>
        <a:lstStyle/>
        <a:p>
          <a:endParaRPr lang="en-US"/>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37342">
        <dgm:presLayoutVars>
          <dgm:bulletEnabled val="1"/>
        </dgm:presLayoutVars>
      </dgm:prSet>
      <dgm:spPr/>
    </dgm:pt>
    <dgm:pt modelId="{EB0FECD4-874C-476B-A915-884DFE3F2D91}" type="pres">
      <dgm:prSet presAssocID="{9EFDDFF1-2279-486B-9F12-EA5F590C8C00}" presName="sibTransFirstNode" presStyleLbl="bgShp" presStyleIdx="0" presStyleCnt="1" custScaleX="148034"/>
      <dgm:spPr/>
    </dgm:pt>
    <dgm:pt modelId="{1695DC22-9A36-4B48-AEFF-7E4FDFC1713F}" type="pres">
      <dgm:prSet presAssocID="{C93BFA43-C0F0-4D8C-8530-4A21A2D3204E}" presName="nodeFollowingNodes" presStyleLbl="node1" presStyleIdx="1" presStyleCnt="6" custScaleX="119912" custRadScaleRad="153676" custRadScaleInc="18765">
        <dgm:presLayoutVars>
          <dgm:bulletEnabled val="1"/>
        </dgm:presLayoutVars>
      </dgm:prSet>
      <dgm:spPr/>
    </dgm:pt>
    <dgm:pt modelId="{07166AA7-B419-46BE-8707-58768C01B0F0}" type="pres">
      <dgm:prSet presAssocID="{FA237A2E-C526-4388-8C57-CACFFBE14482}" presName="nodeFollowingNodes" presStyleLbl="node1" presStyleIdx="2" presStyleCnt="6" custScaleX="107006" custRadScaleRad="149585" custRadScaleInc="-20483">
        <dgm:presLayoutVars>
          <dgm:bulletEnabled val="1"/>
        </dgm:presLayoutVars>
      </dgm:prSet>
      <dgm:spPr/>
    </dgm:pt>
    <dgm:pt modelId="{03ED3239-7976-43C1-9470-0A426C83A8ED}" type="pres">
      <dgm:prSet presAssocID="{E92DDBA3-7A28-46DA-913C-765734FDD153}" presName="nodeFollowingNodes" presStyleLbl="node1" presStyleIdx="3" presStyleCnt="6" custScaleX="113012" custRadScaleRad="100147" custRadScaleInc="-3717">
        <dgm:presLayoutVars>
          <dgm:bulletEnabled val="1"/>
        </dgm:presLayoutVars>
      </dgm:prSet>
      <dgm:spPr/>
    </dgm:pt>
    <dgm:pt modelId="{CB7BE2BC-AC16-42C7-9D95-B7BD321D88D7}" type="pres">
      <dgm:prSet presAssocID="{26DB14CD-EFE5-45C5-BA9B-0741D9AB0491}" presName="nodeFollowingNodes" presStyleLbl="node1" presStyleIdx="4" presStyleCnt="6" custScaleX="144484" custRadScaleRad="158333" custRadScaleInc="21062">
        <dgm:presLayoutVars>
          <dgm:bulletEnabled val="1"/>
        </dgm:presLayoutVars>
      </dgm:prSet>
      <dgm:spPr/>
    </dgm:pt>
    <dgm:pt modelId="{74BED3F0-1F3F-4B93-9710-4F13C5417E70}" type="pres">
      <dgm:prSet presAssocID="{C7EE9216-F411-4BAB-897B-D2E3D4AA3C70}" presName="nodeFollowingNodes" presStyleLbl="node1" presStyleIdx="5" presStyleCnt="6" custScaleX="117680" custRadScaleRad="173798" custRadScaleInc="-23513">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3.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en-US" sz="2800" b="1" dirty="0">
              <a:solidFill>
                <a:schemeClr val="tx1"/>
              </a:solidFill>
              <a:latin typeface="+mn-lt"/>
            </a:rPr>
            <a:t>Detect, Diagnose</a:t>
          </a:r>
        </a:p>
      </dgm:t>
    </dgm:pt>
    <dgm:pt modelId="{FB260FCA-968B-4532-B7C0-C7E4458DAA50}" type="parTrans" cxnId="{03E7EA8F-C6C9-4D96-85BC-5402EDBD62F6}">
      <dgm:prSet/>
      <dgm:spPr/>
      <dgm:t>
        <a:bodyPr/>
        <a:lstStyle/>
        <a:p>
          <a:endParaRPr lang="en-US"/>
        </a:p>
      </dgm:t>
    </dgm:pt>
    <dgm:pt modelId="{9EFDDFF1-2279-486B-9F12-EA5F590C8C00}" type="sibTrans" cxnId="{03E7EA8F-C6C9-4D96-85BC-5402EDBD62F6}">
      <dgm:prSet/>
      <dgm:spPr>
        <a:solidFill>
          <a:srgbClr val="00943B"/>
        </a:solidFill>
        <a:ln>
          <a:noFill/>
        </a:ln>
      </dgm:spPr>
      <dgm:t>
        <a:bodyPr/>
        <a:lstStyle/>
        <a:p>
          <a:endParaRPr lang="en-US"/>
        </a:p>
      </dgm:t>
    </dgm:pt>
    <dgm:pt modelId="{C93BFA43-C0F0-4D8C-8530-4A21A2D3204E}">
      <dgm:prSet phldrT="[Text]" custT="1"/>
      <dgm:spPr>
        <a:solidFill>
          <a:schemeClr val="bg1"/>
        </a:solidFill>
        <a:ln w="28575">
          <a:solidFill>
            <a:schemeClr val="tx1"/>
          </a:solidFill>
        </a:ln>
      </dgm:spPr>
      <dgm:t>
        <a:bodyPr/>
        <a:lstStyle/>
        <a:p>
          <a:r>
            <a:rPr lang="en-US" sz="2800" b="1" dirty="0">
              <a:solidFill>
                <a:schemeClr val="tx1"/>
              </a:solidFill>
              <a:latin typeface="+mn-lt"/>
            </a:rPr>
            <a:t>Collect</a:t>
          </a:r>
        </a:p>
      </dgm:t>
    </dgm:pt>
    <dgm:pt modelId="{9765D9CD-EF3A-452D-9EA9-5487042B2018}" type="parTrans" cxnId="{7AE24D85-6EBC-4169-9E2B-3D31F5DD533C}">
      <dgm:prSet/>
      <dgm:spPr/>
      <dgm:t>
        <a:bodyPr/>
        <a:lstStyle/>
        <a:p>
          <a:endParaRPr lang="en-US"/>
        </a:p>
      </dgm:t>
    </dgm:pt>
    <dgm:pt modelId="{14C6ACC0-9A20-4A31-9323-11A5312A8790}" type="sibTrans" cxnId="{7AE24D85-6EBC-4169-9E2B-3D31F5DD533C}">
      <dgm:prSet/>
      <dgm:spPr/>
      <dgm:t>
        <a:bodyPr/>
        <a:lstStyle/>
        <a:p>
          <a:endParaRPr lang="en-US"/>
        </a:p>
      </dgm:t>
    </dgm:pt>
    <dgm:pt modelId="{FA237A2E-C526-4388-8C57-CACFFBE14482}">
      <dgm:prSet phldrT="[Text]" custT="1"/>
      <dgm:spPr>
        <a:solidFill>
          <a:schemeClr val="bg1"/>
        </a:solidFill>
        <a:ln w="28575">
          <a:solidFill>
            <a:schemeClr val="tx1"/>
          </a:solidFill>
        </a:ln>
      </dgm:spPr>
      <dgm:t>
        <a:bodyPr/>
        <a:lstStyle/>
        <a:p>
          <a:r>
            <a:rPr lang="en-US" sz="2800" b="1" dirty="0">
              <a:solidFill>
                <a:schemeClr val="tx1"/>
              </a:solidFill>
              <a:latin typeface="+mn-lt"/>
            </a:rPr>
            <a:t>Compile, Analyze</a:t>
          </a:r>
        </a:p>
      </dgm:t>
    </dgm:pt>
    <dgm:pt modelId="{BE914DF7-8329-4ABF-A71E-F5D40D6578C3}" type="parTrans" cxnId="{BC2F50EA-991E-4C55-A67A-F74585DC2A48}">
      <dgm:prSet/>
      <dgm:spPr/>
      <dgm:t>
        <a:bodyPr/>
        <a:lstStyle/>
        <a:p>
          <a:endParaRPr lang="en-US"/>
        </a:p>
      </dgm:t>
    </dgm:pt>
    <dgm:pt modelId="{CF168877-46ED-4EF8-A595-769BD9638DF0}" type="sibTrans" cxnId="{BC2F50EA-991E-4C55-A67A-F74585DC2A48}">
      <dgm:prSet/>
      <dgm:spPr/>
      <dgm:t>
        <a:bodyPr/>
        <a:lstStyle/>
        <a:p>
          <a:endParaRPr lang="en-US"/>
        </a:p>
      </dgm:t>
    </dgm:pt>
    <dgm:pt modelId="{E92DDBA3-7A28-46DA-913C-765734FDD153}">
      <dgm:prSet phldrT="[Text]" custT="1"/>
      <dgm:spPr>
        <a:solidFill>
          <a:schemeClr val="bg1"/>
        </a:solidFill>
        <a:ln w="28575">
          <a:solidFill>
            <a:schemeClr val="tx1"/>
          </a:solidFill>
        </a:ln>
      </dgm:spPr>
      <dgm:t>
        <a:bodyPr/>
        <a:lstStyle/>
        <a:p>
          <a:r>
            <a:rPr lang="en-US" sz="2800" b="1">
              <a:solidFill>
                <a:schemeClr val="tx1"/>
              </a:solidFill>
              <a:latin typeface="+mn-lt"/>
            </a:rPr>
            <a:t>Interpret</a:t>
          </a:r>
          <a:endParaRPr lang="en-US" sz="2800" b="1" dirty="0">
            <a:solidFill>
              <a:schemeClr val="tx1"/>
            </a:solidFill>
            <a:latin typeface="+mn-lt"/>
          </a:endParaRPr>
        </a:p>
      </dgm:t>
    </dgm:pt>
    <dgm:pt modelId="{2B45E9E5-D7FF-4F92-8BFA-4D32B0F2927B}" type="parTrans" cxnId="{C950ED09-DF7C-4709-9E02-15921BEDBFF3}">
      <dgm:prSet/>
      <dgm:spPr/>
      <dgm:t>
        <a:bodyPr/>
        <a:lstStyle/>
        <a:p>
          <a:endParaRPr lang="en-US"/>
        </a:p>
      </dgm:t>
    </dgm:pt>
    <dgm:pt modelId="{6068EEB7-7E6E-427F-9467-3C9735AE205D}" type="sibTrans" cxnId="{C950ED09-DF7C-4709-9E02-15921BEDBFF3}">
      <dgm:prSet/>
      <dgm:spPr/>
      <dgm:t>
        <a:bodyPr/>
        <a:lstStyle/>
        <a:p>
          <a:endParaRPr lang="en-US"/>
        </a:p>
      </dgm:t>
    </dgm:pt>
    <dgm:pt modelId="{C7EE9216-F411-4BAB-897B-D2E3D4AA3C70}">
      <dgm:prSet phldrT="[Text]" custT="1"/>
      <dgm:spPr>
        <a:solidFill>
          <a:schemeClr val="bg1"/>
        </a:solidFill>
        <a:ln w="28575">
          <a:solidFill>
            <a:schemeClr val="tx1"/>
          </a:solidFill>
        </a:ln>
      </dgm:spPr>
      <dgm:t>
        <a:bodyPr/>
        <a:lstStyle/>
        <a:p>
          <a:r>
            <a:rPr lang="en-US" sz="2800" b="1" dirty="0">
              <a:solidFill>
                <a:schemeClr val="tx1"/>
              </a:solidFill>
              <a:latin typeface="+mn-lt"/>
            </a:rPr>
            <a:t>Take Action</a:t>
          </a:r>
        </a:p>
      </dgm:t>
    </dgm:pt>
    <dgm:pt modelId="{FA231D2B-1989-4D30-A8FE-ABEC0F278957}" type="parTrans" cxnId="{963EB135-48FB-451D-BE53-FAEEEF4F717B}">
      <dgm:prSet/>
      <dgm:spPr/>
      <dgm:t>
        <a:bodyPr/>
        <a:lstStyle/>
        <a:p>
          <a:endParaRPr lang="en-US"/>
        </a:p>
      </dgm:t>
    </dgm:pt>
    <dgm:pt modelId="{BE80A37D-3C75-4FC8-9768-AAD4ADC8664A}" type="sibTrans" cxnId="{963EB135-48FB-451D-BE53-FAEEEF4F717B}">
      <dgm:prSet/>
      <dgm:spPr/>
      <dgm:t>
        <a:bodyPr/>
        <a:lstStyle/>
        <a:p>
          <a:endParaRPr lang="en-US"/>
        </a:p>
      </dgm:t>
    </dgm:pt>
    <dgm:pt modelId="{26DB14CD-EFE5-45C5-BA9B-0741D9AB0491}">
      <dgm:prSet phldrT="[Text]" custT="1"/>
      <dgm:spPr>
        <a:solidFill>
          <a:schemeClr val="bg1"/>
        </a:solidFill>
        <a:ln w="28575">
          <a:solidFill>
            <a:schemeClr val="tx1"/>
          </a:solidFill>
        </a:ln>
      </dgm:spPr>
      <dgm:t>
        <a:bodyPr/>
        <a:lstStyle/>
        <a:p>
          <a:r>
            <a:rPr lang="en-US" sz="2800" b="1" dirty="0">
              <a:solidFill>
                <a:schemeClr val="tx1"/>
              </a:solidFill>
              <a:latin typeface="+mn-lt"/>
            </a:rPr>
            <a:t>Communicate</a:t>
          </a:r>
        </a:p>
      </dgm:t>
    </dgm:pt>
    <dgm:pt modelId="{12DAC2CD-BDDF-46C6-B789-4ADD0ABFB623}" type="parTrans" cxnId="{CAE0F8CE-9B0D-443D-A2DE-F50A01F0FBEC}">
      <dgm:prSet/>
      <dgm:spPr/>
      <dgm:t>
        <a:bodyPr/>
        <a:lstStyle/>
        <a:p>
          <a:endParaRPr lang="en-US"/>
        </a:p>
      </dgm:t>
    </dgm:pt>
    <dgm:pt modelId="{D2B9AB04-9D0E-4FE8-BD3C-D4052D46AA6F}" type="sibTrans" cxnId="{CAE0F8CE-9B0D-443D-A2DE-F50A01F0FBEC}">
      <dgm:prSet/>
      <dgm:spPr/>
      <dgm:t>
        <a:bodyPr/>
        <a:lstStyle/>
        <a:p>
          <a:endParaRPr lang="en-US"/>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19161">
        <dgm:presLayoutVars>
          <dgm:bulletEnabled val="1"/>
        </dgm:presLayoutVars>
      </dgm:prSet>
      <dgm:spPr/>
    </dgm:pt>
    <dgm:pt modelId="{EB0FECD4-874C-476B-A915-884DFE3F2D91}" type="pres">
      <dgm:prSet presAssocID="{9EFDDFF1-2279-486B-9F12-EA5F590C8C00}" presName="sibTransFirstNode" presStyleLbl="bgShp" presStyleIdx="0" presStyleCnt="1" custScaleX="148034"/>
      <dgm:spPr/>
    </dgm:pt>
    <dgm:pt modelId="{1695DC22-9A36-4B48-AEFF-7E4FDFC1713F}" type="pres">
      <dgm:prSet presAssocID="{C93BFA43-C0F0-4D8C-8530-4A21A2D3204E}" presName="nodeFollowingNodes" presStyleLbl="node1" presStyleIdx="1" presStyleCnt="6" custRadScaleRad="153676" custRadScaleInc="18765">
        <dgm:presLayoutVars>
          <dgm:bulletEnabled val="1"/>
        </dgm:presLayoutVars>
      </dgm:prSet>
      <dgm:spPr/>
    </dgm:pt>
    <dgm:pt modelId="{07166AA7-B419-46BE-8707-58768C01B0F0}" type="pres">
      <dgm:prSet presAssocID="{FA237A2E-C526-4388-8C57-CACFFBE14482}" presName="nodeFollowingNodes" presStyleLbl="node1" presStyleIdx="2" presStyleCnt="6" custRadScaleRad="149585" custRadScaleInc="-20483">
        <dgm:presLayoutVars>
          <dgm:bulletEnabled val="1"/>
        </dgm:presLayoutVars>
      </dgm:prSet>
      <dgm:spPr/>
    </dgm:pt>
    <dgm:pt modelId="{03ED3239-7976-43C1-9470-0A426C83A8ED}" type="pres">
      <dgm:prSet presAssocID="{E92DDBA3-7A28-46DA-913C-765734FDD153}" presName="nodeFollowingNodes" presStyleLbl="node1" presStyleIdx="3" presStyleCnt="6" custScaleX="99575" custRadScaleRad="100147" custRadScaleInc="-3717">
        <dgm:presLayoutVars>
          <dgm:bulletEnabled val="1"/>
        </dgm:presLayoutVars>
      </dgm:prSet>
      <dgm:spPr/>
    </dgm:pt>
    <dgm:pt modelId="{CB7BE2BC-AC16-42C7-9D95-B7BD321D88D7}" type="pres">
      <dgm:prSet presAssocID="{26DB14CD-EFE5-45C5-BA9B-0741D9AB0491}" presName="nodeFollowingNodes" presStyleLbl="node1" presStyleIdx="4" presStyleCnt="6" custScaleX="144484" custRadScaleRad="158333" custRadScaleInc="21062">
        <dgm:presLayoutVars>
          <dgm:bulletEnabled val="1"/>
        </dgm:presLayoutVars>
      </dgm:prSet>
      <dgm:spPr/>
    </dgm:pt>
    <dgm:pt modelId="{74BED3F0-1F3F-4B93-9710-4F13C5417E70}" type="pres">
      <dgm:prSet presAssocID="{C7EE9216-F411-4BAB-897B-D2E3D4AA3C70}" presName="nodeFollowingNodes" presStyleLbl="node1" presStyleIdx="5" presStyleCnt="6" custScaleX="117680" custRadScaleRad="173798" custRadScaleInc="-23513">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4.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en-US" sz="2800" b="1" dirty="0" err="1">
              <a:solidFill>
                <a:schemeClr val="tx1"/>
              </a:solidFill>
              <a:latin typeface="+mn-lt"/>
            </a:rPr>
            <a:t>Detectar</a:t>
          </a:r>
          <a:r>
            <a:rPr lang="en-US" sz="2800" b="1" dirty="0">
              <a:solidFill>
                <a:schemeClr val="tx1"/>
              </a:solidFill>
              <a:latin typeface="+mn-lt"/>
            </a:rPr>
            <a:t>, </a:t>
          </a:r>
          <a:r>
            <a:rPr lang="en-US" sz="2800" b="1" dirty="0" err="1">
              <a:solidFill>
                <a:schemeClr val="tx1"/>
              </a:solidFill>
              <a:latin typeface="+mn-lt"/>
            </a:rPr>
            <a:t>Diagnosticar</a:t>
          </a:r>
          <a:endParaRPr lang="en-US" sz="2800" b="1" dirty="0">
            <a:solidFill>
              <a:schemeClr val="tx1"/>
            </a:solidFill>
            <a:latin typeface="+mn-lt"/>
          </a:endParaRPr>
        </a:p>
      </dgm:t>
    </dgm:pt>
    <dgm:pt modelId="{FB260FCA-968B-4532-B7C0-C7E4458DAA50}" type="parTrans" cxnId="{03E7EA8F-C6C9-4D96-85BC-5402EDBD62F6}">
      <dgm:prSet/>
      <dgm:spPr/>
      <dgm:t>
        <a:bodyPr/>
        <a:lstStyle/>
        <a:p>
          <a:endParaRPr lang="en-US"/>
        </a:p>
      </dgm:t>
    </dgm:pt>
    <dgm:pt modelId="{9EFDDFF1-2279-486B-9F12-EA5F590C8C00}" type="sibTrans" cxnId="{03E7EA8F-C6C9-4D96-85BC-5402EDBD62F6}">
      <dgm:prSet/>
      <dgm:spPr>
        <a:solidFill>
          <a:srgbClr val="00943B"/>
        </a:solidFill>
        <a:ln>
          <a:noFill/>
        </a:ln>
      </dgm:spPr>
      <dgm:t>
        <a:bodyPr/>
        <a:lstStyle/>
        <a:p>
          <a:endParaRPr lang="en-US"/>
        </a:p>
      </dgm:t>
    </dgm:pt>
    <dgm:pt modelId="{C93BFA43-C0F0-4D8C-8530-4A21A2D3204E}">
      <dgm:prSet phldrT="[Text]" custT="1"/>
      <dgm:spPr>
        <a:solidFill>
          <a:schemeClr val="bg1"/>
        </a:solidFill>
        <a:ln w="28575">
          <a:solidFill>
            <a:schemeClr val="tx1"/>
          </a:solidFill>
        </a:ln>
      </dgm:spPr>
      <dgm:t>
        <a:bodyPr/>
        <a:lstStyle/>
        <a:p>
          <a:r>
            <a:rPr lang="en-US" sz="2800" b="1" dirty="0" err="1">
              <a:solidFill>
                <a:schemeClr val="tx1"/>
              </a:solidFill>
              <a:latin typeface="+mn-lt"/>
            </a:rPr>
            <a:t>Recolectar</a:t>
          </a:r>
          <a:endParaRPr lang="en-US" sz="2800" b="1" dirty="0">
            <a:solidFill>
              <a:schemeClr val="tx1"/>
            </a:solidFill>
            <a:latin typeface="+mn-lt"/>
          </a:endParaRPr>
        </a:p>
      </dgm:t>
    </dgm:pt>
    <dgm:pt modelId="{9765D9CD-EF3A-452D-9EA9-5487042B2018}" type="parTrans" cxnId="{7AE24D85-6EBC-4169-9E2B-3D31F5DD533C}">
      <dgm:prSet/>
      <dgm:spPr/>
      <dgm:t>
        <a:bodyPr/>
        <a:lstStyle/>
        <a:p>
          <a:endParaRPr lang="en-US"/>
        </a:p>
      </dgm:t>
    </dgm:pt>
    <dgm:pt modelId="{14C6ACC0-9A20-4A31-9323-11A5312A8790}" type="sibTrans" cxnId="{7AE24D85-6EBC-4169-9E2B-3D31F5DD533C}">
      <dgm:prSet/>
      <dgm:spPr/>
      <dgm:t>
        <a:bodyPr/>
        <a:lstStyle/>
        <a:p>
          <a:endParaRPr lang="en-US"/>
        </a:p>
      </dgm:t>
    </dgm:pt>
    <dgm:pt modelId="{FA237A2E-C526-4388-8C57-CACFFBE14482}">
      <dgm:prSet phldrT="[Text]" custT="1"/>
      <dgm:spPr>
        <a:solidFill>
          <a:schemeClr val="bg1"/>
        </a:solidFill>
        <a:ln w="28575">
          <a:solidFill>
            <a:schemeClr val="tx1"/>
          </a:solidFill>
        </a:ln>
      </dgm:spPr>
      <dgm:t>
        <a:bodyPr/>
        <a:lstStyle/>
        <a:p>
          <a:r>
            <a:rPr lang="en-US" sz="2800" b="1" dirty="0" err="1">
              <a:solidFill>
                <a:schemeClr val="tx1"/>
              </a:solidFill>
              <a:latin typeface="+mn-lt"/>
            </a:rPr>
            <a:t>Compilar</a:t>
          </a:r>
          <a:r>
            <a:rPr lang="en-US" sz="2800" b="1" dirty="0">
              <a:solidFill>
                <a:schemeClr val="tx1"/>
              </a:solidFill>
              <a:latin typeface="+mn-lt"/>
            </a:rPr>
            <a:t>, </a:t>
          </a:r>
          <a:r>
            <a:rPr lang="en-US" sz="2800" b="1" dirty="0" err="1">
              <a:solidFill>
                <a:schemeClr val="tx1"/>
              </a:solidFill>
              <a:latin typeface="+mn-lt"/>
            </a:rPr>
            <a:t>Analizar</a:t>
          </a:r>
          <a:endParaRPr lang="en-US" sz="2800" b="1" dirty="0">
            <a:solidFill>
              <a:schemeClr val="tx1"/>
            </a:solidFill>
            <a:latin typeface="+mn-lt"/>
          </a:endParaRPr>
        </a:p>
      </dgm:t>
    </dgm:pt>
    <dgm:pt modelId="{BE914DF7-8329-4ABF-A71E-F5D40D6578C3}" type="parTrans" cxnId="{BC2F50EA-991E-4C55-A67A-F74585DC2A48}">
      <dgm:prSet/>
      <dgm:spPr/>
      <dgm:t>
        <a:bodyPr/>
        <a:lstStyle/>
        <a:p>
          <a:endParaRPr lang="en-US"/>
        </a:p>
      </dgm:t>
    </dgm:pt>
    <dgm:pt modelId="{CF168877-46ED-4EF8-A595-769BD9638DF0}" type="sibTrans" cxnId="{BC2F50EA-991E-4C55-A67A-F74585DC2A48}">
      <dgm:prSet/>
      <dgm:spPr/>
      <dgm:t>
        <a:bodyPr/>
        <a:lstStyle/>
        <a:p>
          <a:endParaRPr lang="en-US"/>
        </a:p>
      </dgm:t>
    </dgm:pt>
    <dgm:pt modelId="{E92DDBA3-7A28-46DA-913C-765734FDD153}">
      <dgm:prSet phldrT="[Text]" custT="1"/>
      <dgm:spPr>
        <a:solidFill>
          <a:schemeClr val="bg1"/>
        </a:solidFill>
        <a:ln w="28575">
          <a:solidFill>
            <a:schemeClr val="tx1"/>
          </a:solidFill>
        </a:ln>
      </dgm:spPr>
      <dgm:t>
        <a:bodyPr/>
        <a:lstStyle/>
        <a:p>
          <a:r>
            <a:rPr lang="en-US" sz="2800" b="1" dirty="0" err="1">
              <a:solidFill>
                <a:schemeClr val="tx1"/>
              </a:solidFill>
              <a:latin typeface="+mn-lt"/>
            </a:rPr>
            <a:t>Interpretar</a:t>
          </a:r>
          <a:endParaRPr lang="en-US" sz="2800" b="1" dirty="0">
            <a:solidFill>
              <a:schemeClr val="tx1"/>
            </a:solidFill>
            <a:latin typeface="+mn-lt"/>
          </a:endParaRPr>
        </a:p>
      </dgm:t>
    </dgm:pt>
    <dgm:pt modelId="{2B45E9E5-D7FF-4F92-8BFA-4D32B0F2927B}" type="parTrans" cxnId="{C950ED09-DF7C-4709-9E02-15921BEDBFF3}">
      <dgm:prSet/>
      <dgm:spPr/>
      <dgm:t>
        <a:bodyPr/>
        <a:lstStyle/>
        <a:p>
          <a:endParaRPr lang="en-US"/>
        </a:p>
      </dgm:t>
    </dgm:pt>
    <dgm:pt modelId="{6068EEB7-7E6E-427F-9467-3C9735AE205D}" type="sibTrans" cxnId="{C950ED09-DF7C-4709-9E02-15921BEDBFF3}">
      <dgm:prSet/>
      <dgm:spPr/>
      <dgm:t>
        <a:bodyPr/>
        <a:lstStyle/>
        <a:p>
          <a:endParaRPr lang="en-US"/>
        </a:p>
      </dgm:t>
    </dgm:pt>
    <dgm:pt modelId="{C7EE9216-F411-4BAB-897B-D2E3D4AA3C70}">
      <dgm:prSet phldrT="[Text]" custT="1"/>
      <dgm:spPr>
        <a:solidFill>
          <a:schemeClr val="bg1"/>
        </a:solidFill>
        <a:ln w="28575">
          <a:solidFill>
            <a:schemeClr val="tx1"/>
          </a:solidFill>
        </a:ln>
      </dgm:spPr>
      <dgm:t>
        <a:bodyPr/>
        <a:lstStyle/>
        <a:p>
          <a:r>
            <a:rPr lang="en-US" sz="2800" b="1" dirty="0" err="1">
              <a:solidFill>
                <a:schemeClr val="tx1"/>
              </a:solidFill>
              <a:latin typeface="+mn-lt"/>
            </a:rPr>
            <a:t>Actuar</a:t>
          </a:r>
          <a:endParaRPr lang="en-US" sz="2800" b="1" dirty="0">
            <a:solidFill>
              <a:schemeClr val="tx1"/>
            </a:solidFill>
            <a:latin typeface="+mn-lt"/>
          </a:endParaRPr>
        </a:p>
      </dgm:t>
    </dgm:pt>
    <dgm:pt modelId="{FA231D2B-1989-4D30-A8FE-ABEC0F278957}" type="parTrans" cxnId="{963EB135-48FB-451D-BE53-FAEEEF4F717B}">
      <dgm:prSet/>
      <dgm:spPr/>
      <dgm:t>
        <a:bodyPr/>
        <a:lstStyle/>
        <a:p>
          <a:endParaRPr lang="en-US"/>
        </a:p>
      </dgm:t>
    </dgm:pt>
    <dgm:pt modelId="{BE80A37D-3C75-4FC8-9768-AAD4ADC8664A}" type="sibTrans" cxnId="{963EB135-48FB-451D-BE53-FAEEEF4F717B}">
      <dgm:prSet/>
      <dgm:spPr/>
      <dgm:t>
        <a:bodyPr/>
        <a:lstStyle/>
        <a:p>
          <a:endParaRPr lang="en-US"/>
        </a:p>
      </dgm:t>
    </dgm:pt>
    <dgm:pt modelId="{26DB14CD-EFE5-45C5-BA9B-0741D9AB0491}">
      <dgm:prSet phldrT="[Text]" custT="1"/>
      <dgm:spPr>
        <a:solidFill>
          <a:schemeClr val="bg1"/>
        </a:solidFill>
        <a:ln w="28575">
          <a:solidFill>
            <a:schemeClr val="tx1"/>
          </a:solidFill>
        </a:ln>
      </dgm:spPr>
      <dgm:t>
        <a:bodyPr/>
        <a:lstStyle/>
        <a:p>
          <a:r>
            <a:rPr lang="en-US" sz="2800" b="1" dirty="0" err="1">
              <a:solidFill>
                <a:schemeClr val="tx1"/>
              </a:solidFill>
              <a:latin typeface="+mn-lt"/>
            </a:rPr>
            <a:t>Comunicar</a:t>
          </a:r>
          <a:endParaRPr lang="en-US" sz="2800" b="1" dirty="0">
            <a:solidFill>
              <a:schemeClr val="tx1"/>
            </a:solidFill>
            <a:latin typeface="+mn-lt"/>
          </a:endParaRPr>
        </a:p>
      </dgm:t>
    </dgm:pt>
    <dgm:pt modelId="{12DAC2CD-BDDF-46C6-B789-4ADD0ABFB623}" type="parTrans" cxnId="{CAE0F8CE-9B0D-443D-A2DE-F50A01F0FBEC}">
      <dgm:prSet/>
      <dgm:spPr/>
      <dgm:t>
        <a:bodyPr/>
        <a:lstStyle/>
        <a:p>
          <a:endParaRPr lang="en-US"/>
        </a:p>
      </dgm:t>
    </dgm:pt>
    <dgm:pt modelId="{D2B9AB04-9D0E-4FE8-BD3C-D4052D46AA6F}" type="sibTrans" cxnId="{CAE0F8CE-9B0D-443D-A2DE-F50A01F0FBEC}">
      <dgm:prSet/>
      <dgm:spPr/>
      <dgm:t>
        <a:bodyPr/>
        <a:lstStyle/>
        <a:p>
          <a:endParaRPr lang="en-US"/>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31722">
        <dgm:presLayoutVars>
          <dgm:bulletEnabled val="1"/>
        </dgm:presLayoutVars>
      </dgm:prSet>
      <dgm:spPr/>
    </dgm:pt>
    <dgm:pt modelId="{EB0FECD4-874C-476B-A915-884DFE3F2D91}" type="pres">
      <dgm:prSet presAssocID="{9EFDDFF1-2279-486B-9F12-EA5F590C8C00}" presName="sibTransFirstNode" presStyleLbl="bgShp" presStyleIdx="0" presStyleCnt="1" custScaleX="148034" custLinFactNeighborX="2197" custLinFactNeighborY="1352"/>
      <dgm:spPr/>
    </dgm:pt>
    <dgm:pt modelId="{1695DC22-9A36-4B48-AEFF-7E4FDFC1713F}" type="pres">
      <dgm:prSet presAssocID="{C93BFA43-C0F0-4D8C-8530-4A21A2D3204E}" presName="nodeFollowingNodes" presStyleLbl="node1" presStyleIdx="1" presStyleCnt="6" custScaleX="117093" custRadScaleRad="153676" custRadScaleInc="18765">
        <dgm:presLayoutVars>
          <dgm:bulletEnabled val="1"/>
        </dgm:presLayoutVars>
      </dgm:prSet>
      <dgm:spPr/>
    </dgm:pt>
    <dgm:pt modelId="{07166AA7-B419-46BE-8707-58768C01B0F0}" type="pres">
      <dgm:prSet presAssocID="{FA237A2E-C526-4388-8C57-CACFFBE14482}" presName="nodeFollowingNodes" presStyleLbl="node1" presStyleIdx="2" presStyleCnt="6" custScaleX="105304" custRadScaleRad="149585" custRadScaleInc="-20483">
        <dgm:presLayoutVars>
          <dgm:bulletEnabled val="1"/>
        </dgm:presLayoutVars>
      </dgm:prSet>
      <dgm:spPr/>
    </dgm:pt>
    <dgm:pt modelId="{03ED3239-7976-43C1-9470-0A426C83A8ED}" type="pres">
      <dgm:prSet presAssocID="{E92DDBA3-7A28-46DA-913C-765734FDD153}" presName="nodeFollowingNodes" presStyleLbl="node1" presStyleIdx="3" presStyleCnt="6" custScaleX="113216" custRadScaleRad="100147" custRadScaleInc="-3717">
        <dgm:presLayoutVars>
          <dgm:bulletEnabled val="1"/>
        </dgm:presLayoutVars>
      </dgm:prSet>
      <dgm:spPr/>
    </dgm:pt>
    <dgm:pt modelId="{CB7BE2BC-AC16-42C7-9D95-B7BD321D88D7}" type="pres">
      <dgm:prSet presAssocID="{26DB14CD-EFE5-45C5-BA9B-0741D9AB0491}" presName="nodeFollowingNodes" presStyleLbl="node1" presStyleIdx="4" presStyleCnt="6" custScaleX="125387" custRadScaleRad="158333" custRadScaleInc="21062">
        <dgm:presLayoutVars>
          <dgm:bulletEnabled val="1"/>
        </dgm:presLayoutVars>
      </dgm:prSet>
      <dgm:spPr/>
    </dgm:pt>
    <dgm:pt modelId="{74BED3F0-1F3F-4B93-9710-4F13C5417E70}" type="pres">
      <dgm:prSet presAssocID="{C7EE9216-F411-4BAB-897B-D2E3D4AA3C70}" presName="nodeFollowingNodes" presStyleLbl="node1" presStyleIdx="5" presStyleCnt="6" custScaleX="117680" custRadScaleRad="173798" custRadScaleInc="-23513">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1440933" y="-100911"/>
          <a:ext cx="7267426" cy="4909295"/>
        </a:xfrm>
        <a:prstGeom prst="circularArrow">
          <a:avLst>
            <a:gd name="adj1" fmla="val 5274"/>
            <a:gd name="adj2" fmla="val 312630"/>
            <a:gd name="adj3" fmla="val 13859409"/>
            <a:gd name="adj4" fmla="val 17346269"/>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3950901" y="1619"/>
          <a:ext cx="2247491"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Detect, Diagnose</a:t>
          </a:r>
        </a:p>
      </dsp:txBody>
      <dsp:txXfrm>
        <a:off x="3996937" y="47655"/>
        <a:ext cx="2155419" cy="850976"/>
      </dsp:txXfrm>
    </dsp:sp>
    <dsp:sp modelId="{1695DC22-9A36-4B48-AEFF-7E4FDFC1713F}">
      <dsp:nvSpPr>
        <dsp:cNvPr id="0" name=""/>
        <dsp:cNvSpPr/>
      </dsp:nvSpPr>
      <dsp:spPr>
        <a:xfrm>
          <a:off x="7001195" y="928908"/>
          <a:ext cx="188609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Collect</a:t>
          </a:r>
        </a:p>
      </dsp:txBody>
      <dsp:txXfrm>
        <a:off x="7047231" y="974944"/>
        <a:ext cx="1794024" cy="850976"/>
      </dsp:txXfrm>
    </dsp:sp>
    <dsp:sp modelId="{07166AA7-B419-46BE-8707-58768C01B0F0}">
      <dsp:nvSpPr>
        <dsp:cNvPr id="0" name=""/>
        <dsp:cNvSpPr/>
      </dsp:nvSpPr>
      <dsp:spPr>
        <a:xfrm>
          <a:off x="6940446" y="2986004"/>
          <a:ext cx="188609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Compile, Analyze</a:t>
          </a:r>
        </a:p>
      </dsp:txBody>
      <dsp:txXfrm>
        <a:off x="6986482" y="3032040"/>
        <a:ext cx="1794024" cy="850976"/>
      </dsp:txXfrm>
    </dsp:sp>
    <dsp:sp modelId="{03ED3239-7976-43C1-9470-0A426C83A8ED}">
      <dsp:nvSpPr>
        <dsp:cNvPr id="0" name=""/>
        <dsp:cNvSpPr/>
      </dsp:nvSpPr>
      <dsp:spPr>
        <a:xfrm>
          <a:off x="4202138" y="3986440"/>
          <a:ext cx="1878080"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a:solidFill>
                <a:schemeClr val="tx1"/>
              </a:solidFill>
              <a:latin typeface="+mn-lt"/>
            </a:rPr>
            <a:t>Interpret</a:t>
          </a:r>
          <a:endParaRPr lang="en-US" sz="2800" b="1" kern="1200" dirty="0">
            <a:solidFill>
              <a:schemeClr val="tx1"/>
            </a:solidFill>
            <a:latin typeface="+mn-lt"/>
          </a:endParaRPr>
        </a:p>
      </dsp:txBody>
      <dsp:txXfrm>
        <a:off x="4248174" y="4032476"/>
        <a:ext cx="1786008" cy="850976"/>
      </dsp:txXfrm>
    </dsp:sp>
    <dsp:sp modelId="{CB7BE2BC-AC16-42C7-9D95-B7BD321D88D7}">
      <dsp:nvSpPr>
        <dsp:cNvPr id="0" name=""/>
        <dsp:cNvSpPr/>
      </dsp:nvSpPr>
      <dsp:spPr>
        <a:xfrm>
          <a:off x="733556" y="3028598"/>
          <a:ext cx="2725107"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Communicate</a:t>
          </a:r>
        </a:p>
      </dsp:txBody>
      <dsp:txXfrm>
        <a:off x="779592" y="3074634"/>
        <a:ext cx="2633035" cy="850976"/>
      </dsp:txXfrm>
    </dsp:sp>
    <dsp:sp modelId="{74BED3F0-1F3F-4B93-9710-4F13C5417E70}">
      <dsp:nvSpPr>
        <dsp:cNvPr id="0" name=""/>
        <dsp:cNvSpPr/>
      </dsp:nvSpPr>
      <dsp:spPr>
        <a:xfrm>
          <a:off x="671196" y="928910"/>
          <a:ext cx="2219558"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Take Action</a:t>
          </a:r>
        </a:p>
      </dsp:txBody>
      <dsp:txXfrm>
        <a:off x="717232" y="974946"/>
        <a:ext cx="2127486" cy="85097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1347043" y="-214617"/>
          <a:ext cx="7267426" cy="4909295"/>
        </a:xfrm>
        <a:prstGeom prst="circularArrow">
          <a:avLst>
            <a:gd name="adj1" fmla="val 5274"/>
            <a:gd name="adj2" fmla="val 312630"/>
            <a:gd name="adj3" fmla="val 13509548"/>
            <a:gd name="adj4" fmla="val 17561606"/>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3685555" y="1619"/>
          <a:ext cx="2590402"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s-ES" sz="2800" b="1" kern="1200" noProof="0" dirty="0">
              <a:solidFill>
                <a:schemeClr val="tx1"/>
              </a:solidFill>
              <a:latin typeface="+mn-lt"/>
            </a:rPr>
            <a:t>Detectar, Diagnosticar</a:t>
          </a:r>
        </a:p>
      </dsp:txBody>
      <dsp:txXfrm>
        <a:off x="3731591" y="47655"/>
        <a:ext cx="2498330" cy="850976"/>
      </dsp:txXfrm>
    </dsp:sp>
    <dsp:sp modelId="{1695DC22-9A36-4B48-AEFF-7E4FDFC1713F}">
      <dsp:nvSpPr>
        <dsp:cNvPr id="0" name=""/>
        <dsp:cNvSpPr/>
      </dsp:nvSpPr>
      <dsp:spPr>
        <a:xfrm>
          <a:off x="6719525" y="928908"/>
          <a:ext cx="226165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s-ES" sz="2800" b="1" kern="1200" noProof="0" dirty="0">
              <a:solidFill>
                <a:schemeClr val="tx1"/>
              </a:solidFill>
              <a:latin typeface="+mn-lt"/>
            </a:rPr>
            <a:t>Recolectar</a:t>
          </a:r>
        </a:p>
      </dsp:txBody>
      <dsp:txXfrm>
        <a:off x="6765561" y="974944"/>
        <a:ext cx="2169584" cy="850976"/>
      </dsp:txXfrm>
    </dsp:sp>
    <dsp:sp modelId="{07166AA7-B419-46BE-8707-58768C01B0F0}">
      <dsp:nvSpPr>
        <dsp:cNvPr id="0" name=""/>
        <dsp:cNvSpPr/>
      </dsp:nvSpPr>
      <dsp:spPr>
        <a:xfrm>
          <a:off x="6780487" y="2986004"/>
          <a:ext cx="201823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s-ES" sz="2800" b="1" kern="1200" noProof="0" dirty="0">
              <a:solidFill>
                <a:schemeClr val="tx1"/>
              </a:solidFill>
              <a:latin typeface="+mn-lt"/>
            </a:rPr>
            <a:t>Compilar, Analizar</a:t>
          </a:r>
        </a:p>
      </dsp:txBody>
      <dsp:txXfrm>
        <a:off x="6826523" y="3032040"/>
        <a:ext cx="1926164" cy="850976"/>
      </dsp:txXfrm>
    </dsp:sp>
    <dsp:sp modelId="{03ED3239-7976-43C1-9470-0A426C83A8ED}">
      <dsp:nvSpPr>
        <dsp:cNvPr id="0" name=""/>
        <dsp:cNvSpPr/>
      </dsp:nvSpPr>
      <dsp:spPr>
        <a:xfrm>
          <a:off x="3981531" y="3986440"/>
          <a:ext cx="2131515"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s-ES" sz="2800" b="1" kern="1200" noProof="0" dirty="0">
              <a:solidFill>
                <a:schemeClr val="tx1"/>
              </a:solidFill>
              <a:latin typeface="+mn-lt"/>
            </a:rPr>
            <a:t>Interpretar</a:t>
          </a:r>
        </a:p>
      </dsp:txBody>
      <dsp:txXfrm>
        <a:off x="4027567" y="4032476"/>
        <a:ext cx="2039443" cy="850976"/>
      </dsp:txXfrm>
    </dsp:sp>
    <dsp:sp modelId="{CB7BE2BC-AC16-42C7-9D95-B7BD321D88D7}">
      <dsp:nvSpPr>
        <dsp:cNvPr id="0" name=""/>
        <dsp:cNvSpPr/>
      </dsp:nvSpPr>
      <dsp:spPr>
        <a:xfrm>
          <a:off x="639666" y="3028598"/>
          <a:ext cx="2725107"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s-ES" sz="2800" b="1" kern="1200" noProof="0" dirty="0">
              <a:solidFill>
                <a:schemeClr val="tx1"/>
              </a:solidFill>
              <a:latin typeface="+mn-lt"/>
            </a:rPr>
            <a:t>Comunicar</a:t>
          </a:r>
        </a:p>
      </dsp:txBody>
      <dsp:txXfrm>
        <a:off x="685702" y="3074634"/>
        <a:ext cx="2633035" cy="850976"/>
      </dsp:txXfrm>
    </dsp:sp>
    <dsp:sp modelId="{74BED3F0-1F3F-4B93-9710-4F13C5417E70}">
      <dsp:nvSpPr>
        <dsp:cNvPr id="0" name=""/>
        <dsp:cNvSpPr/>
      </dsp:nvSpPr>
      <dsp:spPr>
        <a:xfrm>
          <a:off x="577306" y="928910"/>
          <a:ext cx="2219558"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s-ES" sz="2800" b="1" kern="1200" noProof="0" dirty="0">
              <a:solidFill>
                <a:schemeClr val="tx1"/>
              </a:solidFill>
              <a:latin typeface="+mn-lt"/>
            </a:rPr>
            <a:t>Actuar</a:t>
          </a:r>
        </a:p>
      </dsp:txBody>
      <dsp:txXfrm>
        <a:off x="623342" y="974946"/>
        <a:ext cx="2127486" cy="85097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1440933" y="-100911"/>
          <a:ext cx="7267426" cy="4909295"/>
        </a:xfrm>
        <a:prstGeom prst="circularArrow">
          <a:avLst>
            <a:gd name="adj1" fmla="val 5274"/>
            <a:gd name="adj2" fmla="val 312630"/>
            <a:gd name="adj3" fmla="val 13859409"/>
            <a:gd name="adj4" fmla="val 17346269"/>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3950901" y="1619"/>
          <a:ext cx="2247491"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Detect, Diagnose</a:t>
          </a:r>
        </a:p>
      </dsp:txBody>
      <dsp:txXfrm>
        <a:off x="3996937" y="47655"/>
        <a:ext cx="2155419" cy="850976"/>
      </dsp:txXfrm>
    </dsp:sp>
    <dsp:sp modelId="{1695DC22-9A36-4B48-AEFF-7E4FDFC1713F}">
      <dsp:nvSpPr>
        <dsp:cNvPr id="0" name=""/>
        <dsp:cNvSpPr/>
      </dsp:nvSpPr>
      <dsp:spPr>
        <a:xfrm>
          <a:off x="7001195" y="928908"/>
          <a:ext cx="188609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Collect</a:t>
          </a:r>
        </a:p>
      </dsp:txBody>
      <dsp:txXfrm>
        <a:off x="7047231" y="974944"/>
        <a:ext cx="1794024" cy="850976"/>
      </dsp:txXfrm>
    </dsp:sp>
    <dsp:sp modelId="{07166AA7-B419-46BE-8707-58768C01B0F0}">
      <dsp:nvSpPr>
        <dsp:cNvPr id="0" name=""/>
        <dsp:cNvSpPr/>
      </dsp:nvSpPr>
      <dsp:spPr>
        <a:xfrm>
          <a:off x="6940446" y="2986004"/>
          <a:ext cx="188609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Compile, Analyze</a:t>
          </a:r>
        </a:p>
      </dsp:txBody>
      <dsp:txXfrm>
        <a:off x="6986482" y="3032040"/>
        <a:ext cx="1794024" cy="850976"/>
      </dsp:txXfrm>
    </dsp:sp>
    <dsp:sp modelId="{03ED3239-7976-43C1-9470-0A426C83A8ED}">
      <dsp:nvSpPr>
        <dsp:cNvPr id="0" name=""/>
        <dsp:cNvSpPr/>
      </dsp:nvSpPr>
      <dsp:spPr>
        <a:xfrm>
          <a:off x="4202138" y="3986440"/>
          <a:ext cx="1878080"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a:solidFill>
                <a:schemeClr val="tx1"/>
              </a:solidFill>
              <a:latin typeface="+mn-lt"/>
            </a:rPr>
            <a:t>Interpret</a:t>
          </a:r>
          <a:endParaRPr lang="en-US" sz="2800" b="1" kern="1200" dirty="0">
            <a:solidFill>
              <a:schemeClr val="tx1"/>
            </a:solidFill>
            <a:latin typeface="+mn-lt"/>
          </a:endParaRPr>
        </a:p>
      </dsp:txBody>
      <dsp:txXfrm>
        <a:off x="4248174" y="4032476"/>
        <a:ext cx="1786008" cy="850976"/>
      </dsp:txXfrm>
    </dsp:sp>
    <dsp:sp modelId="{CB7BE2BC-AC16-42C7-9D95-B7BD321D88D7}">
      <dsp:nvSpPr>
        <dsp:cNvPr id="0" name=""/>
        <dsp:cNvSpPr/>
      </dsp:nvSpPr>
      <dsp:spPr>
        <a:xfrm>
          <a:off x="733556" y="3028598"/>
          <a:ext cx="2725107"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Communicate</a:t>
          </a:r>
        </a:p>
      </dsp:txBody>
      <dsp:txXfrm>
        <a:off x="779592" y="3074634"/>
        <a:ext cx="2633035" cy="850976"/>
      </dsp:txXfrm>
    </dsp:sp>
    <dsp:sp modelId="{74BED3F0-1F3F-4B93-9710-4F13C5417E70}">
      <dsp:nvSpPr>
        <dsp:cNvPr id="0" name=""/>
        <dsp:cNvSpPr/>
      </dsp:nvSpPr>
      <dsp:spPr>
        <a:xfrm>
          <a:off x="671196" y="928910"/>
          <a:ext cx="2219558"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Take Action</a:t>
          </a:r>
        </a:p>
      </dsp:txBody>
      <dsp:txXfrm>
        <a:off x="717232" y="974946"/>
        <a:ext cx="2127486" cy="850976"/>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1378146" y="-110589"/>
          <a:ext cx="7267426" cy="4909295"/>
        </a:xfrm>
        <a:prstGeom prst="circularArrow">
          <a:avLst>
            <a:gd name="adj1" fmla="val 5274"/>
            <a:gd name="adj2" fmla="val 312630"/>
            <a:gd name="adj3" fmla="val 13619888"/>
            <a:gd name="adj4" fmla="val 17492849"/>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3661800" y="1619"/>
          <a:ext cx="2484404"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Detectar</a:t>
          </a:r>
          <a:r>
            <a:rPr lang="en-US" sz="2800" b="1" kern="1200" dirty="0">
              <a:solidFill>
                <a:schemeClr val="tx1"/>
              </a:solidFill>
              <a:latin typeface="+mn-lt"/>
            </a:rPr>
            <a:t>, </a:t>
          </a:r>
          <a:r>
            <a:rPr lang="en-US" sz="2800" b="1" kern="1200" dirty="0" err="1">
              <a:solidFill>
                <a:schemeClr val="tx1"/>
              </a:solidFill>
              <a:latin typeface="+mn-lt"/>
            </a:rPr>
            <a:t>Diagnosticar</a:t>
          </a:r>
          <a:endParaRPr lang="en-US" sz="2800" b="1" kern="1200" dirty="0">
            <a:solidFill>
              <a:schemeClr val="tx1"/>
            </a:solidFill>
            <a:latin typeface="+mn-lt"/>
          </a:endParaRPr>
        </a:p>
      </dsp:txBody>
      <dsp:txXfrm>
        <a:off x="3707836" y="47655"/>
        <a:ext cx="2392332" cy="850976"/>
      </dsp:txXfrm>
    </dsp:sp>
    <dsp:sp modelId="{1695DC22-9A36-4B48-AEFF-7E4FDFC1713F}">
      <dsp:nvSpPr>
        <dsp:cNvPr id="0" name=""/>
        <dsp:cNvSpPr/>
      </dsp:nvSpPr>
      <dsp:spPr>
        <a:xfrm>
          <a:off x="6669355" y="928908"/>
          <a:ext cx="2208487"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Recolectar</a:t>
          </a:r>
          <a:endParaRPr lang="en-US" sz="2800" b="1" kern="1200" dirty="0">
            <a:solidFill>
              <a:schemeClr val="tx1"/>
            </a:solidFill>
            <a:latin typeface="+mn-lt"/>
          </a:endParaRPr>
        </a:p>
      </dsp:txBody>
      <dsp:txXfrm>
        <a:off x="6715391" y="974944"/>
        <a:ext cx="2116415" cy="850976"/>
      </dsp:txXfrm>
    </dsp:sp>
    <dsp:sp modelId="{07166AA7-B419-46BE-8707-58768C01B0F0}">
      <dsp:nvSpPr>
        <dsp:cNvPr id="0" name=""/>
        <dsp:cNvSpPr/>
      </dsp:nvSpPr>
      <dsp:spPr>
        <a:xfrm>
          <a:off x="6719783" y="2986004"/>
          <a:ext cx="1986135"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Compilar</a:t>
          </a:r>
          <a:r>
            <a:rPr lang="en-US" sz="2800" b="1" kern="1200" dirty="0">
              <a:solidFill>
                <a:schemeClr val="tx1"/>
              </a:solidFill>
              <a:latin typeface="+mn-lt"/>
            </a:rPr>
            <a:t>, </a:t>
          </a:r>
          <a:r>
            <a:rPr lang="en-US" sz="2800" b="1" kern="1200" dirty="0" err="1">
              <a:solidFill>
                <a:schemeClr val="tx1"/>
              </a:solidFill>
              <a:latin typeface="+mn-lt"/>
            </a:rPr>
            <a:t>Analizar</a:t>
          </a:r>
          <a:endParaRPr lang="en-US" sz="2800" b="1" kern="1200" dirty="0">
            <a:solidFill>
              <a:schemeClr val="tx1"/>
            </a:solidFill>
            <a:latin typeface="+mn-lt"/>
          </a:endParaRPr>
        </a:p>
      </dsp:txBody>
      <dsp:txXfrm>
        <a:off x="6765819" y="3032040"/>
        <a:ext cx="1894063" cy="850976"/>
      </dsp:txXfrm>
    </dsp:sp>
    <dsp:sp modelId="{03ED3239-7976-43C1-9470-0A426C83A8ED}">
      <dsp:nvSpPr>
        <dsp:cNvPr id="0" name=""/>
        <dsp:cNvSpPr/>
      </dsp:nvSpPr>
      <dsp:spPr>
        <a:xfrm>
          <a:off x="3902853" y="3986440"/>
          <a:ext cx="2135363"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Interpretar</a:t>
          </a:r>
          <a:endParaRPr lang="en-US" sz="2800" b="1" kern="1200" dirty="0">
            <a:solidFill>
              <a:schemeClr val="tx1"/>
            </a:solidFill>
            <a:latin typeface="+mn-lt"/>
          </a:endParaRPr>
        </a:p>
      </dsp:txBody>
      <dsp:txXfrm>
        <a:off x="3948889" y="4032476"/>
        <a:ext cx="2043291" cy="850976"/>
      </dsp:txXfrm>
    </dsp:sp>
    <dsp:sp modelId="{CB7BE2BC-AC16-42C7-9D95-B7BD321D88D7}">
      <dsp:nvSpPr>
        <dsp:cNvPr id="0" name=""/>
        <dsp:cNvSpPr/>
      </dsp:nvSpPr>
      <dsp:spPr>
        <a:xfrm>
          <a:off x="743006" y="3028598"/>
          <a:ext cx="2364919"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Comunicar</a:t>
          </a:r>
          <a:endParaRPr lang="en-US" sz="2800" b="1" kern="1200" dirty="0">
            <a:solidFill>
              <a:schemeClr val="tx1"/>
            </a:solidFill>
            <a:latin typeface="+mn-lt"/>
          </a:endParaRPr>
        </a:p>
      </dsp:txBody>
      <dsp:txXfrm>
        <a:off x="789042" y="3074634"/>
        <a:ext cx="2272847" cy="850976"/>
      </dsp:txXfrm>
    </dsp:sp>
    <dsp:sp modelId="{74BED3F0-1F3F-4B93-9710-4F13C5417E70}">
      <dsp:nvSpPr>
        <dsp:cNvPr id="0" name=""/>
        <dsp:cNvSpPr/>
      </dsp:nvSpPr>
      <dsp:spPr>
        <a:xfrm>
          <a:off x="500551" y="928910"/>
          <a:ext cx="2219558"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Actuar</a:t>
          </a:r>
          <a:endParaRPr lang="en-US" sz="2800" b="1" kern="1200" dirty="0">
            <a:solidFill>
              <a:schemeClr val="tx1"/>
            </a:solidFill>
            <a:latin typeface="+mn-lt"/>
          </a:endParaRPr>
        </a:p>
      </dsp:txBody>
      <dsp:txXfrm>
        <a:off x="546587" y="974946"/>
        <a:ext cx="2127486" cy="850976"/>
      </dsp:txXfrm>
    </dsp:sp>
  </dsp:spTree>
</dsp:drawing>
</file>

<file path=ppt/diagrams/layout1.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2.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3.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4.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6E93E1D-D47E-4888-877E-64670CC186D0}" type="datetimeFigureOut">
              <a:rPr lang="en-US" smtClean="0"/>
              <a:t>3/24/2026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Haga clic para editar los estilos de texto maestro</a:t>
            </a:r>
          </a:p>
          <a:p>
            <a:pPr lvl="1"/>
            <a:r>
              <a:rPr lang="en-US"/>
              <a:t>Segundo nivel</a:t>
            </a:r>
          </a:p>
          <a:p>
            <a:pPr lvl="2"/>
            <a:r>
              <a:rPr lang="en-US"/>
              <a:t>Tercer nivel</a:t>
            </a:r>
          </a:p>
          <a:p>
            <a:pPr lvl="3"/>
            <a:r>
              <a:rPr lang="en-US"/>
              <a:t>Cuarto nivel</a:t>
            </a:r>
          </a:p>
          <a:p>
            <a:pPr lvl="4"/>
            <a:r>
              <a:rPr lang="en-US"/>
              <a:t>Quinto nivel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C9CE2E7-C91C-4BAF-92B2-56E2037DDE6B}" type="slidenum">
              <a:rPr lang="en-US" smtClean="0"/>
              <a:t>‹#›</a:t>
            </a:fld>
            <a:endParaRPr lang="en-US"/>
          </a:p>
        </p:txBody>
      </p:sp>
    </p:spTree>
    <p:extLst>
      <p:ext uri="{BB962C8B-B14F-4D97-AF65-F5344CB8AC3E}">
        <p14:creationId xmlns:p14="http://schemas.microsoft.com/office/powerpoint/2010/main" val="17579250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Arial  "/>
              </a:rPr>
              <a:t>Notas del instructor:</a:t>
            </a:r>
            <a:endParaRPr lang="en-US" sz="1200" b="1" dirty="0">
              <a:latin typeface="Arial  "/>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Arial  "/>
              <a:ea typeface="Times New Roman" panose="02020603050405020304" pitchFamily="18" charset="0"/>
              <a:cs typeface="Times New Roman" panose="02020603050405020304" pitchFamily="18" charset="0"/>
            </a:endParaRP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lang="es-ES" sz="1200" i="1" dirty="0">
                <a:effectLst/>
                <a:latin typeface="Arial" panose="020B0604020202020204" pitchFamily="34" charset="0"/>
                <a:ea typeface="Times New Roman" panose="02020603050405020304" pitchFamily="18" charset="0"/>
                <a:cs typeface="Arial" panose="020B0604020202020204" pitchFamily="34" charset="0"/>
              </a:rPr>
              <a:t>Siéntase en la libertad de modificar esta presentación  según sea necesario para adaptarla a su contexto local. Si se hicieron modificaciones, por favor indicarlo usando este enunciado: </a:t>
            </a:r>
            <a:r>
              <a:rPr lang="es-ES" sz="1200" b="1" i="1" dirty="0">
                <a:effectLst/>
                <a:latin typeface="Arial" panose="020B0604020202020204" pitchFamily="34" charset="0"/>
                <a:ea typeface="Times New Roman" panose="02020603050405020304" pitchFamily="18" charset="0"/>
                <a:cs typeface="Arial" panose="020B0604020202020204" pitchFamily="34" charset="0"/>
              </a:rPr>
              <a:t>"Esta presentación ha sido modificada en parte de la versión original de los CDC"</a:t>
            </a:r>
            <a:r>
              <a:rPr lang="es-ES" sz="1200" i="1" dirty="0">
                <a:effectLst/>
                <a:latin typeface="Arial" panose="020B0604020202020204" pitchFamily="34" charset="0"/>
                <a:ea typeface="Times New Roman" panose="02020603050405020304" pitchFamily="18" charset="0"/>
                <a:cs typeface="Arial" panose="020B0604020202020204" pitchFamily="34" charset="0"/>
              </a:rPr>
              <a:t> en esta diapositiva.</a:t>
            </a:r>
            <a:endParaRPr lang="en-US" sz="1200" dirty="0">
              <a:latin typeface="Arial  "/>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Arial  "/>
              <a:ea typeface="Times New Roman" panose="02020603050405020304" pitchFamily="18" charset="0"/>
              <a:cs typeface="Times New Roman" panose="02020603050405020304" pitchFamily="18"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u="sng" dirty="0">
                <a:latin typeface="Arial  "/>
              </a:rPr>
              <a:t>Diga: </a:t>
            </a:r>
            <a:r>
              <a:rPr lang="en-US" sz="1200" dirty="0">
                <a:latin typeface="Arial  "/>
                <a:ea typeface="Times New Roman" panose="02020603050405020304" pitchFamily="18" charset="0"/>
                <a:cs typeface="Times New Roman" panose="02020603050405020304" pitchFamily="18" charset="0"/>
              </a:rPr>
              <a:t>Esta lección se centra en resumir y analizar datos.</a:t>
            </a:r>
            <a:endParaRPr lang="en-US" dirty="0">
              <a:latin typeface="Arial  "/>
            </a:endParaRPr>
          </a:p>
        </p:txBody>
      </p:sp>
      <p:sp>
        <p:nvSpPr>
          <p:cNvPr id="4" name="Slide Number Placeholder 3"/>
          <p:cNvSpPr>
            <a:spLocks noGrp="1"/>
          </p:cNvSpPr>
          <p:nvPr>
            <p:ph type="sldNum" sz="quarter" idx="5"/>
          </p:nvPr>
        </p:nvSpPr>
        <p:spPr/>
        <p:txBody>
          <a:bodyPr/>
          <a:lstStyle/>
          <a:p>
            <a:fld id="{AC9CE2E7-C91C-4BAF-92B2-56E2037DDE6B}" type="slidenum">
              <a:rPr lang="en-US" smtClean="0"/>
              <a:t>1</a:t>
            </a:fld>
            <a:endParaRPr lang="en-US"/>
          </a:p>
        </p:txBody>
      </p:sp>
    </p:spTree>
    <p:extLst>
      <p:ext uri="{BB962C8B-B14F-4D97-AF65-F5344CB8AC3E}">
        <p14:creationId xmlns:p14="http://schemas.microsoft.com/office/powerpoint/2010/main" val="2151013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GT" b="1" dirty="0">
                <a:latin typeface="Arial (Body)"/>
              </a:rPr>
              <a:t>Notas para el instructor:</a:t>
            </a:r>
          </a:p>
          <a:p>
            <a:endParaRPr lang="es-GT" dirty="0">
              <a:latin typeface="Arial (Body)"/>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GT" sz="1200" b="1" i="0" u="sng" strike="noStrike" kern="1200" cap="none" spc="0" normalizeH="0" baseline="0" noProof="0" dirty="0">
                <a:ln>
                  <a:noFill/>
                </a:ln>
                <a:solidFill>
                  <a:prstClr val="black"/>
                </a:solidFill>
                <a:effectLst/>
                <a:uLnTx/>
                <a:uFillTx/>
                <a:latin typeface="Arial (Body)"/>
                <a:ea typeface="+mn-ea"/>
                <a:cs typeface="+mn-cs"/>
              </a:rPr>
              <a:t>Lea </a:t>
            </a:r>
            <a:r>
              <a:rPr kumimoji="0" lang="es-GT" sz="1200" b="0" i="0" u="none" strike="noStrike" kern="1200" cap="none" spc="0" normalizeH="0" baseline="0" noProof="0" dirty="0">
                <a:ln>
                  <a:noFill/>
                </a:ln>
                <a:solidFill>
                  <a:prstClr val="black"/>
                </a:solidFill>
                <a:effectLst/>
                <a:uLnTx/>
                <a:uFillTx/>
                <a:latin typeface="Arial (Body)"/>
                <a:ea typeface="+mn-ea"/>
                <a:cs typeface="+mn-cs"/>
              </a:rPr>
              <a:t>la pregunta en voz alta.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s-GT" sz="1200" b="0" i="0" u="none" strike="noStrike" kern="1200" cap="none" spc="0" normalizeH="0" baseline="0" noProof="0" dirty="0">
              <a:ln>
                <a:noFill/>
              </a:ln>
              <a:solidFill>
                <a:prstClr val="black"/>
              </a:solidFill>
              <a:effectLst/>
              <a:uLnTx/>
              <a:uFillTx/>
              <a:latin typeface="Arial (Body)"/>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GT" sz="1200" b="1" i="0" u="sng" strike="noStrike" kern="1200" cap="none" spc="0" normalizeH="0" baseline="0" noProof="0" dirty="0">
                <a:ln>
                  <a:noFill/>
                </a:ln>
                <a:solidFill>
                  <a:prstClr val="black"/>
                </a:solidFill>
                <a:effectLst/>
                <a:uLnTx/>
                <a:uFillTx/>
                <a:latin typeface="Arial (Body)"/>
                <a:ea typeface="+mn-ea"/>
                <a:cs typeface="+mn-cs"/>
              </a:rPr>
              <a:t>Pida</a:t>
            </a:r>
            <a:r>
              <a:rPr kumimoji="0" lang="es-GT" sz="1200" b="0" i="0" u="none" strike="noStrike" kern="1200" cap="none" spc="0" normalizeH="0" baseline="0" noProof="0" dirty="0">
                <a:ln>
                  <a:noFill/>
                </a:ln>
                <a:solidFill>
                  <a:prstClr val="black"/>
                </a:solidFill>
                <a:effectLst/>
                <a:uLnTx/>
                <a:uFillTx/>
                <a:latin typeface="Arial (Body)"/>
                <a:ea typeface="+mn-ea"/>
                <a:cs typeface="+mn-cs"/>
              </a:rPr>
              <a:t> a 2 ó 3 voluntarios que compartan sus respuestas.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s-GT" sz="1200" b="0" i="0" u="none" strike="noStrike" kern="1200" cap="none" spc="0" normalizeH="0" baseline="0" noProof="0" dirty="0">
              <a:ln>
                <a:noFill/>
              </a:ln>
              <a:solidFill>
                <a:prstClr val="black"/>
              </a:solidFill>
              <a:effectLst/>
              <a:uLnTx/>
              <a:uFillTx/>
              <a:latin typeface="Arial (Body)"/>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GT" sz="1200" b="1" i="0" u="sng" strike="noStrike" kern="1200" cap="none" spc="0" normalizeH="0" baseline="0" noProof="0" dirty="0">
                <a:ln>
                  <a:noFill/>
                </a:ln>
                <a:solidFill>
                  <a:prstClr val="black"/>
                </a:solidFill>
                <a:effectLst/>
                <a:uLnTx/>
                <a:uFillTx/>
                <a:latin typeface="Arial (Body)"/>
                <a:ea typeface="+mn-ea"/>
                <a:cs typeface="+mn-cs"/>
              </a:rPr>
              <a:t>Permita </a:t>
            </a:r>
            <a:r>
              <a:rPr kumimoji="0" lang="es-GT" sz="1200" b="0" i="0" u="none" strike="noStrike" kern="1200" cap="none" spc="0" normalizeH="0" baseline="0" noProof="0" dirty="0">
                <a:ln>
                  <a:noFill/>
                </a:ln>
                <a:solidFill>
                  <a:prstClr val="black"/>
                </a:solidFill>
                <a:effectLst/>
                <a:uLnTx/>
                <a:uFillTx/>
                <a:latin typeface="Arial (Body)"/>
                <a:ea typeface="+mn-ea"/>
                <a:cs typeface="+mn-cs"/>
              </a:rPr>
              <a:t>una discusión de 3 a 5 minutos. </a:t>
            </a:r>
            <a:r>
              <a:rPr kumimoji="0" lang="es-GT" sz="1200" b="1" i="0" u="none" strike="noStrike" kern="1200" cap="none" spc="0" normalizeH="0" baseline="0" noProof="0" dirty="0">
                <a:ln>
                  <a:noFill/>
                </a:ln>
                <a:solidFill>
                  <a:prstClr val="black"/>
                </a:solidFill>
                <a:effectLst/>
                <a:uLnTx/>
                <a:uFillTx/>
                <a:latin typeface="Arial (Body)"/>
                <a:ea typeface="+mn-ea"/>
                <a:cs typeface="+mn-cs"/>
              </a:rPr>
              <a:t>&lt;CLICK&gt; </a:t>
            </a:r>
            <a:r>
              <a:rPr kumimoji="0" lang="es-GT" sz="1200" b="0" i="0" u="none" strike="noStrike" kern="1200" cap="none" spc="0" normalizeH="0" baseline="0" noProof="0" dirty="0">
                <a:ln>
                  <a:noFill/>
                </a:ln>
                <a:solidFill>
                  <a:prstClr val="black"/>
                </a:solidFill>
                <a:effectLst/>
                <a:uLnTx/>
                <a:uFillTx/>
                <a:latin typeface="Arial (Body)"/>
                <a:ea typeface="+mn-ea"/>
                <a:cs typeface="+mn-cs"/>
              </a:rPr>
              <a:t>para avanzar a la siguiente diapositiva con las respuestas. </a:t>
            </a:r>
          </a:p>
          <a:p>
            <a:pPr marL="171450" indent="-171450">
              <a:buFont typeface="Arial" panose="020B0604020202020204" pitchFamily="34" charset="0"/>
              <a:buChar char="•"/>
            </a:pPr>
            <a:endParaRPr lang="es-GT" dirty="0">
              <a:latin typeface="Arial  "/>
            </a:endParaRPr>
          </a:p>
          <a:p>
            <a:pPr marL="171450" indent="-171450">
              <a:buFont typeface="Arial" panose="020B0604020202020204" pitchFamily="34" charset="0"/>
              <a:buChar char="•"/>
            </a:pPr>
            <a:endParaRPr lang="en-US" dirty="0">
              <a:latin typeface="Arial  "/>
            </a:endParaRPr>
          </a:p>
          <a:p>
            <a:endParaRPr lang="en-US" dirty="0">
              <a:latin typeface="+mn-lt"/>
            </a:endParaRPr>
          </a:p>
        </p:txBody>
      </p:sp>
      <p:sp>
        <p:nvSpPr>
          <p:cNvPr id="4" name="Slide Number Placeholder 3"/>
          <p:cNvSpPr>
            <a:spLocks noGrp="1"/>
          </p:cNvSpPr>
          <p:nvPr>
            <p:ph type="sldNum" sz="quarter" idx="5"/>
          </p:nvPr>
        </p:nvSpPr>
        <p:spPr/>
        <p:txBody>
          <a:bodyPr/>
          <a:lstStyle/>
          <a:p>
            <a:fld id="{AC9CE2E7-C91C-4BAF-92B2-56E2037DDE6B}" type="slidenum">
              <a:rPr lang="en-US" smtClean="0"/>
              <a:t>10</a:t>
            </a:fld>
            <a:endParaRPr lang="en-US"/>
          </a:p>
        </p:txBody>
      </p:sp>
    </p:spTree>
    <p:extLst>
      <p:ext uri="{BB962C8B-B14F-4D97-AF65-F5344CB8AC3E}">
        <p14:creationId xmlns:p14="http://schemas.microsoft.com/office/powerpoint/2010/main" val="29381767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GT" b="1" noProof="0" dirty="0">
                <a:latin typeface="Arial (Body)"/>
              </a:rPr>
              <a:t>Notas para el instructor:</a:t>
            </a:r>
          </a:p>
          <a:p>
            <a:endParaRPr lang="es-GT" noProof="0" dirty="0">
              <a:latin typeface="Arial (Body)"/>
            </a:endParaRPr>
          </a:p>
          <a:p>
            <a:pPr marL="171450" indent="-171450">
              <a:buFont typeface="Arial" panose="020B0604020202020204" pitchFamily="34" charset="0"/>
              <a:buChar char="•"/>
            </a:pPr>
            <a:r>
              <a:rPr lang="es-GT" b="1" u="sng" noProof="0" dirty="0">
                <a:latin typeface="Arial (Body)"/>
              </a:rPr>
              <a:t>Lea </a:t>
            </a:r>
            <a:r>
              <a:rPr lang="es-GT" noProof="0" dirty="0">
                <a:latin typeface="Arial (Body)"/>
              </a:rPr>
              <a:t>la respuesta. </a:t>
            </a:r>
          </a:p>
          <a:p>
            <a:pPr marL="171450" indent="-171450">
              <a:buFont typeface="Arial" panose="020B0604020202020204" pitchFamily="34" charset="0"/>
              <a:buChar char="•"/>
            </a:pPr>
            <a:endParaRPr lang="es-GT" noProof="0" dirty="0">
              <a:latin typeface="Arial (Body)"/>
            </a:endParaRPr>
          </a:p>
          <a:p>
            <a:pPr marL="171450" indent="-171450">
              <a:buFont typeface="Arial" panose="020B0604020202020204" pitchFamily="34" charset="0"/>
              <a:buChar char="•"/>
            </a:pPr>
            <a:r>
              <a:rPr lang="es-GT" b="1" u="sng" noProof="0" dirty="0">
                <a:latin typeface="Arial (Body)"/>
              </a:rPr>
              <a:t>Facilite </a:t>
            </a:r>
            <a:r>
              <a:rPr lang="es-GT" b="0" noProof="0" dirty="0">
                <a:latin typeface="Arial (Body)"/>
              </a:rPr>
              <a:t>una breve discusión comparando </a:t>
            </a:r>
            <a:r>
              <a:rPr lang="es-GT" noProof="0" dirty="0">
                <a:latin typeface="Arial (Body)"/>
              </a:rPr>
              <a:t>esta respuesta con las respuestas de los participantes.</a:t>
            </a:r>
          </a:p>
        </p:txBody>
      </p:sp>
      <p:sp>
        <p:nvSpPr>
          <p:cNvPr id="4" name="Slide Number Placeholder 3"/>
          <p:cNvSpPr>
            <a:spLocks noGrp="1"/>
          </p:cNvSpPr>
          <p:nvPr>
            <p:ph type="sldNum" sz="quarter" idx="5"/>
          </p:nvPr>
        </p:nvSpPr>
        <p:spPr/>
        <p:txBody>
          <a:bodyPr/>
          <a:lstStyle/>
          <a:p>
            <a:fld id="{AC9CE2E7-C91C-4BAF-92B2-56E2037DDE6B}" type="slidenum">
              <a:rPr lang="en-US" smtClean="0"/>
              <a:t>11</a:t>
            </a:fld>
            <a:endParaRPr lang="en-US"/>
          </a:p>
        </p:txBody>
      </p:sp>
    </p:spTree>
    <p:extLst>
      <p:ext uri="{BB962C8B-B14F-4D97-AF65-F5344CB8AC3E}">
        <p14:creationId xmlns:p14="http://schemas.microsoft.com/office/powerpoint/2010/main" val="37970875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GT" b="1" noProof="0" dirty="0">
                <a:latin typeface="Arial (Body)"/>
              </a:rPr>
              <a:t>Notas para el instructor:</a:t>
            </a:r>
          </a:p>
          <a:p>
            <a:endParaRPr lang="es-GT" b="1" noProof="0" dirty="0">
              <a:latin typeface="Arial (Body)"/>
            </a:endParaRPr>
          </a:p>
          <a:p>
            <a:pPr marL="171450" indent="-171450">
              <a:buFont typeface="Arial" panose="020B0604020202020204" pitchFamily="34" charset="0"/>
              <a:buChar char="•"/>
            </a:pPr>
            <a:r>
              <a:rPr lang="es-GT" sz="1200" b="1" u="sng" noProof="0" dirty="0">
                <a:latin typeface="Arial (Body)"/>
                <a:ea typeface="Times New Roman" panose="02020603050405020304" pitchFamily="18" charset="0"/>
                <a:cs typeface="Times New Roman" panose="02020603050405020304" pitchFamily="18" charset="0"/>
              </a:rPr>
              <a:t>Diga: </a:t>
            </a:r>
            <a:r>
              <a:rPr lang="es-GT" b="0" noProof="0" dirty="0">
                <a:latin typeface="Arial (Body)"/>
              </a:rPr>
              <a:t>La capacidad de distinguir entre una variable cualitativa y una cuantitativa es importante.  </a:t>
            </a:r>
          </a:p>
          <a:p>
            <a:pPr marL="171450" indent="-171450">
              <a:buFont typeface="Arial" panose="020B0604020202020204" pitchFamily="34" charset="0"/>
              <a:buChar char="•"/>
            </a:pPr>
            <a:endParaRPr lang="es-GT" b="0" noProof="0" dirty="0">
              <a:latin typeface="Arial (Body)"/>
            </a:endParaRPr>
          </a:p>
          <a:p>
            <a:pPr marL="171450" indent="-171450">
              <a:buFont typeface="Arial" panose="020B0604020202020204" pitchFamily="34" charset="0"/>
              <a:buChar char="•"/>
            </a:pPr>
            <a:r>
              <a:rPr lang="es-GT" b="1" u="sng" noProof="0" dirty="0">
                <a:latin typeface="Arial (Body)"/>
              </a:rPr>
              <a:t>Repase </a:t>
            </a:r>
            <a:r>
              <a:rPr lang="es-GT" b="0" noProof="0" dirty="0">
                <a:latin typeface="Arial (Body)"/>
              </a:rPr>
              <a:t>una a una las variables de la diapositiva y </a:t>
            </a:r>
            <a:r>
              <a:rPr lang="es-GT" b="1" u="sng" noProof="0" dirty="0">
                <a:latin typeface="Arial (Body)"/>
              </a:rPr>
              <a:t>pregunte a </a:t>
            </a:r>
            <a:r>
              <a:rPr lang="es-GT" b="0" noProof="0" dirty="0">
                <a:latin typeface="Arial (Body)"/>
              </a:rPr>
              <a:t>los participantes si la variable es cuantitativa o cualitativa. </a:t>
            </a:r>
          </a:p>
          <a:p>
            <a:pPr marL="171450" indent="-171450">
              <a:buFont typeface="Arial" panose="020B0604020202020204" pitchFamily="34" charset="0"/>
              <a:buChar char="•"/>
            </a:pPr>
            <a:endParaRPr lang="es-GT" b="0" noProof="0" dirty="0">
              <a:latin typeface="Arial (Body)"/>
            </a:endParaRPr>
          </a:p>
          <a:p>
            <a:pPr marL="171450" indent="-171450">
              <a:buFont typeface="Wingdings" panose="05000000000000000000" pitchFamily="2" charset="2"/>
              <a:buChar char="v"/>
            </a:pPr>
            <a:r>
              <a:rPr lang="es-GT" b="1" noProof="0" dirty="0">
                <a:latin typeface="Arial (Body)"/>
              </a:rPr>
              <a:t>Un &lt;CLICKx7&gt; del ratón mostrará cada respuesta. Trate de que cada vez responda un participante distinto.</a:t>
            </a:r>
            <a:endParaRPr lang="es-GT" b="1" i="0" noProof="0" dirty="0">
              <a:latin typeface="Arial (Body)"/>
            </a:endParaRPr>
          </a:p>
          <a:p>
            <a:pPr marL="171450" indent="-171450">
              <a:buFont typeface="Wingdings" panose="05000000000000000000" pitchFamily="2" charset="2"/>
              <a:buChar char="v"/>
            </a:pPr>
            <a:endParaRPr lang="es-GT" b="1" i="0" noProof="0" dirty="0">
              <a:latin typeface="Arial (Body)"/>
            </a:endParaRPr>
          </a:p>
          <a:p>
            <a:pPr marL="171450" indent="-171450">
              <a:buFont typeface="Wingdings" panose="05000000000000000000" pitchFamily="2" charset="2"/>
              <a:buChar char="v"/>
            </a:pPr>
            <a:r>
              <a:rPr lang="es-GT" b="1" i="1" noProof="0" dirty="0">
                <a:latin typeface="Arial (Body)"/>
              </a:rPr>
              <a:t>El nivel educativo es una variable ordenada ("ordinal") en la que cada categoría de respuesta representa un número creciente de años de educación, de 0 = analfabeto a 3 = universitario. En este curso, consideramos que el nivel educativo es una variable cualitativa porque no calcularíamos una media y reportaríamos que el nivel educativo medio de una comunidad es, por ejemplo, 1,6.</a:t>
            </a:r>
          </a:p>
          <a:p>
            <a:pPr lvl="1"/>
            <a:endParaRPr lang="es-GT" b="1" i="1" noProof="0" dirty="0">
              <a:latin typeface="Arial (Body)"/>
            </a:endParaRPr>
          </a:p>
          <a:p>
            <a:pPr marL="171450" indent="-171450">
              <a:buFont typeface="Arial" panose="020B0604020202020204" pitchFamily="34" charset="0"/>
              <a:buChar char="•"/>
            </a:pPr>
            <a:r>
              <a:rPr lang="es-GT" b="1" i="0" u="sng" noProof="0" dirty="0">
                <a:latin typeface="Arial (Body)"/>
              </a:rPr>
              <a:t>Enfatice </a:t>
            </a:r>
            <a:r>
              <a:rPr lang="es-GT" b="0" i="0" noProof="0" dirty="0">
                <a:latin typeface="Arial (Body)"/>
              </a:rPr>
              <a:t>que las variables cualitativas y cuantitativas se resumen y analizan de forma diferente. Tienen que ser capaces de identificar si una variable es cualitativa o cuantitativa para resumirla y analizarla adecuadamente.</a:t>
            </a:r>
          </a:p>
          <a:p>
            <a:endParaRPr lang="es-ES" b="1" noProof="0" dirty="0">
              <a:latin typeface="+mn-lt"/>
            </a:endParaRPr>
          </a:p>
        </p:txBody>
      </p:sp>
      <p:sp>
        <p:nvSpPr>
          <p:cNvPr id="4" name="Slide Number Placeholder 3"/>
          <p:cNvSpPr>
            <a:spLocks noGrp="1"/>
          </p:cNvSpPr>
          <p:nvPr>
            <p:ph type="sldNum" sz="quarter" idx="5"/>
          </p:nvPr>
        </p:nvSpPr>
        <p:spPr/>
        <p:txBody>
          <a:bodyPr/>
          <a:lstStyle/>
          <a:p>
            <a:fld id="{AC9CE2E7-C91C-4BAF-92B2-56E2037DDE6B}" type="slidenum">
              <a:rPr lang="en-US" smtClean="0"/>
              <a:t>12</a:t>
            </a:fld>
            <a:endParaRPr lang="en-US"/>
          </a:p>
        </p:txBody>
      </p:sp>
    </p:spTree>
    <p:extLst>
      <p:ext uri="{BB962C8B-B14F-4D97-AF65-F5344CB8AC3E}">
        <p14:creationId xmlns:p14="http://schemas.microsoft.com/office/powerpoint/2010/main" val="28748162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GT" b="1" noProof="0" dirty="0">
                <a:latin typeface="Arial (Body)"/>
              </a:rPr>
              <a:t>Notas para el instructor:</a:t>
            </a:r>
          </a:p>
          <a:p>
            <a:endParaRPr lang="es-GT" noProof="0" dirty="0">
              <a:latin typeface="Arial (Body)"/>
            </a:endParaRPr>
          </a:p>
          <a:p>
            <a:pPr marL="171450" indent="-171450">
              <a:buFont typeface="Arial" panose="020B0604020202020204" pitchFamily="34" charset="0"/>
              <a:buChar char="•"/>
            </a:pPr>
            <a:r>
              <a:rPr lang="es-GT" sz="1200" b="1" u="sng" noProof="0" dirty="0">
                <a:latin typeface="Arial (Body)"/>
                <a:cs typeface="Calibri"/>
                <a:sym typeface="Calibri"/>
              </a:rPr>
              <a:t>Diga</a:t>
            </a:r>
            <a:r>
              <a:rPr lang="es-GT" noProof="0" dirty="0">
                <a:latin typeface="Arial (Body)"/>
              </a:rPr>
              <a:t>: ¡Centrémonos primero en las variables cuantitativas y en las formas de resumirlas!  Para repasar, las variables cuantitativas tienen datos numéricos o medidas. Ejemplos de variables cuantitativas incluyen edad, estatura, número de niños, número de animales afectados y nivel de monóxido de carbono en el aire. </a:t>
            </a:r>
            <a:r>
              <a:rPr lang="es-GT" b="1" noProof="0" dirty="0">
                <a:latin typeface="Arial (Body)"/>
              </a:rPr>
              <a:t>&lt;CLICK&gt; </a:t>
            </a:r>
            <a:r>
              <a:rPr lang="es-GT" noProof="0" dirty="0">
                <a:latin typeface="Arial (Body)"/>
              </a:rPr>
              <a:t>Resumimos variables cuantitativas con medidas de tendencia central y dispersión </a:t>
            </a:r>
            <a:r>
              <a:rPr lang="es-GT" b="1" noProof="0" dirty="0">
                <a:latin typeface="Arial (Body)"/>
              </a:rPr>
              <a:t>&lt;CLICK&gt; </a:t>
            </a:r>
            <a:r>
              <a:rPr lang="es-GT" noProof="0" dirty="0">
                <a:latin typeface="Arial (Body)"/>
              </a:rPr>
              <a:t>incluyendo moda, mediana y media, y rango. </a:t>
            </a:r>
          </a:p>
          <a:p>
            <a:endParaRPr lang="es-GT" noProof="0" dirty="0">
              <a:latin typeface="Arial (Body)"/>
            </a:endParaRPr>
          </a:p>
          <a:p>
            <a:pPr marL="171450" indent="-171450">
              <a:buFont typeface="Arial" panose="020B0604020202020204" pitchFamily="34" charset="0"/>
              <a:buChar char="•"/>
            </a:pPr>
            <a:r>
              <a:rPr lang="es-GT" sz="1200" b="1" u="sng" noProof="0" dirty="0">
                <a:latin typeface="Arial (Body)"/>
                <a:cs typeface="Calibri"/>
                <a:sym typeface="Calibri"/>
              </a:rPr>
              <a:t>Diga: </a:t>
            </a:r>
            <a:r>
              <a:rPr lang="es-GT" noProof="0" dirty="0">
                <a:latin typeface="Arial (Body)"/>
              </a:rPr>
              <a:t>Las medidas de tendencia central y dispersión son ejemplos de estadísticas descriptivas utilizadas comúnmente en las investigaciones de brotes. Estas medidas incluyen </a:t>
            </a:r>
            <a:r>
              <a:rPr lang="es-GT" b="0" noProof="0" dirty="0">
                <a:latin typeface="Arial (Body)"/>
              </a:rPr>
              <a:t>la</a:t>
            </a:r>
            <a:r>
              <a:rPr lang="es-GT" b="1" noProof="0" dirty="0">
                <a:latin typeface="Arial (Body)"/>
              </a:rPr>
              <a:t> Moda: </a:t>
            </a:r>
            <a:r>
              <a:rPr lang="es-GT" noProof="0" dirty="0">
                <a:latin typeface="Arial (Body)"/>
              </a:rPr>
              <a:t>que es el valor que aparece con más frecuencia en un conjunto de datos; la </a:t>
            </a:r>
            <a:r>
              <a:rPr lang="es-GT" b="1" noProof="0" dirty="0">
                <a:latin typeface="Arial (Body)"/>
              </a:rPr>
              <a:t>Mediana</a:t>
            </a:r>
            <a:r>
              <a:rPr lang="es-GT" noProof="0" dirty="0">
                <a:latin typeface="Arial (Body)"/>
              </a:rPr>
              <a:t>: es el valor en la posición media de un conjunto de medidas ordenadas de menor a mayor</a:t>
            </a:r>
            <a:r>
              <a:rPr lang="es-GT" b="0" noProof="0" dirty="0">
                <a:latin typeface="Arial (Body)"/>
              </a:rPr>
              <a:t>; y la </a:t>
            </a:r>
            <a:r>
              <a:rPr lang="es-GT" b="1" noProof="0" dirty="0">
                <a:latin typeface="Arial (Body)"/>
              </a:rPr>
              <a:t>Media: </a:t>
            </a:r>
            <a:r>
              <a:rPr lang="es-GT" b="0" noProof="0" dirty="0">
                <a:latin typeface="Arial (Body)"/>
              </a:rPr>
              <a:t>es simplemente la media aritmética (promedio). </a:t>
            </a:r>
            <a:r>
              <a:rPr lang="es-GT" b="1" noProof="0" dirty="0">
                <a:latin typeface="Arial (Body)"/>
              </a:rPr>
              <a:t>Rango: </a:t>
            </a:r>
            <a:r>
              <a:rPr lang="es-GT" b="0" noProof="0" dirty="0">
                <a:latin typeface="Arial (Body)"/>
              </a:rPr>
              <a:t>Por último, el rango </a:t>
            </a:r>
            <a:r>
              <a:rPr lang="es-GT" b="0" i="0" noProof="0" dirty="0">
                <a:solidFill>
                  <a:srgbClr val="21242C"/>
                </a:solidFill>
                <a:effectLst/>
                <a:latin typeface="Arial (Body)"/>
              </a:rPr>
              <a:t>mide la dispersión o variabilidad de un conjunto de datos y es la diferencia entre los puntos de datos mayor y menor del conjunto de datos. A lo largo de esta sesión veremos con más detalle cada una de estas medidas.</a:t>
            </a:r>
            <a:endParaRPr lang="es-GT" b="1" i="0" noProof="0" dirty="0">
              <a:latin typeface="Arial (Body)"/>
            </a:endParaRPr>
          </a:p>
        </p:txBody>
      </p:sp>
      <p:sp>
        <p:nvSpPr>
          <p:cNvPr id="4" name="Slide Number Placeholder 3"/>
          <p:cNvSpPr>
            <a:spLocks noGrp="1"/>
          </p:cNvSpPr>
          <p:nvPr>
            <p:ph type="sldNum" sz="quarter" idx="5"/>
          </p:nvPr>
        </p:nvSpPr>
        <p:spPr/>
        <p:txBody>
          <a:bodyPr/>
          <a:lstStyle/>
          <a:p>
            <a:fld id="{AC9CE2E7-C91C-4BAF-92B2-56E2037DDE6B}" type="slidenum">
              <a:rPr lang="en-US" smtClean="0"/>
              <a:t>13</a:t>
            </a:fld>
            <a:endParaRPr lang="en-US"/>
          </a:p>
        </p:txBody>
      </p:sp>
    </p:spTree>
    <p:extLst>
      <p:ext uri="{BB962C8B-B14F-4D97-AF65-F5344CB8AC3E}">
        <p14:creationId xmlns:p14="http://schemas.microsoft.com/office/powerpoint/2010/main" val="38547896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GT" b="1" noProof="0" dirty="0">
                <a:latin typeface="Arial (Body)"/>
              </a:rPr>
              <a:t>Notas para el instructor:</a:t>
            </a:r>
          </a:p>
          <a:p>
            <a:endParaRPr lang="es-GT" noProof="0" dirty="0">
              <a:latin typeface="Arial (Body)"/>
            </a:endParaRPr>
          </a:p>
          <a:p>
            <a:pPr marL="171450" marR="0" indent="-171450">
              <a:lnSpc>
                <a:spcPct val="115000"/>
              </a:lnSpc>
              <a:spcBef>
                <a:spcPts val="0"/>
              </a:spcBef>
              <a:spcAft>
                <a:spcPts val="1200"/>
              </a:spcAft>
              <a:buFont typeface="Arial" panose="020B0604020202020204" pitchFamily="34" charset="0"/>
              <a:buChar char="•"/>
            </a:pPr>
            <a:r>
              <a:rPr lang="es-GT" sz="1200" b="1" u="sng" noProof="0" dirty="0">
                <a:latin typeface="Arial (Body)"/>
                <a:cs typeface="Calibri"/>
                <a:sym typeface="Calibri"/>
              </a:rPr>
              <a:t>Diga</a:t>
            </a:r>
            <a:r>
              <a:rPr lang="es-GT" sz="1200" b="0" u="none" noProof="0" dirty="0">
                <a:latin typeface="Arial (Body)"/>
                <a:cs typeface="Calibri"/>
                <a:sym typeface="Calibri"/>
              </a:rPr>
              <a:t>: Esta es una curva de distribución de frecuencias. Es un histograma que muestra </a:t>
            </a:r>
            <a:r>
              <a:rPr lang="es-GT" sz="1200" b="0" noProof="0" dirty="0">
                <a:effectLst/>
                <a:latin typeface="Arial (Body)"/>
                <a:ea typeface="Times New Roman" panose="02020603050405020304" pitchFamily="18" charset="0"/>
                <a:cs typeface="Times New Roman" panose="02020603050405020304" pitchFamily="18" charset="0"/>
              </a:rPr>
              <a:t>cómo se distribuye una variable continua (como la edad). En este ejemplo, la </a:t>
            </a:r>
            <a:r>
              <a:rPr lang="es-GT" sz="1200" noProof="0" dirty="0">
                <a:effectLst/>
                <a:latin typeface="Arial (Body)"/>
                <a:ea typeface="Times New Roman" panose="02020603050405020304" pitchFamily="18" charset="0"/>
                <a:cs typeface="Times New Roman" panose="02020603050405020304" pitchFamily="18" charset="0"/>
              </a:rPr>
              <a:t>edad está en el eje horizontal (llamado eje X). El número de niños está en el eje vertical (llamado eje Y). Observando este gráfico, podemos notar que la edad oscila entre 1 y 8 años. También podemos ver el número de niños que tienen cada año de edad. Por ejemplo, 4 niños tienen 1 año de edad. </a:t>
            </a:r>
          </a:p>
          <a:p>
            <a:pPr marL="171450" marR="0" indent="-171450">
              <a:lnSpc>
                <a:spcPct val="115000"/>
              </a:lnSpc>
              <a:spcBef>
                <a:spcPts val="0"/>
              </a:spcBef>
              <a:spcAft>
                <a:spcPts val="1200"/>
              </a:spcAft>
              <a:buFont typeface="Arial" panose="020B0604020202020204" pitchFamily="34" charset="0"/>
              <a:buChar char="•"/>
            </a:pPr>
            <a:endParaRPr lang="es-GT" sz="1200" noProof="0" dirty="0">
              <a:effectLst/>
              <a:latin typeface="Arial (Body)"/>
              <a:ea typeface="Times New Roman" panose="02020603050405020304" pitchFamily="18" charset="0"/>
              <a:cs typeface="Times New Roman" panose="02020603050405020304" pitchFamily="18" charset="0"/>
            </a:endParaRPr>
          </a:p>
          <a:p>
            <a:pPr marL="171450" marR="0" indent="-171450">
              <a:lnSpc>
                <a:spcPct val="115000"/>
              </a:lnSpc>
              <a:spcBef>
                <a:spcPts val="0"/>
              </a:spcBef>
              <a:spcAft>
                <a:spcPts val="1200"/>
              </a:spcAft>
              <a:buFont typeface="Arial" panose="020B0604020202020204" pitchFamily="34" charset="0"/>
              <a:buChar char="•"/>
            </a:pPr>
            <a:r>
              <a:rPr lang="es-GT" sz="1200" b="1" u="sng" noProof="0" dirty="0">
                <a:effectLst/>
                <a:latin typeface="Arial (Body)"/>
                <a:ea typeface="Times New Roman" panose="02020603050405020304" pitchFamily="18" charset="0"/>
                <a:cs typeface="Times New Roman" panose="02020603050405020304" pitchFamily="18" charset="0"/>
              </a:rPr>
              <a:t>Pregunte: </a:t>
            </a:r>
            <a:r>
              <a:rPr lang="es-GT" sz="1200" b="0" u="none" noProof="0" dirty="0">
                <a:effectLst/>
                <a:latin typeface="Arial (Body)"/>
                <a:ea typeface="Times New Roman" panose="02020603050405020304" pitchFamily="18" charset="0"/>
                <a:cs typeface="Times New Roman" panose="02020603050405020304" pitchFamily="18" charset="0"/>
              </a:rPr>
              <a:t>¿Cuántos niños tienen 2 años? [Dé un minuto para las respuestas</a:t>
            </a:r>
            <a:r>
              <a:rPr lang="es-GT" sz="1200" b="0" u="none" noProof="0" dirty="0">
                <a:effectLst/>
                <a:latin typeface="Calibri" panose="020F0502020204030204" pitchFamily="34" charset="0"/>
                <a:ea typeface="Calibri" panose="020F0502020204030204" pitchFamily="34" charset="0"/>
                <a:cs typeface="Calibri" panose="020F0502020204030204" pitchFamily="34" charset="0"/>
              </a:rPr>
              <a:t>]</a:t>
            </a:r>
            <a:r>
              <a:rPr lang="es-GT" sz="1200" b="0" u="none" noProof="0" dirty="0">
                <a:effectLst/>
                <a:latin typeface="Arial (Body)"/>
                <a:ea typeface="Times New Roman" panose="02020603050405020304" pitchFamily="18" charset="0"/>
                <a:cs typeface="Times New Roman" panose="02020603050405020304" pitchFamily="18" charset="0"/>
              </a:rPr>
              <a:t>. Hay 15 niños de 2 años. </a:t>
            </a:r>
          </a:p>
          <a:p>
            <a:pPr marL="171450" marR="0" indent="-171450">
              <a:lnSpc>
                <a:spcPct val="115000"/>
              </a:lnSpc>
              <a:spcBef>
                <a:spcPts val="0"/>
              </a:spcBef>
              <a:spcAft>
                <a:spcPts val="1200"/>
              </a:spcAft>
              <a:buFont typeface="Arial" panose="020B0604020202020204" pitchFamily="34" charset="0"/>
              <a:buChar char="•"/>
            </a:pPr>
            <a:endParaRPr lang="es-GT" sz="1200" b="1" noProof="0" dirty="0">
              <a:effectLst/>
              <a:latin typeface="Arial (Body)"/>
              <a:cs typeface="Times New Roman" panose="02020603050405020304" pitchFamily="18" charset="0"/>
            </a:endParaRPr>
          </a:p>
          <a:p>
            <a:pPr marL="171450" marR="0" indent="-171450">
              <a:lnSpc>
                <a:spcPct val="115000"/>
              </a:lnSpc>
              <a:spcBef>
                <a:spcPts val="0"/>
              </a:spcBef>
              <a:spcAft>
                <a:spcPts val="1200"/>
              </a:spcAft>
              <a:buFont typeface="Arial" panose="020B0604020202020204" pitchFamily="34" charset="0"/>
              <a:buChar char="•"/>
            </a:pPr>
            <a:r>
              <a:rPr lang="es-GT" sz="1200" b="1" u="sng" noProof="0" dirty="0">
                <a:effectLst/>
                <a:latin typeface="Arial (Body)"/>
              </a:rPr>
              <a:t>Pregunte: </a:t>
            </a:r>
            <a:r>
              <a:rPr lang="es-GT" sz="1200" b="0" noProof="0" dirty="0">
                <a:effectLst/>
                <a:latin typeface="Arial (Body)"/>
              </a:rPr>
              <a:t>Si tuvieran que presentar un único valor que represente mejor esta distribución de edades, ¿cuál sería?  En otras palabras, ¿dónde está el centro de esta distribución? ¿En la flecha de la izquierda ("A") que señala el pico más alto, o en la flecha de la derecha ("B") que parece estar más en el centro?</a:t>
            </a:r>
            <a:endParaRPr lang="es-GT" sz="1200" b="1" noProof="0" dirty="0">
              <a:effectLst/>
              <a:latin typeface="Arial (Body)"/>
            </a:endParaRPr>
          </a:p>
          <a:p>
            <a:pPr marL="0" marR="0">
              <a:lnSpc>
                <a:spcPct val="115000"/>
              </a:lnSpc>
              <a:spcBef>
                <a:spcPts val="0"/>
              </a:spcBef>
              <a:spcAft>
                <a:spcPts val="1200"/>
              </a:spcAft>
            </a:pPr>
            <a:endParaRPr lang="es-GT" sz="1200" noProof="0" dirty="0">
              <a:effectLst/>
              <a:latin typeface="Arial (Body)"/>
              <a:ea typeface="Times New Roman" panose="02020603050405020304" pitchFamily="18" charset="0"/>
              <a:cs typeface="Times New Roman" panose="02020603050405020304" pitchFamily="18" charset="0"/>
            </a:endParaRPr>
          </a:p>
          <a:p>
            <a:pPr marL="171450" marR="0" indent="-171450">
              <a:lnSpc>
                <a:spcPct val="115000"/>
              </a:lnSpc>
              <a:spcBef>
                <a:spcPts val="0"/>
              </a:spcBef>
              <a:spcAft>
                <a:spcPts val="1200"/>
              </a:spcAft>
              <a:buFont typeface="Arial" panose="020B0604020202020204" pitchFamily="34" charset="0"/>
              <a:buChar char="•"/>
            </a:pPr>
            <a:r>
              <a:rPr lang="es-GT" sz="1200" b="1" u="sng" noProof="0" dirty="0">
                <a:latin typeface="Arial  "/>
                <a:cs typeface="Calibri"/>
                <a:sym typeface="Calibri"/>
              </a:rPr>
              <a:t>Diga</a:t>
            </a:r>
            <a:r>
              <a:rPr lang="es-GT" sz="1200" b="1" u="none" noProof="0" dirty="0">
                <a:latin typeface="Arial (Body)"/>
                <a:cs typeface="Calibri"/>
                <a:sym typeface="Calibri"/>
              </a:rPr>
              <a:t>: </a:t>
            </a:r>
            <a:r>
              <a:rPr lang="es-GT" sz="1200" noProof="0" dirty="0">
                <a:effectLst/>
                <a:latin typeface="Arial (Body)"/>
                <a:ea typeface="Times New Roman" panose="02020603050405020304" pitchFamily="18" charset="0"/>
                <a:cs typeface="Times New Roman" panose="02020603050405020304" pitchFamily="18" charset="0"/>
              </a:rPr>
              <a:t>Necesitamos algunas herramientas o medidas que nos ayuden a tomar esa decisión. Las medidas de tendencia central son esas herramientas.</a:t>
            </a:r>
          </a:p>
          <a:p>
            <a:pPr marL="0" marR="0">
              <a:lnSpc>
                <a:spcPct val="115000"/>
              </a:lnSpc>
              <a:spcBef>
                <a:spcPts val="0"/>
              </a:spcBef>
              <a:spcAft>
                <a:spcPts val="1200"/>
              </a:spcAft>
            </a:pPr>
            <a:endParaRPr lang="en-US" sz="1200" dirty="0">
              <a:effectLst/>
              <a:latin typeface="Arial  "/>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AC9CE2E7-C91C-4BAF-92B2-56E2037DDE6B}" type="slidenum">
              <a:rPr lang="en-US" smtClean="0"/>
              <a:t>14</a:t>
            </a:fld>
            <a:endParaRPr lang="en-US"/>
          </a:p>
        </p:txBody>
      </p:sp>
    </p:spTree>
    <p:extLst>
      <p:ext uri="{BB962C8B-B14F-4D97-AF65-F5344CB8AC3E}">
        <p14:creationId xmlns:p14="http://schemas.microsoft.com/office/powerpoint/2010/main" val="41451148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GT" b="1" noProof="0" dirty="0">
                <a:latin typeface="Arial" panose="020B0604020202020204" pitchFamily="34" charset="0"/>
                <a:cs typeface="Arial" panose="020B0604020202020204" pitchFamily="34" charset="0"/>
              </a:rPr>
              <a:t>Notas para el instructor:</a:t>
            </a:r>
          </a:p>
          <a:p>
            <a:pPr>
              <a:defRPr/>
            </a:pPr>
            <a:endParaRPr lang="es-GT" b="1" u="sng" noProof="0" dirty="0">
              <a:latin typeface="Arial" panose="020B0604020202020204" pitchFamily="34" charset="0"/>
              <a:cs typeface="Arial" panose="020B0604020202020204" pitchFamily="34" charset="0"/>
            </a:endParaRPr>
          </a:p>
          <a:p>
            <a:pPr marL="171450" marR="0" lvl="0" indent="-171450" algn="l" defTabSz="914400">
              <a:lnSpc>
                <a:spcPct val="100000"/>
              </a:lnSpc>
              <a:spcBef>
                <a:spcPts val="0"/>
              </a:spcBef>
              <a:spcAft>
                <a:spcPts val="0"/>
              </a:spcAft>
              <a:buClrTx/>
              <a:buSzTx/>
              <a:buFont typeface="Arial" panose="020B0604020202020204" pitchFamily="34" charset="0"/>
              <a:buChar char="•"/>
              <a:tabLst/>
              <a:defRPr/>
            </a:pPr>
            <a:r>
              <a:rPr lang="es-GT" b="1" u="sng" noProof="0" dirty="0">
                <a:latin typeface="Arial" panose="020B0604020202020204" pitchFamily="34" charset="0"/>
                <a:cs typeface="Arial" panose="020B0604020202020204" pitchFamily="34" charset="0"/>
              </a:rPr>
              <a:t>Diga: </a:t>
            </a:r>
            <a:r>
              <a:rPr lang="es-GT" b="0" u="none" noProof="0" dirty="0">
                <a:latin typeface="Arial" panose="020B0604020202020204" pitchFamily="34" charset="0"/>
                <a:cs typeface="Arial" panose="020B0604020202020204" pitchFamily="34" charset="0"/>
              </a:rPr>
              <a:t>Dos tipos comunes de distribuciones son la simétrica y la asimétrica. </a:t>
            </a:r>
            <a:r>
              <a:rPr lang="es-GT" b="1" u="none" noProof="0" dirty="0">
                <a:latin typeface="Arial" panose="020B0604020202020204" pitchFamily="34" charset="0"/>
                <a:cs typeface="Arial" panose="020B0604020202020204" pitchFamily="34" charset="0"/>
              </a:rPr>
              <a:t>Una </a:t>
            </a:r>
            <a:r>
              <a:rPr lang="es-GT" b="0" u="none" noProof="0" dirty="0">
                <a:latin typeface="Arial" panose="020B0604020202020204" pitchFamily="34" charset="0"/>
                <a:cs typeface="Arial" panose="020B0604020202020204" pitchFamily="34" charset="0"/>
              </a:rPr>
              <a:t>distribución</a:t>
            </a:r>
            <a:r>
              <a:rPr lang="es-GT" b="1" u="none" noProof="0" dirty="0">
                <a:latin typeface="Arial" panose="020B0604020202020204" pitchFamily="34" charset="0"/>
                <a:cs typeface="Arial" panose="020B0604020202020204" pitchFamily="34" charset="0"/>
              </a:rPr>
              <a:t> simétrica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perfecta es cuando una mitad de la distribución es la imagen especular de la otra mitad. Este tipo de distribución </a:t>
            </a:r>
            <a:r>
              <a:rPr lang="es-GT" b="0" u="none" noProof="0" dirty="0">
                <a:latin typeface="Arial" panose="020B0604020202020204" pitchFamily="34" charset="0"/>
                <a:cs typeface="Arial" panose="020B0604020202020204" pitchFamily="34" charset="0"/>
              </a:rPr>
              <a:t>también se denomina curva en forma de campana o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distribución normal. En el mundo real, una distribución rara vez es </a:t>
            </a:r>
            <a:r>
              <a:rPr lang="es-GT" sz="1200" b="0" u="none" noProof="0" dirty="0">
                <a:effectLst/>
                <a:latin typeface="Arial" panose="020B0604020202020204" pitchFamily="34" charset="0"/>
                <a:ea typeface="Times New Roman" panose="02020603050405020304" pitchFamily="18" charset="0"/>
                <a:cs typeface="Arial" panose="020B0604020202020204" pitchFamily="34" charset="0"/>
              </a:rPr>
              <a:t>perfectamente simétrica. Sin embargo, conocer el aspecto de una distribución perfectamente simétrica puede ayudarle a juzgar si una distribución es aproximadamente simétrica. </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&lt;CLICK&gt; </a:t>
            </a:r>
            <a:r>
              <a:rPr lang="es-GT" sz="1200" b="0" noProof="0" dirty="0">
                <a:effectLst/>
                <a:latin typeface="Arial" panose="020B0604020202020204" pitchFamily="34" charset="0"/>
                <a:ea typeface="Times New Roman" panose="02020603050405020304" pitchFamily="18" charset="0"/>
                <a:cs typeface="Arial" panose="020B0604020202020204" pitchFamily="34" charset="0"/>
              </a:rPr>
              <a:t>Una </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distribución asimétrica (sesgada) </a:t>
            </a:r>
            <a:r>
              <a:rPr lang="es-GT" sz="1200" b="0" noProof="0" dirty="0">
                <a:effectLst/>
                <a:latin typeface="Arial" panose="020B0604020202020204" pitchFamily="34" charset="0"/>
                <a:ea typeface="Times New Roman" panose="02020603050405020304" pitchFamily="18" charset="0"/>
                <a:cs typeface="Arial" panose="020B0604020202020204" pitchFamily="34" charset="0"/>
              </a:rPr>
              <a:t>es aquella en la que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la distribución tiene una cola. Si está sesgada hacia la derecha (</a:t>
            </a: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o positiva</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 tiene una larga cola derecha. Si la distribución está sesgada hacia la izquierda (</a:t>
            </a: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o negativa</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 tiene una larga cola izquierda.</a:t>
            </a:r>
            <a:endParaRPr lang="es-GT" noProof="0"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GT" sz="1200" b="0" u="none" noProof="0" dirty="0">
                <a:effectLst/>
                <a:latin typeface="Arial" panose="020B0604020202020204" pitchFamily="34" charset="0"/>
                <a:ea typeface="Times New Roman" panose="02020603050405020304" pitchFamily="18" charset="0"/>
                <a:cs typeface="Arial" panose="020B0604020202020204" pitchFamily="34" charset="0"/>
              </a:rPr>
              <a:t>En este ejemplo, ¿la variable está sesgada hacia la izquierda o hacia la derecha? [Respuesta: Está sesgada a la derecha.]</a:t>
            </a:r>
          </a:p>
        </p:txBody>
      </p:sp>
      <p:sp>
        <p:nvSpPr>
          <p:cNvPr id="4" name="Slide Number Placeholder 3"/>
          <p:cNvSpPr>
            <a:spLocks noGrp="1"/>
          </p:cNvSpPr>
          <p:nvPr>
            <p:ph type="sldNum" sz="quarter" idx="5"/>
          </p:nvPr>
        </p:nvSpPr>
        <p:spPr/>
        <p:txBody>
          <a:bodyPr/>
          <a:lstStyle/>
          <a:p>
            <a:fld id="{AC9CE2E7-C91C-4BAF-92B2-56E2037DDE6B}" type="slidenum">
              <a:rPr lang="en-US" smtClean="0"/>
              <a:t>15</a:t>
            </a:fld>
            <a:endParaRPr lang="en-US"/>
          </a:p>
        </p:txBody>
      </p:sp>
    </p:spTree>
    <p:extLst>
      <p:ext uri="{BB962C8B-B14F-4D97-AF65-F5344CB8AC3E}">
        <p14:creationId xmlns:p14="http://schemas.microsoft.com/office/powerpoint/2010/main" val="17663321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GT" b="1" noProof="0" dirty="0">
                <a:latin typeface="Arial (Body)"/>
              </a:rPr>
              <a:t>Notas para el instructor:</a:t>
            </a:r>
          </a:p>
          <a:p>
            <a:endParaRPr lang="es-GT" noProof="0" dirty="0">
              <a:latin typeface="Arial (Body)"/>
            </a:endParaRPr>
          </a:p>
          <a:p>
            <a:pPr marL="171450" indent="-171450">
              <a:buFont typeface="Arial" panose="020B0604020202020204" pitchFamily="34" charset="0"/>
              <a:buChar char="•"/>
            </a:pPr>
            <a:r>
              <a:rPr lang="es-GT" sz="1200" b="1" u="sng" noProof="0" dirty="0">
                <a:latin typeface="Arial (Body)"/>
                <a:cs typeface="Calibri"/>
                <a:sym typeface="Calibri"/>
              </a:rPr>
              <a:t>Diga: </a:t>
            </a:r>
            <a:r>
              <a:rPr lang="es-GT" noProof="0" dirty="0">
                <a:latin typeface="Arial (Body)"/>
              </a:rPr>
              <a:t>A lo largo de esta sesión, para comprender y practicar los conceptos y cálculos de las medidas de tendencia central, utilizaremos un conjunto de datos de periodos de incubación (</a:t>
            </a:r>
            <a:r>
              <a:rPr lang="es-GT" i="1" noProof="0" dirty="0">
                <a:latin typeface="Arial (Body)"/>
              </a:rPr>
              <a:t>en días</a:t>
            </a:r>
            <a:r>
              <a:rPr lang="es-GT" noProof="0" dirty="0">
                <a:latin typeface="Arial (Body)"/>
              </a:rPr>
              <a:t>) de 19 casos-pacientes confirmados con la enfermedad por el virus del Ébola. El periodo de incubación es el tiempo que transcurre entre la exposición a un agente infeccioso y la aparición de los síntomas. </a:t>
            </a:r>
          </a:p>
          <a:p>
            <a:pPr marL="171450" indent="-171450">
              <a:buFont typeface="Arial" panose="020B0604020202020204" pitchFamily="34" charset="0"/>
              <a:buChar char="•"/>
            </a:pPr>
            <a:endParaRPr lang="es-GT" noProof="0" dirty="0">
              <a:latin typeface="Arial (Body)"/>
            </a:endParaRPr>
          </a:p>
          <a:p>
            <a:pPr marL="171450" indent="-171450">
              <a:buFont typeface="Arial" panose="020B0604020202020204" pitchFamily="34" charset="0"/>
              <a:buChar char="•"/>
            </a:pPr>
            <a:r>
              <a:rPr lang="es-GT" b="1" u="sng" noProof="0" dirty="0">
                <a:latin typeface="Arial (Body)"/>
              </a:rPr>
              <a:t>Pregunte:</a:t>
            </a:r>
            <a:r>
              <a:rPr lang="es-GT" noProof="0" dirty="0">
                <a:latin typeface="Arial (Body)"/>
              </a:rPr>
              <a:t> ¿Por qué es importante conocer el periodo de incubación de una enfermedad? [Dé un minuto para obtener las respuestas].</a:t>
            </a:r>
          </a:p>
          <a:p>
            <a:pPr marL="171450" indent="-171450">
              <a:buFont typeface="Arial" panose="020B0604020202020204" pitchFamily="34" charset="0"/>
              <a:buChar char="•"/>
            </a:pPr>
            <a:endParaRPr lang="es-GT" noProof="0" dirty="0">
              <a:latin typeface="Arial (Body)"/>
            </a:endParaRPr>
          </a:p>
          <a:p>
            <a:pPr marL="171450" indent="-171450">
              <a:buFont typeface="Arial" panose="020B0604020202020204" pitchFamily="34" charset="0"/>
              <a:buChar char="•"/>
            </a:pPr>
            <a:r>
              <a:rPr lang="es-GT" b="1" u="sng" noProof="0" dirty="0">
                <a:latin typeface="Arial (Body)"/>
              </a:rPr>
              <a:t>Diga</a:t>
            </a:r>
            <a:r>
              <a:rPr lang="es-GT" noProof="0" dirty="0">
                <a:latin typeface="Arial (Body)"/>
              </a:rPr>
              <a:t>: Conocer el periodo de incubación permite estimar cuándo, probablemente, se produjo la exposición. Nuestra tarea consiste en resumir estos datos con unas pocas palabras y números.  Idealmente, nos gustaría tener un único valor que resumiera todos los valores de este conjunto de datos.</a:t>
            </a:r>
          </a:p>
          <a:p>
            <a:endParaRPr lang="en-US" dirty="0">
              <a:latin typeface="+mn-lt"/>
            </a:endParaRPr>
          </a:p>
        </p:txBody>
      </p:sp>
      <p:sp>
        <p:nvSpPr>
          <p:cNvPr id="4" name="Slide Number Placeholder 3"/>
          <p:cNvSpPr>
            <a:spLocks noGrp="1"/>
          </p:cNvSpPr>
          <p:nvPr>
            <p:ph type="sldNum" sz="quarter" idx="5"/>
          </p:nvPr>
        </p:nvSpPr>
        <p:spPr/>
        <p:txBody>
          <a:bodyPr/>
          <a:lstStyle/>
          <a:p>
            <a:fld id="{AC9CE2E7-C91C-4BAF-92B2-56E2037DDE6B}" type="slidenum">
              <a:rPr lang="en-US" smtClean="0"/>
              <a:t>16</a:t>
            </a:fld>
            <a:endParaRPr lang="en-US"/>
          </a:p>
        </p:txBody>
      </p:sp>
    </p:spTree>
    <p:extLst>
      <p:ext uri="{BB962C8B-B14F-4D97-AF65-F5344CB8AC3E}">
        <p14:creationId xmlns:p14="http://schemas.microsoft.com/office/powerpoint/2010/main" val="20827187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GT" b="1" noProof="0" dirty="0">
                <a:latin typeface="Arial (Body)"/>
              </a:rPr>
              <a:t>Notas para el instructor:</a:t>
            </a:r>
          </a:p>
          <a:p>
            <a:endParaRPr lang="es-GT" noProof="0" dirty="0">
              <a:latin typeface="Arial (Body)"/>
            </a:endParaRPr>
          </a:p>
          <a:p>
            <a:pPr marL="171450" marR="0" indent="-171450">
              <a:lnSpc>
                <a:spcPct val="115000"/>
              </a:lnSpc>
              <a:spcBef>
                <a:spcPts val="0"/>
              </a:spcBef>
              <a:spcAft>
                <a:spcPts val="1200"/>
              </a:spcAft>
              <a:buFont typeface="Arial" panose="020B0604020202020204" pitchFamily="34" charset="0"/>
              <a:buChar char="•"/>
            </a:pPr>
            <a:r>
              <a:rPr lang="es-GT" sz="1200" b="1" u="sng" noProof="0" dirty="0">
                <a:latin typeface="Arial (Body)"/>
                <a:cs typeface="Calibri"/>
                <a:sym typeface="Calibri"/>
              </a:rPr>
              <a:t>Diga: </a:t>
            </a:r>
            <a:r>
              <a:rPr lang="es-GT" sz="1200" b="0" u="none" noProof="0" dirty="0">
                <a:latin typeface="Arial (Body)"/>
                <a:cs typeface="Calibri"/>
                <a:sym typeface="Calibri"/>
              </a:rPr>
              <a:t>Ésta es la curva de distribución de frecuencias de los períodos de incubación. </a:t>
            </a:r>
            <a:endParaRPr lang="es-GT" sz="1200" noProof="0" dirty="0">
              <a:effectLst/>
              <a:latin typeface="Arial (Body)"/>
              <a:ea typeface="Times New Roman" panose="02020603050405020304" pitchFamily="18" charset="0"/>
              <a:cs typeface="Times New Roman" panose="02020603050405020304" pitchFamily="18" charset="0"/>
            </a:endParaRPr>
          </a:p>
          <a:p>
            <a:pPr marL="171450" marR="0" indent="-171450">
              <a:lnSpc>
                <a:spcPct val="115000"/>
              </a:lnSpc>
              <a:spcBef>
                <a:spcPts val="0"/>
              </a:spcBef>
              <a:spcAft>
                <a:spcPts val="1200"/>
              </a:spcAft>
              <a:buFont typeface="Arial" panose="020B0604020202020204" pitchFamily="34" charset="0"/>
              <a:buChar char="•"/>
            </a:pPr>
            <a:endParaRPr lang="es-GT" sz="1200" b="1" u="sng" noProof="0" dirty="0">
              <a:effectLst/>
              <a:latin typeface="Arial (Body)"/>
              <a:ea typeface="Times New Roman" panose="02020603050405020304" pitchFamily="18" charset="0"/>
              <a:cs typeface="Times New Roman" panose="02020603050405020304" pitchFamily="18" charset="0"/>
            </a:endParaRPr>
          </a:p>
          <a:p>
            <a:pPr marL="171450" marR="0" indent="-171450">
              <a:lnSpc>
                <a:spcPct val="115000"/>
              </a:lnSpc>
              <a:spcBef>
                <a:spcPts val="0"/>
              </a:spcBef>
              <a:spcAft>
                <a:spcPts val="1200"/>
              </a:spcAft>
              <a:buFont typeface="Arial" panose="020B0604020202020204" pitchFamily="34" charset="0"/>
              <a:buChar char="•"/>
            </a:pPr>
            <a:r>
              <a:rPr lang="es-GT" sz="1200" b="1" u="sng" noProof="0" dirty="0">
                <a:effectLst/>
                <a:latin typeface="Arial (Body)"/>
                <a:ea typeface="Times New Roman" panose="02020603050405020304" pitchFamily="18" charset="0"/>
                <a:cs typeface="Times New Roman" panose="02020603050405020304" pitchFamily="18" charset="0"/>
              </a:rPr>
              <a:t>Pregunte: </a:t>
            </a:r>
            <a:r>
              <a:rPr lang="es-GT" sz="1200" b="0" u="none" noProof="0" dirty="0">
                <a:latin typeface="Arial (Body)"/>
                <a:cs typeface="Calibri"/>
                <a:sym typeface="Calibri"/>
              </a:rPr>
              <a:t>¿Qué notan en este grafico? </a:t>
            </a:r>
          </a:p>
          <a:p>
            <a:pPr marL="171450" marR="0" indent="-171450">
              <a:lnSpc>
                <a:spcPct val="115000"/>
              </a:lnSpc>
              <a:spcBef>
                <a:spcPts val="0"/>
              </a:spcBef>
              <a:spcAft>
                <a:spcPts val="1200"/>
              </a:spcAft>
              <a:buFont typeface="Arial" panose="020B0604020202020204" pitchFamily="34" charset="0"/>
              <a:buChar char="•"/>
            </a:pPr>
            <a:endParaRPr lang="es-GT" sz="1200" b="0" u="none" noProof="0" dirty="0">
              <a:latin typeface="Arial (Body)"/>
              <a:cs typeface="Calibri"/>
              <a:sym typeface="Calibri"/>
            </a:endParaRPr>
          </a:p>
          <a:p>
            <a:pPr marL="171450" marR="0" indent="-171450">
              <a:lnSpc>
                <a:spcPct val="115000"/>
              </a:lnSpc>
              <a:spcBef>
                <a:spcPts val="0"/>
              </a:spcBef>
              <a:spcAft>
                <a:spcPts val="1200"/>
              </a:spcAft>
              <a:buFont typeface="Arial" panose="020B0604020202020204" pitchFamily="34" charset="0"/>
              <a:buChar char="•"/>
            </a:pPr>
            <a:r>
              <a:rPr lang="es-GT" sz="1200" b="1" u="sng" noProof="0" dirty="0">
                <a:latin typeface="Arial (Body)"/>
                <a:cs typeface="Calibri"/>
                <a:sym typeface="Calibri"/>
              </a:rPr>
              <a:t>Reconozca </a:t>
            </a:r>
            <a:r>
              <a:rPr lang="es-GT" sz="1200" b="0" u="none" noProof="0" dirty="0">
                <a:latin typeface="Arial (Body)"/>
                <a:cs typeface="Calibri"/>
                <a:sym typeface="Calibri"/>
              </a:rPr>
              <a:t>las respuesta(s) </a:t>
            </a:r>
            <a:r>
              <a:rPr lang="es-GT" sz="1200" b="1" noProof="0" dirty="0">
                <a:effectLst/>
                <a:latin typeface="Arial (Body)"/>
                <a:ea typeface="Times New Roman" panose="02020603050405020304" pitchFamily="18" charset="0"/>
                <a:cs typeface="Times New Roman" panose="02020603050405020304" pitchFamily="18" charset="0"/>
              </a:rPr>
              <a:t>Posibles respuestas: </a:t>
            </a:r>
            <a:r>
              <a:rPr lang="es-GT" sz="1200" i="1" noProof="0" dirty="0">
                <a:effectLst/>
                <a:latin typeface="Arial (Body)"/>
                <a:ea typeface="Times New Roman" panose="02020603050405020304" pitchFamily="18" charset="0"/>
                <a:cs typeface="Times New Roman" panose="02020603050405020304" pitchFamily="18" charset="0"/>
              </a:rPr>
              <a:t>Es mas o menos simétrico. Oscila entre 2 y 14 días.</a:t>
            </a:r>
          </a:p>
          <a:p>
            <a:pPr marL="0" marR="0">
              <a:lnSpc>
                <a:spcPct val="115000"/>
              </a:lnSpc>
              <a:spcBef>
                <a:spcPts val="0"/>
              </a:spcBef>
              <a:spcAft>
                <a:spcPts val="1200"/>
              </a:spcAft>
            </a:pPr>
            <a:endParaRPr lang="en-US" sz="1200" dirty="0">
              <a:effectLst/>
              <a:latin typeface="Arial  "/>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AC9CE2E7-C91C-4BAF-92B2-56E2037DDE6B}" type="slidenum">
              <a:rPr lang="en-US" smtClean="0"/>
              <a:t>17</a:t>
            </a:fld>
            <a:endParaRPr lang="en-US"/>
          </a:p>
        </p:txBody>
      </p:sp>
    </p:spTree>
    <p:extLst>
      <p:ext uri="{BB962C8B-B14F-4D97-AF65-F5344CB8AC3E}">
        <p14:creationId xmlns:p14="http://schemas.microsoft.com/office/powerpoint/2010/main" val="244743203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GT" b="1" noProof="0" dirty="0">
                <a:latin typeface="Arial (Body)"/>
              </a:rPr>
              <a:t>Notas para el instructor:</a:t>
            </a:r>
          </a:p>
          <a:p>
            <a:endParaRPr lang="es-GT" noProof="0" dirty="0">
              <a:latin typeface="Arial (Body)"/>
            </a:endParaRPr>
          </a:p>
          <a:p>
            <a:pPr marL="171450" indent="-171450">
              <a:buFont typeface="Arial" panose="020B0604020202020204" pitchFamily="34" charset="0"/>
              <a:buChar char="•"/>
            </a:pPr>
            <a:r>
              <a:rPr lang="es-GT" sz="1200" b="1" u="sng" noProof="0" dirty="0">
                <a:latin typeface="Arial (Body)"/>
                <a:cs typeface="Calibri"/>
                <a:sym typeface="Calibri"/>
              </a:rPr>
              <a:t>Diga: </a:t>
            </a:r>
            <a:r>
              <a:rPr lang="es-GT" noProof="0" dirty="0">
                <a:latin typeface="Arial (Body)"/>
              </a:rPr>
              <a:t>La medida de tendencia central más directa es la moda. La moda es simplemente el valor que aparece con más frecuencia.  Aunque la moda es simple de calcular, no se utiliza mucho en epidemiología. &lt;CLIC&gt;Para encontrar la moda, cuente el número de veces que aparece cada valor. Estos recuentos deben introducirse en una tabla llamada distribución de frecuencias. </a:t>
            </a:r>
            <a:r>
              <a:rPr lang="es-GT" b="1" noProof="0" dirty="0">
                <a:latin typeface="Arial (Body)"/>
              </a:rPr>
              <a:t>&lt;CLICK&gt; </a:t>
            </a:r>
            <a:r>
              <a:rPr lang="es-GT" b="0" noProof="0" dirty="0">
                <a:latin typeface="Arial (Body)"/>
              </a:rPr>
              <a:t>A continuación, </a:t>
            </a:r>
            <a:r>
              <a:rPr lang="es-GT" noProof="0" dirty="0">
                <a:latin typeface="Arial (Body)"/>
              </a:rPr>
              <a:t>seleccione el valor que tenga el recuento más alto.</a:t>
            </a:r>
          </a:p>
          <a:p>
            <a:endParaRPr lang="en-US" dirty="0">
              <a:latin typeface="+mn-lt"/>
            </a:endParaRPr>
          </a:p>
        </p:txBody>
      </p:sp>
      <p:sp>
        <p:nvSpPr>
          <p:cNvPr id="4" name="Slide Number Placeholder 3"/>
          <p:cNvSpPr>
            <a:spLocks noGrp="1"/>
          </p:cNvSpPr>
          <p:nvPr>
            <p:ph type="sldNum" sz="quarter" idx="5"/>
          </p:nvPr>
        </p:nvSpPr>
        <p:spPr/>
        <p:txBody>
          <a:bodyPr/>
          <a:lstStyle/>
          <a:p>
            <a:fld id="{AC9CE2E7-C91C-4BAF-92B2-56E2037DDE6B}" type="slidenum">
              <a:rPr lang="en-US" smtClean="0"/>
              <a:t>18</a:t>
            </a:fld>
            <a:endParaRPr lang="en-US"/>
          </a:p>
        </p:txBody>
      </p:sp>
    </p:spTree>
    <p:extLst>
      <p:ext uri="{BB962C8B-B14F-4D97-AF65-F5344CB8AC3E}">
        <p14:creationId xmlns:p14="http://schemas.microsoft.com/office/powerpoint/2010/main" val="143578940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GT" b="1" noProof="0" dirty="0">
                <a:latin typeface="Arial (Body)"/>
              </a:rPr>
              <a:t>Notas para el instructor:</a:t>
            </a:r>
          </a:p>
          <a:p>
            <a:endParaRPr lang="es-GT" b="1" noProof="0" dirty="0">
              <a:latin typeface="Arial (Body)"/>
            </a:endParaRPr>
          </a:p>
          <a:p>
            <a:pPr marL="171450" indent="-171450">
              <a:buFont typeface="Arial" panose="020B0604020202020204" pitchFamily="34" charset="0"/>
              <a:buChar char="•"/>
            </a:pPr>
            <a:r>
              <a:rPr lang="es-GT" b="1" u="sng" noProof="0" dirty="0">
                <a:latin typeface="Arial (Body)"/>
              </a:rPr>
              <a:t>Diga: </a:t>
            </a:r>
            <a:r>
              <a:rPr lang="es-GT" b="0" u="none" noProof="0" dirty="0">
                <a:latin typeface="Arial (Body)"/>
              </a:rPr>
              <a:t>Estos datos son los mismos que los de la diapositiva anterior, pero se han ordenado de menor a mayor número de días y se han eliminado las iniciales de los pacientes.</a:t>
            </a:r>
          </a:p>
          <a:p>
            <a:pPr marL="0" indent="0">
              <a:buFont typeface="Arial" panose="020B0604020202020204" pitchFamily="34" charset="0"/>
              <a:buNone/>
            </a:pPr>
            <a:endParaRPr lang="es-GT" b="0" u="none" noProof="0" dirty="0">
              <a:latin typeface="Arial (Body)"/>
            </a:endParaRPr>
          </a:p>
          <a:p>
            <a:pPr marL="171450" marR="0" indent="-171450">
              <a:lnSpc>
                <a:spcPct val="115000"/>
              </a:lnSpc>
              <a:spcBef>
                <a:spcPts val="0"/>
              </a:spcBef>
              <a:spcAft>
                <a:spcPts val="1200"/>
              </a:spcAft>
              <a:buFont typeface="Arial" panose="020B0604020202020204" pitchFamily="34" charset="0"/>
              <a:buChar char="•"/>
            </a:pPr>
            <a:r>
              <a:rPr lang="es-GT" sz="1200" b="1" u="sng" noProof="0" dirty="0">
                <a:latin typeface="Arial  "/>
                <a:cs typeface="Calibri"/>
                <a:sym typeface="Calibri"/>
              </a:rPr>
              <a:t>Pregunte: </a:t>
            </a:r>
            <a:r>
              <a:rPr lang="es-GT" sz="1200" noProof="0" dirty="0">
                <a:effectLst/>
                <a:latin typeface="Arial (Body)"/>
                <a:ea typeface="Times New Roman" panose="02020603050405020304" pitchFamily="18" charset="0"/>
                <a:cs typeface="Times New Roman" panose="02020603050405020304" pitchFamily="18" charset="0"/>
              </a:rPr>
              <a:t>¿Cómo hallar la moda de los datos del periodo de incubación del ébola? </a:t>
            </a:r>
            <a:r>
              <a:rPr lang="es-GT" sz="1200" b="1" noProof="0" dirty="0">
                <a:effectLst/>
                <a:latin typeface="Arial (Body)"/>
                <a:ea typeface="Times New Roman" panose="02020603050405020304" pitchFamily="18" charset="0"/>
                <a:cs typeface="Times New Roman" panose="02020603050405020304" pitchFamily="18" charset="0"/>
              </a:rPr>
              <a:t>Respuesta: </a:t>
            </a:r>
            <a:r>
              <a:rPr lang="es-GT" sz="1200" i="1" noProof="0" dirty="0">
                <a:effectLst/>
                <a:latin typeface="Arial (Body)"/>
                <a:ea typeface="Times New Roman" panose="02020603050405020304" pitchFamily="18" charset="0"/>
                <a:cs typeface="Times New Roman" panose="02020603050405020304" pitchFamily="18" charset="0"/>
              </a:rPr>
              <a:t>Empezamos con una tabla que tiene el ID del paciente y los días. </a:t>
            </a:r>
          </a:p>
          <a:p>
            <a:pPr marL="171450" marR="0" indent="-171450">
              <a:lnSpc>
                <a:spcPct val="115000"/>
              </a:lnSpc>
              <a:spcBef>
                <a:spcPts val="0"/>
              </a:spcBef>
              <a:spcAft>
                <a:spcPts val="1200"/>
              </a:spcAft>
              <a:buFont typeface="Arial" panose="020B0604020202020204" pitchFamily="34" charset="0"/>
              <a:buChar char="•"/>
            </a:pPr>
            <a:endParaRPr lang="es-GT" sz="1200" b="1" u="sng" noProof="0" dirty="0">
              <a:latin typeface="Arial (Body)"/>
              <a:cs typeface="Calibri"/>
              <a:sym typeface="Calibri"/>
            </a:endParaRPr>
          </a:p>
          <a:p>
            <a:pPr marL="171450" marR="0" lvl="0" indent="-171450" algn="l" defTabSz="914400" rtl="0" eaLnBrk="1" fontAlgn="auto" latinLnBrk="0" hangingPunct="1">
              <a:lnSpc>
                <a:spcPct val="115000"/>
              </a:lnSpc>
              <a:spcBef>
                <a:spcPts val="0"/>
              </a:spcBef>
              <a:spcAft>
                <a:spcPts val="1200"/>
              </a:spcAft>
              <a:buClrTx/>
              <a:buSzTx/>
              <a:buFont typeface="Arial" panose="020B0604020202020204" pitchFamily="34" charset="0"/>
              <a:buChar char="•"/>
              <a:tabLst/>
              <a:defRPr/>
            </a:pPr>
            <a:r>
              <a:rPr lang="es-GT" sz="1200" b="1" u="sng" noProof="0" dirty="0">
                <a:latin typeface="Arial  "/>
                <a:cs typeface="Calibri"/>
                <a:sym typeface="Calibri"/>
              </a:rPr>
              <a:t>Diga: </a:t>
            </a:r>
            <a:r>
              <a:rPr lang="es-GT" sz="1200" noProof="0" dirty="0">
                <a:effectLst/>
                <a:latin typeface="Arial (Body)"/>
                <a:ea typeface="Times New Roman" panose="02020603050405020304" pitchFamily="18" charset="0"/>
                <a:cs typeface="Times New Roman" panose="02020603050405020304" pitchFamily="18" charset="0"/>
              </a:rPr>
              <a:t>Empezamos creando una tabla con las variables de días y frecuencia. </a:t>
            </a:r>
            <a:r>
              <a:rPr lang="es-GT" sz="1200" b="1" noProof="0" dirty="0">
                <a:effectLst/>
                <a:latin typeface="Arial (Body)"/>
                <a:ea typeface="Times New Roman" panose="02020603050405020304" pitchFamily="18" charset="0"/>
                <a:cs typeface="Times New Roman" panose="02020603050405020304" pitchFamily="18" charset="0"/>
              </a:rPr>
              <a:t>&lt;CLICK&gt; </a:t>
            </a:r>
            <a:r>
              <a:rPr lang="es-GT" sz="1200" noProof="0" dirty="0">
                <a:effectLst/>
                <a:latin typeface="Arial (Body)"/>
                <a:ea typeface="Times New Roman" panose="02020603050405020304" pitchFamily="18" charset="0"/>
                <a:cs typeface="Times New Roman" panose="02020603050405020304" pitchFamily="18" charset="0"/>
              </a:rPr>
              <a:t>Este tipo de tabla (</a:t>
            </a:r>
            <a:r>
              <a:rPr lang="es-GT" sz="1200" i="1" noProof="0" dirty="0">
                <a:effectLst/>
                <a:latin typeface="Arial (Body)"/>
                <a:ea typeface="Times New Roman" panose="02020603050405020304" pitchFamily="18" charset="0"/>
                <a:cs typeface="Times New Roman" panose="02020603050405020304" pitchFamily="18" charset="0"/>
              </a:rPr>
              <a:t>a la derecha) </a:t>
            </a:r>
            <a:r>
              <a:rPr lang="es-GT" sz="1200" noProof="0" dirty="0">
                <a:effectLst/>
                <a:latin typeface="Arial (Body)"/>
                <a:ea typeface="Times New Roman" panose="02020603050405020304" pitchFamily="18" charset="0"/>
                <a:cs typeface="Times New Roman" panose="02020603050405020304" pitchFamily="18" charset="0"/>
              </a:rPr>
              <a:t>se llama distribución de frecuencias. </a:t>
            </a:r>
          </a:p>
          <a:p>
            <a:pPr marL="171450" marR="0" lvl="0" indent="-171450" algn="l" defTabSz="914400" rtl="0" eaLnBrk="1" fontAlgn="auto" latinLnBrk="0" hangingPunct="1">
              <a:lnSpc>
                <a:spcPct val="115000"/>
              </a:lnSpc>
              <a:spcBef>
                <a:spcPts val="0"/>
              </a:spcBef>
              <a:spcAft>
                <a:spcPts val="1200"/>
              </a:spcAft>
              <a:buClrTx/>
              <a:buSzTx/>
              <a:buFont typeface="Arial" panose="020B0604020202020204" pitchFamily="34" charset="0"/>
              <a:buChar char="•"/>
              <a:tabLst/>
              <a:defRPr/>
            </a:pPr>
            <a:endParaRPr lang="es-GT" sz="1200" b="1" noProof="0" dirty="0">
              <a:effectLst/>
              <a:latin typeface="Arial (Body)"/>
              <a:ea typeface="Times New Roman" panose="02020603050405020304" pitchFamily="18" charset="0"/>
              <a:cs typeface="Times New Roman" panose="02020603050405020304" pitchFamily="18" charset="0"/>
            </a:endParaRPr>
          </a:p>
          <a:p>
            <a:pPr marL="171450" marR="0" lvl="0" indent="-171450" algn="l" defTabSz="914400" rtl="0" eaLnBrk="1" fontAlgn="auto" latinLnBrk="0" hangingPunct="1">
              <a:lnSpc>
                <a:spcPct val="115000"/>
              </a:lnSpc>
              <a:spcBef>
                <a:spcPts val="0"/>
              </a:spcBef>
              <a:spcAft>
                <a:spcPts val="1200"/>
              </a:spcAft>
              <a:buClrTx/>
              <a:buSzTx/>
              <a:buFont typeface="Arial" panose="020B0604020202020204" pitchFamily="34" charset="0"/>
              <a:buChar char="•"/>
              <a:tabLst/>
              <a:defRPr/>
            </a:pPr>
            <a:r>
              <a:rPr lang="es-GT" sz="1200" b="1" u="sng" noProof="0" dirty="0">
                <a:latin typeface="Arial  "/>
                <a:cs typeface="Calibri"/>
                <a:sym typeface="Calibri"/>
              </a:rPr>
              <a:t>Diga: </a:t>
            </a:r>
            <a:r>
              <a:rPr lang="es-GT" sz="1200" noProof="0" dirty="0">
                <a:effectLst/>
                <a:latin typeface="Arial (Body)"/>
                <a:ea typeface="Times New Roman" panose="02020603050405020304" pitchFamily="18" charset="0"/>
                <a:cs typeface="Times New Roman" panose="02020603050405020304" pitchFamily="18" charset="0"/>
              </a:rPr>
              <a:t>Para crear una distribución de frecuencias, liste todos los valores de los periodos de incubación para este conjunto de datos de Ébola desde el más pequeño (</a:t>
            </a:r>
            <a:r>
              <a:rPr lang="es-GT" sz="1200" i="1" noProof="0" dirty="0">
                <a:effectLst/>
                <a:latin typeface="Arial (Body)"/>
                <a:ea typeface="Times New Roman" panose="02020603050405020304" pitchFamily="18" charset="0"/>
                <a:cs typeface="Times New Roman" panose="02020603050405020304" pitchFamily="18" charset="0"/>
              </a:rPr>
              <a:t>2 días</a:t>
            </a:r>
            <a:r>
              <a:rPr lang="es-GT" sz="1200" noProof="0" dirty="0">
                <a:effectLst/>
                <a:latin typeface="Arial (Body)"/>
                <a:ea typeface="Times New Roman" panose="02020603050405020304" pitchFamily="18" charset="0"/>
                <a:cs typeface="Times New Roman" panose="02020603050405020304" pitchFamily="18" charset="0"/>
              </a:rPr>
              <a:t>) hasta el más grande (</a:t>
            </a:r>
            <a:r>
              <a:rPr lang="es-GT" sz="1200" i="1" noProof="0" dirty="0">
                <a:effectLst/>
                <a:latin typeface="Arial (Body)"/>
                <a:ea typeface="Times New Roman" panose="02020603050405020304" pitchFamily="18" charset="0"/>
                <a:cs typeface="Times New Roman" panose="02020603050405020304" pitchFamily="18" charset="0"/>
              </a:rPr>
              <a:t>14 días</a:t>
            </a:r>
            <a:r>
              <a:rPr lang="es-GT" sz="1200" noProof="0" dirty="0">
                <a:effectLst/>
                <a:latin typeface="Arial (Body)"/>
                <a:ea typeface="Times New Roman" panose="02020603050405020304" pitchFamily="18" charset="0"/>
                <a:cs typeface="Times New Roman" panose="02020603050405020304" pitchFamily="18" charset="0"/>
              </a:rPr>
              <a:t>).  A continuación, registre el número de veces o la frecuencia con que aparece cada valor en el conjunto de datos </a:t>
            </a:r>
            <a:r>
              <a:rPr lang="es-GT" sz="1200" b="1" noProof="0" dirty="0">
                <a:effectLst/>
                <a:latin typeface="Arial (Body)"/>
                <a:ea typeface="Times New Roman" panose="02020603050405020304" pitchFamily="18" charset="0"/>
                <a:cs typeface="Times New Roman" panose="02020603050405020304" pitchFamily="18" charset="0"/>
              </a:rPr>
              <a:t>&lt;CLICK&gt;</a:t>
            </a:r>
            <a:r>
              <a:rPr lang="es-GT" sz="1200" noProof="0" dirty="0">
                <a:effectLst/>
                <a:latin typeface="Arial (Body)"/>
                <a:ea typeface="Times New Roman" panose="02020603050405020304" pitchFamily="18" charset="0"/>
                <a:cs typeface="Times New Roman" panose="02020603050405020304" pitchFamily="18" charset="0"/>
              </a:rPr>
              <a:t>.</a:t>
            </a:r>
          </a:p>
          <a:p>
            <a:pPr marL="171450" marR="0" indent="-171450">
              <a:lnSpc>
                <a:spcPct val="115000"/>
              </a:lnSpc>
              <a:spcBef>
                <a:spcPts val="0"/>
              </a:spcBef>
              <a:spcAft>
                <a:spcPts val="1200"/>
              </a:spcAft>
              <a:buFont typeface="Arial" panose="020B0604020202020204" pitchFamily="34" charset="0"/>
              <a:buChar char="•"/>
            </a:pPr>
            <a:endParaRPr lang="es-GT" sz="1200" b="1" u="sng" noProof="0" dirty="0">
              <a:latin typeface="Arial (Body)"/>
              <a:cs typeface="Calibri"/>
              <a:sym typeface="Calibri"/>
            </a:endParaRPr>
          </a:p>
          <a:p>
            <a:pPr marL="171450" marR="0" lvl="0" indent="-171450" algn="l" defTabSz="914400" rtl="0" eaLnBrk="1" fontAlgn="auto" latinLnBrk="0" hangingPunct="1">
              <a:lnSpc>
                <a:spcPct val="115000"/>
              </a:lnSpc>
              <a:spcBef>
                <a:spcPts val="0"/>
              </a:spcBef>
              <a:spcAft>
                <a:spcPts val="1200"/>
              </a:spcAft>
              <a:buClrTx/>
              <a:buSzTx/>
              <a:buFont typeface="Arial" panose="020B0604020202020204" pitchFamily="34" charset="0"/>
              <a:buChar char="•"/>
              <a:tabLst/>
              <a:defRPr/>
            </a:pPr>
            <a:r>
              <a:rPr lang="es-GT" sz="1200" b="1" u="sng" noProof="0" dirty="0">
                <a:latin typeface="Arial  "/>
                <a:cs typeface="Calibri"/>
                <a:sym typeface="Calibri"/>
              </a:rPr>
              <a:t>Diga: </a:t>
            </a:r>
            <a:r>
              <a:rPr lang="es-GT" sz="1200" noProof="0" dirty="0">
                <a:effectLst/>
                <a:latin typeface="Arial (Body)"/>
                <a:ea typeface="Times New Roman" panose="02020603050405020304" pitchFamily="18" charset="0"/>
                <a:cs typeface="Times New Roman" panose="02020603050405020304" pitchFamily="18" charset="0"/>
              </a:rPr>
              <a:t>A partir de la distribución de frecuencias podemos ver que nueve días es el periodo de incubación más común (</a:t>
            </a:r>
            <a:r>
              <a:rPr lang="es-GT" sz="1200" i="1" noProof="0" dirty="0">
                <a:effectLst/>
                <a:latin typeface="Arial (Body)"/>
                <a:ea typeface="Times New Roman" panose="02020603050405020304" pitchFamily="18" charset="0"/>
                <a:cs typeface="Times New Roman" panose="02020603050405020304" pitchFamily="18" charset="0"/>
              </a:rPr>
              <a:t>ocurre 5 veces</a:t>
            </a:r>
            <a:r>
              <a:rPr lang="es-GT" sz="1200" noProof="0" dirty="0">
                <a:effectLst/>
                <a:latin typeface="Arial (Body)"/>
                <a:ea typeface="Times New Roman" panose="02020603050405020304" pitchFamily="18" charset="0"/>
                <a:cs typeface="Times New Roman" panose="02020603050405020304" pitchFamily="18" charset="0"/>
              </a:rPr>
              <a:t>), por lo que la moda de esta distribución es </a:t>
            </a:r>
            <a:r>
              <a:rPr lang="es-GT" sz="1200" b="1" noProof="0" dirty="0">
                <a:effectLst/>
                <a:latin typeface="Arial (Body)"/>
                <a:ea typeface="Times New Roman" panose="02020603050405020304" pitchFamily="18" charset="0"/>
                <a:cs typeface="Times New Roman" panose="02020603050405020304" pitchFamily="18" charset="0"/>
              </a:rPr>
              <a:t>nueve días. </a:t>
            </a:r>
            <a:endParaRPr lang="es-GT" sz="1200" noProof="0" dirty="0">
              <a:effectLst/>
              <a:latin typeface="Arial (Body)"/>
              <a:ea typeface="Times New Roman" panose="02020603050405020304" pitchFamily="18" charset="0"/>
              <a:cs typeface="Times New Roman" panose="02020603050405020304" pitchFamily="18" charset="0"/>
            </a:endParaRPr>
          </a:p>
          <a:p>
            <a:endParaRPr lang="en-US" dirty="0">
              <a:latin typeface="+mn-lt"/>
            </a:endParaRPr>
          </a:p>
        </p:txBody>
      </p:sp>
      <p:sp>
        <p:nvSpPr>
          <p:cNvPr id="4" name="Slide Number Placeholder 3"/>
          <p:cNvSpPr>
            <a:spLocks noGrp="1"/>
          </p:cNvSpPr>
          <p:nvPr>
            <p:ph type="sldNum" sz="quarter" idx="5"/>
          </p:nvPr>
        </p:nvSpPr>
        <p:spPr/>
        <p:txBody>
          <a:bodyPr/>
          <a:lstStyle/>
          <a:p>
            <a:fld id="{AC9CE2E7-C91C-4BAF-92B2-56E2037DDE6B}" type="slidenum">
              <a:rPr lang="en-US" smtClean="0"/>
              <a:t>19</a:t>
            </a:fld>
            <a:endParaRPr lang="en-US"/>
          </a:p>
        </p:txBody>
      </p:sp>
    </p:spTree>
    <p:extLst>
      <p:ext uri="{BB962C8B-B14F-4D97-AF65-F5344CB8AC3E}">
        <p14:creationId xmlns:p14="http://schemas.microsoft.com/office/powerpoint/2010/main" val="20005288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err="1">
                <a:latin typeface="Arial  "/>
              </a:rPr>
              <a:t>Notas</a:t>
            </a:r>
            <a:r>
              <a:rPr lang="en-US" b="1" dirty="0">
                <a:latin typeface="Arial  "/>
              </a:rPr>
              <a:t> para </a:t>
            </a:r>
            <a:r>
              <a:rPr lang="en-US" b="1" dirty="0" err="1">
                <a:latin typeface="Arial  "/>
              </a:rPr>
              <a:t>el</a:t>
            </a:r>
            <a:r>
              <a:rPr lang="en-US" b="1" dirty="0">
                <a:latin typeface="Arial  "/>
              </a:rPr>
              <a:t> instructor:</a:t>
            </a:r>
          </a:p>
          <a:p>
            <a:endParaRPr lang="en-US" b="1" dirty="0">
              <a:latin typeface="Arial (Body)"/>
            </a:endParaRPr>
          </a:p>
          <a:p>
            <a:pPr marL="171450" marR="0" lvl="0" indent="-171450" algn="l" defTabSz="914400" rtl="0" eaLnBrk="1" fontAlgn="auto" latinLnBrk="0" hangingPunct="1">
              <a:lnSpc>
                <a:spcPct val="100000"/>
              </a:lnSpc>
              <a:spcBef>
                <a:spcPts val="1245"/>
              </a:spcBef>
              <a:spcAft>
                <a:spcPts val="622"/>
              </a:spcAft>
              <a:buClrTx/>
              <a:buSzTx/>
              <a:buFont typeface="Wingdings" panose="05000000000000000000" pitchFamily="2" charset="2"/>
              <a:buChar char="v"/>
              <a:tabLst/>
              <a:defRPr/>
            </a:pPr>
            <a:r>
              <a:rPr lang="es-GT" b="1" i="1" dirty="0">
                <a:latin typeface="+mn-lt"/>
              </a:rPr>
              <a:t>Estos íconos sirven como avisos.  Cada icono está pensado para ayudar a navegar por el contenido y saber qué temas se abordaran.</a:t>
            </a:r>
          </a:p>
          <a:p>
            <a:endParaRPr lang="en-US" b="1" dirty="0">
              <a:latin typeface="Arial (Body)"/>
            </a:endParaRP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sz="1200" b="1" u="sng" dirty="0">
                <a:latin typeface="Arial (Body)"/>
                <a:cs typeface="Calibri"/>
                <a:sym typeface="Calibri"/>
              </a:rPr>
              <a:t>Diga: </a:t>
            </a:r>
            <a:r>
              <a:rPr lang="en-US" sz="1200" b="0" dirty="0">
                <a:latin typeface="Arial (Body)"/>
                <a:cs typeface="Calibri"/>
                <a:sym typeface="Calibri"/>
              </a:rPr>
              <a:t>A modo de recordatorio</a:t>
            </a:r>
            <a:r>
              <a:rPr lang="en-US" dirty="0">
                <a:latin typeface="Arial (Body)"/>
              </a:rPr>
              <a:t>, verá estos iconos en todas las presentaciones de FETP Frontline. </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US" dirty="0">
              <a:latin typeface="Arial (Body)"/>
            </a:endParaRPr>
          </a:p>
          <a:p>
            <a:endParaRPr lang="en-US" dirty="0"/>
          </a:p>
        </p:txBody>
      </p:sp>
      <p:sp>
        <p:nvSpPr>
          <p:cNvPr id="4" name="Slide Number Placeholder 3"/>
          <p:cNvSpPr>
            <a:spLocks noGrp="1"/>
          </p:cNvSpPr>
          <p:nvPr>
            <p:ph type="sldNum" sz="quarter" idx="5"/>
          </p:nvPr>
        </p:nvSpPr>
        <p:spPr/>
        <p:txBody>
          <a:bodyPr/>
          <a:lstStyle/>
          <a:p>
            <a:fld id="{AC9CE2E7-C91C-4BAF-92B2-56E2037DDE6B}" type="slidenum">
              <a:rPr lang="en-US" smtClean="0"/>
              <a:t>2</a:t>
            </a:fld>
            <a:endParaRPr lang="en-US"/>
          </a:p>
        </p:txBody>
      </p:sp>
    </p:spTree>
    <p:extLst>
      <p:ext uri="{BB962C8B-B14F-4D97-AF65-F5344CB8AC3E}">
        <p14:creationId xmlns:p14="http://schemas.microsoft.com/office/powerpoint/2010/main" val="312345727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GT" b="1" noProof="0" dirty="0">
                <a:latin typeface="Arial (Body)"/>
              </a:rPr>
              <a:t>Notas para el instructor:</a:t>
            </a:r>
          </a:p>
          <a:p>
            <a:endParaRPr lang="es-GT" noProof="0" dirty="0">
              <a:latin typeface="Arial (Body)"/>
            </a:endParaRPr>
          </a:p>
          <a:p>
            <a:pPr marL="171450" marR="0" indent="-171450">
              <a:lnSpc>
                <a:spcPct val="115000"/>
              </a:lnSpc>
              <a:spcBef>
                <a:spcPts val="0"/>
              </a:spcBef>
              <a:spcAft>
                <a:spcPts val="1200"/>
              </a:spcAft>
              <a:buFont typeface="Arial" panose="020B0604020202020204" pitchFamily="34" charset="0"/>
              <a:buChar char="•"/>
            </a:pPr>
            <a:r>
              <a:rPr lang="es-GT" sz="1200" b="1" u="sng" noProof="0" dirty="0">
                <a:latin typeface="Arial (Body)"/>
                <a:cs typeface="Calibri"/>
                <a:sym typeface="Calibri"/>
              </a:rPr>
              <a:t>Diga</a:t>
            </a:r>
            <a:r>
              <a:rPr lang="es-GT" sz="1200" b="0" u="none" noProof="0" dirty="0">
                <a:latin typeface="Arial (Body)"/>
                <a:cs typeface="Calibri"/>
                <a:sym typeface="Calibri"/>
              </a:rPr>
              <a:t>: Aquí está de nuevo la distribución de frecuencias del período de incubación. </a:t>
            </a:r>
          </a:p>
          <a:p>
            <a:pPr marL="171450" marR="0" indent="-171450">
              <a:lnSpc>
                <a:spcPct val="115000"/>
              </a:lnSpc>
              <a:spcBef>
                <a:spcPts val="0"/>
              </a:spcBef>
              <a:spcAft>
                <a:spcPts val="1200"/>
              </a:spcAft>
              <a:buFont typeface="Arial" panose="020B0604020202020204" pitchFamily="34" charset="0"/>
              <a:buChar char="•"/>
            </a:pPr>
            <a:endParaRPr lang="es-GT" sz="1200" b="0" u="none" noProof="0" dirty="0">
              <a:latin typeface="Arial (Body)"/>
              <a:cs typeface="Calibri"/>
              <a:sym typeface="Calibri"/>
            </a:endParaRPr>
          </a:p>
          <a:p>
            <a:pPr marL="171450" marR="0" indent="-171450">
              <a:lnSpc>
                <a:spcPct val="115000"/>
              </a:lnSpc>
              <a:spcBef>
                <a:spcPts val="0"/>
              </a:spcBef>
              <a:spcAft>
                <a:spcPts val="1200"/>
              </a:spcAft>
              <a:buFont typeface="Arial" panose="020B0604020202020204" pitchFamily="34" charset="0"/>
              <a:buChar char="•"/>
            </a:pPr>
            <a:r>
              <a:rPr lang="es-GT" sz="1200" b="1" u="sng" noProof="0" dirty="0">
                <a:latin typeface="Arial (Body)"/>
                <a:cs typeface="Calibri"/>
                <a:sym typeface="Calibri"/>
              </a:rPr>
              <a:t>Pregunte: </a:t>
            </a:r>
            <a:r>
              <a:rPr lang="es-GT" sz="1200" b="0" u="none" noProof="0" dirty="0">
                <a:latin typeface="Arial (Body)"/>
                <a:cs typeface="Calibri"/>
                <a:sym typeface="Calibri"/>
              </a:rPr>
              <a:t>¿Cómo utilizaría este gráfico para calcular la moda? [Respuesta: Es el periodo de incubación con la barra más alta]. </a:t>
            </a:r>
            <a:endParaRPr lang="es-GT" sz="1200" noProof="0" dirty="0">
              <a:effectLst/>
              <a:latin typeface="Arial (Body)"/>
              <a:ea typeface="Times New Roman" panose="02020603050405020304" pitchFamily="18" charset="0"/>
              <a:cs typeface="Times New Roman" panose="02020603050405020304" pitchFamily="18" charset="0"/>
            </a:endParaRPr>
          </a:p>
          <a:p>
            <a:pPr marL="0" marR="0">
              <a:lnSpc>
                <a:spcPct val="115000"/>
              </a:lnSpc>
              <a:spcBef>
                <a:spcPts val="0"/>
              </a:spcBef>
              <a:spcAft>
                <a:spcPts val="1200"/>
              </a:spcAft>
            </a:pPr>
            <a:endParaRPr lang="en-US" sz="1200" dirty="0">
              <a:effectLst/>
              <a:latin typeface="Arial  "/>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AC9CE2E7-C91C-4BAF-92B2-56E2037DDE6B}" type="slidenum">
              <a:rPr lang="en-US" smtClean="0"/>
              <a:t>20</a:t>
            </a:fld>
            <a:endParaRPr lang="en-US"/>
          </a:p>
        </p:txBody>
      </p:sp>
    </p:spTree>
    <p:extLst>
      <p:ext uri="{BB962C8B-B14F-4D97-AF65-F5344CB8AC3E}">
        <p14:creationId xmlns:p14="http://schemas.microsoft.com/office/powerpoint/2010/main" val="25428490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GT" b="1" noProof="0" dirty="0">
                <a:latin typeface="Arial (Body)"/>
              </a:rPr>
              <a:t>Notas para el instructor:</a:t>
            </a:r>
          </a:p>
          <a:p>
            <a:endParaRPr lang="es-GT" noProof="0" dirty="0">
              <a:latin typeface="Arial (Body)"/>
            </a:endParaRPr>
          </a:p>
          <a:p>
            <a:pPr marL="171450" marR="0" indent="-171450">
              <a:lnSpc>
                <a:spcPct val="115000"/>
              </a:lnSpc>
              <a:spcBef>
                <a:spcPts val="0"/>
              </a:spcBef>
              <a:spcAft>
                <a:spcPts val="1200"/>
              </a:spcAft>
              <a:buFont typeface="Arial" panose="020B0604020202020204" pitchFamily="34" charset="0"/>
              <a:buChar char="•"/>
            </a:pPr>
            <a:r>
              <a:rPr lang="es-GT" sz="1200" b="1" u="sng" noProof="0" dirty="0">
                <a:latin typeface="Arial (Body)"/>
                <a:cs typeface="Calibri"/>
                <a:sym typeface="Calibri"/>
              </a:rPr>
              <a:t>Diga: </a:t>
            </a:r>
            <a:r>
              <a:rPr lang="es-GT" sz="1200" noProof="0" dirty="0">
                <a:effectLst/>
                <a:latin typeface="Arial (Body)"/>
                <a:ea typeface="Times New Roman" panose="02020603050405020304" pitchFamily="18" charset="0"/>
                <a:cs typeface="Times New Roman" panose="02020603050405020304" pitchFamily="18" charset="0"/>
              </a:rPr>
              <a:t>La segunda medida de tendencia central es la media.  La media es lo que comúnmente se llama el "promedio". Los dos términos se utilizan indistintamente.  Para calcular la media se siguen dos pasos: </a:t>
            </a:r>
            <a:r>
              <a:rPr lang="es-GT" sz="1200" b="1" noProof="0" dirty="0">
                <a:effectLst/>
                <a:latin typeface="Arial (Body)"/>
                <a:ea typeface="Times New Roman" panose="02020603050405020304" pitchFamily="18" charset="0"/>
                <a:cs typeface="Times New Roman" panose="02020603050405020304" pitchFamily="18" charset="0"/>
              </a:rPr>
              <a:t>&lt;CLICK&gt;Paso</a:t>
            </a:r>
            <a:r>
              <a:rPr lang="es-GT" sz="1200" b="0" noProof="0" dirty="0">
                <a:effectLst/>
                <a:latin typeface="Arial (Body)"/>
                <a:ea typeface="Times New Roman" panose="02020603050405020304" pitchFamily="18" charset="0"/>
                <a:cs typeface="Times New Roman" panose="02020603050405020304" pitchFamily="18" charset="0"/>
              </a:rPr>
              <a:t> 1- </a:t>
            </a:r>
            <a:r>
              <a:rPr lang="es-GT" sz="1200" noProof="0" dirty="0">
                <a:effectLst/>
                <a:latin typeface="Arial (Body)"/>
                <a:ea typeface="Times New Roman" panose="02020603050405020304" pitchFamily="18" charset="0"/>
                <a:cs typeface="Times New Roman" panose="02020603050405020304" pitchFamily="18" charset="0"/>
              </a:rPr>
              <a:t>Sumar todos los valores. </a:t>
            </a:r>
            <a:r>
              <a:rPr lang="es-GT" sz="1200" b="1" noProof="0" dirty="0">
                <a:effectLst/>
                <a:latin typeface="Arial (Body)"/>
                <a:ea typeface="Times New Roman" panose="02020603050405020304" pitchFamily="18" charset="0"/>
                <a:cs typeface="Times New Roman" panose="02020603050405020304" pitchFamily="18" charset="0"/>
              </a:rPr>
              <a:t>&lt;CLICK&gt;</a:t>
            </a:r>
            <a:r>
              <a:rPr lang="es-GT" sz="1200" b="0" noProof="0" dirty="0">
                <a:effectLst/>
                <a:latin typeface="Arial (Body)"/>
                <a:ea typeface="Times New Roman" panose="02020603050405020304" pitchFamily="18" charset="0"/>
                <a:cs typeface="Times New Roman" panose="02020603050405020304" pitchFamily="18" charset="0"/>
              </a:rPr>
              <a:t>Paso</a:t>
            </a:r>
            <a:r>
              <a:rPr lang="es-GT" sz="1200" b="1" noProof="0" dirty="0">
                <a:effectLst/>
                <a:latin typeface="Arial (Body)"/>
                <a:ea typeface="Times New Roman" panose="02020603050405020304" pitchFamily="18" charset="0"/>
                <a:cs typeface="Times New Roman" panose="02020603050405020304" pitchFamily="18" charset="0"/>
              </a:rPr>
              <a:t> </a:t>
            </a:r>
            <a:r>
              <a:rPr lang="es-GT" sz="1200" b="0" noProof="0" dirty="0">
                <a:effectLst/>
                <a:latin typeface="Arial (Body)"/>
                <a:ea typeface="Times New Roman" panose="02020603050405020304" pitchFamily="18" charset="0"/>
                <a:cs typeface="Times New Roman" panose="02020603050405020304" pitchFamily="18" charset="0"/>
              </a:rPr>
              <a:t>2 - </a:t>
            </a:r>
            <a:r>
              <a:rPr lang="es-GT" sz="1200" noProof="0" dirty="0">
                <a:effectLst/>
                <a:latin typeface="Arial (Body)"/>
                <a:ea typeface="Times New Roman" panose="02020603050405020304" pitchFamily="18" charset="0"/>
                <a:cs typeface="Times New Roman" panose="02020603050405020304" pitchFamily="18" charset="0"/>
              </a:rPr>
              <a:t>Dividir la suma por el número de observaciones (n).</a:t>
            </a:r>
          </a:p>
        </p:txBody>
      </p:sp>
      <p:sp>
        <p:nvSpPr>
          <p:cNvPr id="4" name="Slide Number Placeholder 3"/>
          <p:cNvSpPr>
            <a:spLocks noGrp="1"/>
          </p:cNvSpPr>
          <p:nvPr>
            <p:ph type="sldNum" sz="quarter" idx="5"/>
          </p:nvPr>
        </p:nvSpPr>
        <p:spPr/>
        <p:txBody>
          <a:bodyPr/>
          <a:lstStyle/>
          <a:p>
            <a:fld id="{AC9CE2E7-C91C-4BAF-92B2-56E2037DDE6B}" type="slidenum">
              <a:rPr lang="en-US" smtClean="0"/>
              <a:t>21</a:t>
            </a:fld>
            <a:endParaRPr lang="en-US"/>
          </a:p>
        </p:txBody>
      </p:sp>
    </p:spTree>
    <p:extLst>
      <p:ext uri="{BB962C8B-B14F-4D97-AF65-F5344CB8AC3E}">
        <p14:creationId xmlns:p14="http://schemas.microsoft.com/office/powerpoint/2010/main" val="361193351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GT" b="1" noProof="0" dirty="0">
                <a:latin typeface="Arial (Body)"/>
              </a:rPr>
              <a:t>Notas para el instructor:</a:t>
            </a:r>
          </a:p>
          <a:p>
            <a:endParaRPr lang="es-GT" noProof="0" dirty="0">
              <a:latin typeface="Arial (Body)"/>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GT" sz="1200" b="1" u="sng" noProof="0" dirty="0">
                <a:latin typeface="Arial (Body)"/>
                <a:cs typeface="Calibri"/>
                <a:sym typeface="Calibri"/>
              </a:rPr>
              <a:t>Diga: </a:t>
            </a:r>
            <a:r>
              <a:rPr lang="es-GT" noProof="0" dirty="0">
                <a:latin typeface="Arial (Body)"/>
              </a:rPr>
              <a:t>Volvamos a nuestro conjunto de datos de 19 periodos de incubación del ébola y realicemos los dos pasos necesarios para hallar la media. </a:t>
            </a:r>
            <a:r>
              <a:rPr lang="es-GT" sz="1200" b="1" noProof="0" dirty="0">
                <a:latin typeface="Arial (Body)"/>
                <a:ea typeface="Times New Roman"/>
                <a:cs typeface="Times New Roman"/>
                <a:sym typeface="Times New Roman"/>
              </a:rPr>
              <a:t>&lt;CLICK&gt; </a:t>
            </a:r>
            <a:r>
              <a:rPr lang="es-GT" noProof="0" dirty="0">
                <a:latin typeface="Arial (Body)"/>
              </a:rPr>
              <a:t>Paso 1 Sumar los 19 valores. </a:t>
            </a:r>
            <a:r>
              <a:rPr lang="es-GT" sz="1200" b="1" noProof="0" dirty="0">
                <a:effectLst/>
                <a:latin typeface="Arial (Body)"/>
                <a:ea typeface="Times New Roman" panose="02020603050405020304" pitchFamily="18" charset="0"/>
                <a:cs typeface="Times New Roman" panose="02020603050405020304" pitchFamily="18" charset="0"/>
              </a:rPr>
              <a:t>&lt;CLICK&gt; </a:t>
            </a:r>
            <a:r>
              <a:rPr lang="es-GT" noProof="0" dirty="0">
                <a:latin typeface="Arial (Body)"/>
              </a:rPr>
              <a:t>La suma de los valores es igual a 168. </a:t>
            </a:r>
            <a:r>
              <a:rPr lang="es-GT" sz="1200" b="1" noProof="0" dirty="0">
                <a:latin typeface="Arial (Body)"/>
                <a:ea typeface="Times New Roman"/>
                <a:cs typeface="Times New Roman"/>
                <a:sym typeface="Times New Roman"/>
              </a:rPr>
              <a:t>&lt;CLICK&gt; </a:t>
            </a:r>
            <a:r>
              <a:rPr lang="es-GT" noProof="0" dirty="0">
                <a:latin typeface="Arial (Body)"/>
              </a:rPr>
              <a:t>Paso 2 Dividir ese total (168) entre el número de observaciones. </a:t>
            </a:r>
            <a:r>
              <a:rPr lang="es-GT" b="1" noProof="0" dirty="0">
                <a:latin typeface="Arial (Body)"/>
              </a:rPr>
              <a:t>&lt;CLICK&gt; </a:t>
            </a:r>
            <a:r>
              <a:rPr lang="es-GT" noProof="0" dirty="0">
                <a:latin typeface="Arial (Body)"/>
              </a:rPr>
              <a:t>Aquí tenemos 19 valores o n=19. </a:t>
            </a:r>
            <a:r>
              <a:rPr lang="es-GT" sz="1200" b="1" noProof="0" dirty="0">
                <a:latin typeface="Arial (Body)"/>
                <a:ea typeface="Times New Roman"/>
                <a:cs typeface="Times New Roman"/>
                <a:sym typeface="Times New Roman"/>
              </a:rPr>
              <a:t>&lt;CLICK&gt; </a:t>
            </a:r>
            <a:r>
              <a:rPr lang="es-GT" noProof="0" dirty="0">
                <a:latin typeface="Arial (Body)"/>
              </a:rPr>
              <a:t>La media se halla dividiendo 168 entre 19: 168 / 19 = 8.8</a:t>
            </a:r>
          </a:p>
          <a:p>
            <a:endParaRPr lang="en-US" dirty="0">
              <a:latin typeface="+mn-lt"/>
            </a:endParaRPr>
          </a:p>
        </p:txBody>
      </p:sp>
      <p:sp>
        <p:nvSpPr>
          <p:cNvPr id="4" name="Slide Number Placeholder 3"/>
          <p:cNvSpPr>
            <a:spLocks noGrp="1"/>
          </p:cNvSpPr>
          <p:nvPr>
            <p:ph type="sldNum" sz="quarter" idx="5"/>
          </p:nvPr>
        </p:nvSpPr>
        <p:spPr/>
        <p:txBody>
          <a:bodyPr/>
          <a:lstStyle/>
          <a:p>
            <a:fld id="{AC9CE2E7-C91C-4BAF-92B2-56E2037DDE6B}" type="slidenum">
              <a:rPr lang="en-US" smtClean="0"/>
              <a:t>22</a:t>
            </a:fld>
            <a:endParaRPr lang="en-US"/>
          </a:p>
        </p:txBody>
      </p:sp>
    </p:spTree>
    <p:extLst>
      <p:ext uri="{BB962C8B-B14F-4D97-AF65-F5344CB8AC3E}">
        <p14:creationId xmlns:p14="http://schemas.microsoft.com/office/powerpoint/2010/main" val="279022919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GT" sz="1200" b="1" dirty="0">
                <a:latin typeface="Arial (Body)"/>
              </a:rPr>
              <a:t>Notas para el instructor:</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s-GT" sz="1200" b="1" u="sng" dirty="0">
              <a:latin typeface="Arial (Body)"/>
              <a:ea typeface="Times New Roman" panose="02020603050405020304" pitchFamily="18" charset="0"/>
              <a:cs typeface="Times New Roman" panose="02020603050405020304" pitchFamily="18"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GT" sz="1200" b="1" u="sng" dirty="0">
                <a:latin typeface="Arial (Body)"/>
                <a:cs typeface="Calibri"/>
                <a:sym typeface="Calibri"/>
              </a:rPr>
              <a:t>Diga: </a:t>
            </a:r>
            <a:r>
              <a:rPr kumimoji="0" lang="es-GT" sz="1200" b="0" i="0" u="none" strike="noStrike" kern="1200" cap="none" spc="0" normalizeH="0" baseline="0" noProof="0" dirty="0">
                <a:ln>
                  <a:noFill/>
                </a:ln>
                <a:solidFill>
                  <a:srgbClr val="000000"/>
                </a:solidFill>
                <a:effectLst/>
                <a:uLnTx/>
                <a:uFillTx/>
                <a:latin typeface="Arial (Body)"/>
                <a:ea typeface="Arial" panose="020B0604020202020204" pitchFamily="34" charset="0"/>
                <a:cs typeface="Times New Roman" panose="02020603050405020304" pitchFamily="18" charset="0"/>
              </a:rPr>
              <a:t>Ahora añadamos un vigésimo caso más (el 20º) con un periodo de incubación de 21 días.  Veamos qué efecto tiene ahora en la media añadir un valor extremo. </a:t>
            </a:r>
            <a:r>
              <a:rPr lang="es-GT" sz="1200" b="1" dirty="0">
                <a:latin typeface="Arial (Body)"/>
                <a:ea typeface="Times New Roman"/>
                <a:cs typeface="Times New Roman"/>
                <a:sym typeface="Times New Roman"/>
              </a:rPr>
              <a:t>&lt;CLICK&gt; </a:t>
            </a:r>
            <a:r>
              <a:rPr kumimoji="0" lang="es-GT" sz="1200" b="0" i="0" u="none" strike="noStrike" kern="1200" cap="none" spc="0" normalizeH="0" baseline="0" noProof="0" dirty="0">
                <a:ln>
                  <a:noFill/>
                </a:ln>
                <a:solidFill>
                  <a:srgbClr val="000000"/>
                </a:solidFill>
                <a:effectLst/>
                <a:uLnTx/>
                <a:uFillTx/>
                <a:latin typeface="Arial (Body)"/>
                <a:ea typeface="Times New Roman" panose="02020603050405020304" pitchFamily="18" charset="0"/>
                <a:cs typeface="Times New Roman" panose="02020603050405020304" pitchFamily="18" charset="0"/>
              </a:rPr>
              <a:t>El paso 1 es sumar todos los valores. </a:t>
            </a:r>
            <a:r>
              <a:rPr kumimoji="0" lang="es-GT" sz="1200" b="1" i="0" u="none" strike="noStrike" kern="1200" cap="none" spc="0" normalizeH="0" baseline="0" noProof="0" dirty="0">
                <a:ln>
                  <a:noFill/>
                </a:ln>
                <a:solidFill>
                  <a:srgbClr val="000000"/>
                </a:solidFill>
                <a:effectLst/>
                <a:uLnTx/>
                <a:uFillTx/>
                <a:latin typeface="Arial (Body)"/>
                <a:ea typeface="Times New Roman" panose="02020603050405020304" pitchFamily="18" charset="0"/>
                <a:cs typeface="Times New Roman" panose="02020603050405020304" pitchFamily="18" charset="0"/>
              </a:rPr>
              <a:t>&lt;CLICK&gt; </a:t>
            </a:r>
            <a:r>
              <a:rPr kumimoji="0" lang="es-GT" sz="1200" b="0" i="0" u="none" strike="noStrike" kern="1200" cap="none" spc="0" normalizeH="0" baseline="0" noProof="0" dirty="0">
                <a:ln>
                  <a:noFill/>
                </a:ln>
                <a:solidFill>
                  <a:srgbClr val="000000"/>
                </a:solidFill>
                <a:effectLst/>
                <a:uLnTx/>
                <a:uFillTx/>
                <a:latin typeface="Arial (Body)"/>
                <a:ea typeface="Times New Roman" panose="02020603050405020304" pitchFamily="18" charset="0"/>
                <a:cs typeface="Times New Roman" panose="02020603050405020304" pitchFamily="18" charset="0"/>
              </a:rPr>
              <a:t>Ahora la suma de las observaciones es 189. </a:t>
            </a:r>
            <a:r>
              <a:rPr lang="es-GT" sz="1200" b="1" dirty="0">
                <a:latin typeface="Arial (Body)"/>
                <a:ea typeface="Times New Roman"/>
                <a:cs typeface="Times New Roman"/>
                <a:sym typeface="Times New Roman"/>
              </a:rPr>
              <a:t>&lt;CLICK&gt; </a:t>
            </a:r>
            <a:r>
              <a:rPr kumimoji="0" lang="es-GT" sz="1200" b="0" i="0" u="none" strike="noStrike" kern="1200" cap="none" spc="0" normalizeH="0" baseline="0" noProof="0" dirty="0">
                <a:ln>
                  <a:noFill/>
                </a:ln>
                <a:solidFill>
                  <a:srgbClr val="000000"/>
                </a:solidFill>
                <a:effectLst/>
                <a:uLnTx/>
                <a:uFillTx/>
                <a:latin typeface="Arial (Body)"/>
                <a:ea typeface="Times New Roman" panose="02020603050405020304" pitchFamily="18" charset="0"/>
                <a:cs typeface="Times New Roman" panose="02020603050405020304" pitchFamily="18" charset="0"/>
              </a:rPr>
              <a:t>Paso 2 </a:t>
            </a:r>
            <a:r>
              <a:rPr lang="es-GT" sz="1200" b="1" dirty="0">
                <a:latin typeface="Arial (Body)"/>
                <a:ea typeface="Times New Roman"/>
                <a:cs typeface="Times New Roman"/>
                <a:sym typeface="Times New Roman"/>
              </a:rPr>
              <a:t>&lt;CLICK&gt; </a:t>
            </a:r>
            <a:r>
              <a:rPr kumimoji="0" lang="es-GT" sz="1200" b="0" i="0" u="none" strike="noStrike" kern="1200" cap="none" spc="0" normalizeH="0" baseline="0" noProof="0" dirty="0">
                <a:ln>
                  <a:noFill/>
                </a:ln>
                <a:solidFill>
                  <a:srgbClr val="000000"/>
                </a:solidFill>
                <a:effectLst/>
                <a:uLnTx/>
                <a:uFillTx/>
                <a:latin typeface="Arial (Body)"/>
                <a:ea typeface="Times New Roman"/>
                <a:cs typeface="Times New Roman" panose="02020603050405020304" pitchFamily="18" charset="0"/>
                <a:sym typeface="Times New Roman"/>
              </a:rPr>
              <a:t>n es ahora</a:t>
            </a:r>
            <a:r>
              <a:rPr kumimoji="0" lang="es-GT" sz="1200" b="0" i="0" u="none" strike="noStrike" kern="1200" cap="none" spc="0" normalizeH="0" baseline="0" noProof="0" dirty="0">
                <a:ln>
                  <a:noFill/>
                </a:ln>
                <a:solidFill>
                  <a:srgbClr val="000000"/>
                </a:solidFill>
                <a:effectLst/>
                <a:uLnTx/>
                <a:uFillTx/>
                <a:latin typeface="Arial (Body)"/>
                <a:ea typeface="Times New Roman" panose="02020603050405020304" pitchFamily="18" charset="0"/>
                <a:cs typeface="Times New Roman" panose="02020603050405020304" pitchFamily="18" charset="0"/>
              </a:rPr>
              <a:t> 20. </a:t>
            </a:r>
            <a:r>
              <a:rPr lang="es-GT" sz="1200" b="1" dirty="0">
                <a:latin typeface="Arial (Body)"/>
                <a:ea typeface="Times New Roman"/>
                <a:cs typeface="Times New Roman"/>
                <a:sym typeface="Times New Roman"/>
              </a:rPr>
              <a:t>&lt;CLICK&gt; </a:t>
            </a:r>
            <a:r>
              <a:rPr kumimoji="0" lang="es-GT" sz="1200" b="0" i="0" u="none" strike="noStrike" kern="1200" cap="none" spc="0" normalizeH="0" baseline="0" noProof="0" dirty="0">
                <a:ln>
                  <a:noFill/>
                </a:ln>
                <a:solidFill>
                  <a:srgbClr val="000000"/>
                </a:solidFill>
                <a:effectLst/>
                <a:uLnTx/>
                <a:uFillTx/>
                <a:latin typeface="Arial (Body)"/>
                <a:ea typeface="Times New Roman" panose="02020603050405020304" pitchFamily="18" charset="0"/>
                <a:cs typeface="Times New Roman" panose="02020603050405020304" pitchFamily="18" charset="0"/>
              </a:rPr>
              <a:t>La media se calcula como 189 / 20, que es 9.45 o 9.5 días.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s-GT" sz="1200" b="1" u="sng" dirty="0">
              <a:latin typeface="Arial (Body)"/>
              <a:cs typeface="Calibri"/>
              <a:sym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GT" sz="1200" b="1" u="sng" dirty="0">
                <a:latin typeface="Arial (Body)"/>
                <a:cs typeface="Calibri"/>
                <a:sym typeface="Calibri"/>
              </a:rPr>
              <a:t>Diga: </a:t>
            </a:r>
            <a:r>
              <a:rPr kumimoji="0" lang="es-GT" sz="1200" b="0" i="0" u="none" strike="noStrike" kern="1200" cap="none" spc="0" normalizeH="0" baseline="0" noProof="0" dirty="0">
                <a:ln>
                  <a:noFill/>
                </a:ln>
                <a:solidFill>
                  <a:srgbClr val="000000"/>
                </a:solidFill>
                <a:effectLst/>
                <a:uLnTx/>
                <a:uFillTx/>
                <a:latin typeface="Arial (Body)"/>
                <a:ea typeface="Times New Roman" panose="02020603050405020304" pitchFamily="18" charset="0"/>
                <a:cs typeface="Times New Roman" panose="02020603050405020304" pitchFamily="18" charset="0"/>
              </a:rPr>
              <a:t>Al añadir ese valor, la media pasó de 8.8 a 9.5, lo cual es una gran diferencia.</a:t>
            </a:r>
          </a:p>
          <a:p>
            <a:endParaRPr lang="es-GT" sz="1200" dirty="0">
              <a:latin typeface="Arial  "/>
            </a:endParaRPr>
          </a:p>
          <a:p>
            <a:endParaRPr lang="en-US" sz="1200" dirty="0">
              <a:latin typeface="+mn-lt"/>
            </a:endParaRPr>
          </a:p>
        </p:txBody>
      </p:sp>
      <p:sp>
        <p:nvSpPr>
          <p:cNvPr id="4" name="Slide Number Placeholder 3"/>
          <p:cNvSpPr>
            <a:spLocks noGrp="1"/>
          </p:cNvSpPr>
          <p:nvPr>
            <p:ph type="sldNum" sz="quarter" idx="5"/>
          </p:nvPr>
        </p:nvSpPr>
        <p:spPr/>
        <p:txBody>
          <a:bodyPr/>
          <a:lstStyle/>
          <a:p>
            <a:fld id="{AC9CE2E7-C91C-4BAF-92B2-56E2037DDE6B}" type="slidenum">
              <a:rPr lang="en-US" smtClean="0"/>
              <a:t>23</a:t>
            </a:fld>
            <a:endParaRPr lang="en-US"/>
          </a:p>
        </p:txBody>
      </p:sp>
    </p:spTree>
    <p:extLst>
      <p:ext uri="{BB962C8B-B14F-4D97-AF65-F5344CB8AC3E}">
        <p14:creationId xmlns:p14="http://schemas.microsoft.com/office/powerpoint/2010/main" val="308414911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GT" b="1" noProof="0" dirty="0">
                <a:latin typeface="Arial (Body)"/>
              </a:rPr>
              <a:t>Notas para el instructor:</a:t>
            </a:r>
          </a:p>
          <a:p>
            <a:endParaRPr lang="es-GT" noProof="0" dirty="0">
              <a:latin typeface="Arial (Body)"/>
            </a:endParaRPr>
          </a:p>
          <a:p>
            <a:pPr marL="171450" marR="0" indent="-171450">
              <a:lnSpc>
                <a:spcPct val="115000"/>
              </a:lnSpc>
              <a:spcBef>
                <a:spcPts val="0"/>
              </a:spcBef>
              <a:spcAft>
                <a:spcPts val="1200"/>
              </a:spcAft>
              <a:buFont typeface="Arial" panose="020B0604020202020204" pitchFamily="34" charset="0"/>
              <a:buChar char="•"/>
            </a:pPr>
            <a:r>
              <a:rPr lang="es-GT" sz="1200" b="1" u="sng" noProof="0" dirty="0">
                <a:latin typeface="Arial (Body)"/>
                <a:cs typeface="Calibri"/>
                <a:sym typeface="Calibri"/>
              </a:rPr>
              <a:t>Diga</a:t>
            </a:r>
            <a:r>
              <a:rPr lang="es-GT" sz="1200" b="0" u="none" noProof="0" dirty="0">
                <a:latin typeface="Arial (Body)"/>
                <a:cs typeface="Calibri"/>
                <a:sym typeface="Calibri"/>
              </a:rPr>
              <a:t>: Dediquemos un momento a discutir los valores atípicos. Un valor atípico es un valor que difiere sustancialmente de otras observaciones en un conjunto de datos. Las curvas de distribución de frecuencias facilitan la visualización de posibles valores atípicos. </a:t>
            </a:r>
            <a:r>
              <a:rPr lang="es-GT" sz="1200" b="1" u="none" noProof="0" dirty="0">
                <a:latin typeface="Arial (Body)"/>
                <a:cs typeface="Calibri"/>
                <a:sym typeface="Calibri"/>
              </a:rPr>
              <a:t>&lt;CLICK&gt;</a:t>
            </a:r>
            <a:endParaRPr lang="es-GT" sz="1200" b="0" u="none" noProof="0" dirty="0">
              <a:latin typeface="Arial (Body)"/>
              <a:cs typeface="Calibri"/>
              <a:sym typeface="Calibri"/>
            </a:endParaRPr>
          </a:p>
          <a:p>
            <a:pPr marL="171450" marR="0" indent="-171450">
              <a:lnSpc>
                <a:spcPct val="115000"/>
              </a:lnSpc>
              <a:spcBef>
                <a:spcPts val="0"/>
              </a:spcBef>
              <a:spcAft>
                <a:spcPts val="1200"/>
              </a:spcAft>
              <a:buFont typeface="Arial" panose="020B0604020202020204" pitchFamily="34" charset="0"/>
              <a:buChar char="•"/>
            </a:pPr>
            <a:endParaRPr lang="es-GT" sz="1200" b="0" u="none" noProof="0" dirty="0">
              <a:latin typeface="Arial (Body)"/>
              <a:cs typeface="Calibri"/>
              <a:sym typeface="Calibri"/>
            </a:endParaRPr>
          </a:p>
          <a:p>
            <a:pPr marL="171450" marR="0" lvl="0" indent="-171450" algn="l" defTabSz="914400" rtl="0" eaLnBrk="1" fontAlgn="auto" latinLnBrk="0" hangingPunct="1">
              <a:lnSpc>
                <a:spcPct val="115000"/>
              </a:lnSpc>
              <a:spcBef>
                <a:spcPts val="0"/>
              </a:spcBef>
              <a:spcAft>
                <a:spcPts val="1200"/>
              </a:spcAft>
              <a:buClrTx/>
              <a:buSzTx/>
              <a:buFont typeface="Arial" panose="020B0604020202020204" pitchFamily="34" charset="0"/>
              <a:buChar char="•"/>
              <a:tabLst/>
              <a:defRPr/>
            </a:pPr>
            <a:r>
              <a:rPr lang="es-GT" sz="1200" b="1" u="sng" noProof="0" dirty="0">
                <a:latin typeface="Arial (Body)"/>
                <a:cs typeface="Calibri"/>
                <a:sym typeface="Calibri"/>
              </a:rPr>
              <a:t>Pregunte:</a:t>
            </a:r>
            <a:r>
              <a:rPr lang="es-GT" sz="1200" b="0" u="none" noProof="0" dirty="0">
                <a:latin typeface="Arial (Body)"/>
                <a:cs typeface="Calibri"/>
                <a:sym typeface="Calibri"/>
              </a:rPr>
              <a:t> ¿Hay valores atípicos en el periodo de incubación? </a:t>
            </a:r>
          </a:p>
          <a:p>
            <a:pPr marL="171450" marR="0" indent="-171450">
              <a:lnSpc>
                <a:spcPct val="115000"/>
              </a:lnSpc>
              <a:spcBef>
                <a:spcPts val="0"/>
              </a:spcBef>
              <a:spcAft>
                <a:spcPts val="1200"/>
              </a:spcAft>
              <a:buFont typeface="Arial" panose="020B0604020202020204" pitchFamily="34" charset="0"/>
              <a:buChar char="•"/>
            </a:pPr>
            <a:endParaRPr lang="es-GT" sz="1200" b="0" u="none" noProof="0" dirty="0">
              <a:latin typeface="Arial (Body)"/>
              <a:cs typeface="Calibri"/>
              <a:sym typeface="Calibri"/>
            </a:endParaRPr>
          </a:p>
          <a:p>
            <a:pPr marL="171450" marR="0" indent="-171450">
              <a:lnSpc>
                <a:spcPct val="115000"/>
              </a:lnSpc>
              <a:spcBef>
                <a:spcPts val="0"/>
              </a:spcBef>
              <a:spcAft>
                <a:spcPts val="1200"/>
              </a:spcAft>
              <a:buFont typeface="Arial" panose="020B0604020202020204" pitchFamily="34" charset="0"/>
              <a:buChar char="•"/>
            </a:pPr>
            <a:r>
              <a:rPr lang="es-GT" sz="1200" b="1" u="sng" noProof="0" dirty="0">
                <a:latin typeface="Arial (Body)"/>
                <a:cs typeface="Calibri"/>
                <a:sym typeface="Calibri"/>
              </a:rPr>
              <a:t>Diga: </a:t>
            </a:r>
            <a:r>
              <a:rPr lang="es-GT" sz="1200" b="0" u="none" noProof="0" dirty="0">
                <a:latin typeface="Arial (Body)"/>
                <a:cs typeface="Calibri"/>
                <a:sym typeface="Calibri"/>
              </a:rPr>
              <a:t>Determinar cuándo una observación es un valor atípico es una cuestión de juicio. El periodo de incubación de 21 días parece claramente un valor atípico, ya que hay 6 días entre este periodo de incubación y el siguiente valor más cercano. El periodo de incubación de 2 días también podría ser un valor atípico. </a:t>
            </a:r>
          </a:p>
          <a:p>
            <a:pPr marL="171450" marR="0" indent="-171450">
              <a:lnSpc>
                <a:spcPct val="115000"/>
              </a:lnSpc>
              <a:spcBef>
                <a:spcPts val="0"/>
              </a:spcBef>
              <a:spcAft>
                <a:spcPts val="1200"/>
              </a:spcAft>
              <a:buFont typeface="Arial" panose="020B0604020202020204" pitchFamily="34" charset="0"/>
              <a:buChar char="•"/>
            </a:pPr>
            <a:endParaRPr lang="es-GT" sz="1200" b="0" u="none" noProof="0" dirty="0">
              <a:latin typeface="Arial (Body)"/>
              <a:cs typeface="Calibri"/>
              <a:sym typeface="Calibri"/>
            </a:endParaRPr>
          </a:p>
          <a:p>
            <a:pPr marL="171450" marR="0" indent="-171450">
              <a:lnSpc>
                <a:spcPct val="115000"/>
              </a:lnSpc>
              <a:spcBef>
                <a:spcPts val="0"/>
              </a:spcBef>
              <a:spcAft>
                <a:spcPts val="1200"/>
              </a:spcAft>
              <a:buFont typeface="Arial" panose="020B0604020202020204" pitchFamily="34" charset="0"/>
              <a:buChar char="•"/>
            </a:pPr>
            <a:r>
              <a:rPr lang="es-GT" sz="1200" b="1" u="sng" noProof="0" dirty="0">
                <a:latin typeface="Arial (Body)"/>
                <a:cs typeface="Calibri"/>
                <a:sym typeface="Calibri"/>
              </a:rPr>
              <a:t>Pregunte: </a:t>
            </a:r>
            <a:r>
              <a:rPr lang="es-GT" sz="1200" b="0" u="none" noProof="0" dirty="0">
                <a:latin typeface="Arial (Body)"/>
                <a:cs typeface="Calibri"/>
                <a:sym typeface="Calibri"/>
              </a:rPr>
              <a:t>¿Qué debe hacerse cuando se identifica un valor atípico en los datos? </a:t>
            </a:r>
          </a:p>
          <a:p>
            <a:pPr marL="171450" marR="0" indent="-171450">
              <a:lnSpc>
                <a:spcPct val="115000"/>
              </a:lnSpc>
              <a:spcBef>
                <a:spcPts val="0"/>
              </a:spcBef>
              <a:spcAft>
                <a:spcPts val="1200"/>
              </a:spcAft>
              <a:buFont typeface="Arial" panose="020B0604020202020204" pitchFamily="34" charset="0"/>
              <a:buChar char="•"/>
            </a:pPr>
            <a:endParaRPr lang="es-GT" sz="1200" b="0" u="none" noProof="0" dirty="0">
              <a:latin typeface="Arial (Body)"/>
              <a:cs typeface="Calibri"/>
              <a:sym typeface="Calibri"/>
            </a:endParaRPr>
          </a:p>
          <a:p>
            <a:pPr marL="171450" marR="0" indent="-171450">
              <a:lnSpc>
                <a:spcPct val="115000"/>
              </a:lnSpc>
              <a:spcBef>
                <a:spcPts val="0"/>
              </a:spcBef>
              <a:spcAft>
                <a:spcPts val="1200"/>
              </a:spcAft>
              <a:buFont typeface="Arial" panose="020B0604020202020204" pitchFamily="34" charset="0"/>
              <a:buChar char="•"/>
            </a:pPr>
            <a:r>
              <a:rPr lang="es-GT" sz="1200" b="1" u="sng" noProof="0" dirty="0">
                <a:latin typeface="Arial (Body)"/>
                <a:cs typeface="Calibri"/>
                <a:sym typeface="Calibri"/>
              </a:rPr>
              <a:t>Diga: </a:t>
            </a:r>
            <a:r>
              <a:rPr lang="es-GT" sz="1200" b="0" u="none" noProof="0" dirty="0">
                <a:latin typeface="Arial (Body)"/>
                <a:cs typeface="Calibri"/>
                <a:sym typeface="Calibri"/>
              </a:rPr>
              <a:t>Siempre que haya un valor atípico, lo primero que hay que hacer es verificar ese valor. Si es posible, revise los registros originales para asegurarse de que es correcto. Cuestione el valor desde distintos ángulos. Por ejemplo, ¿es posible que fueran 12 días, pero la persona que lo registro colocara 21? O, ¿es posible que este caso se expusiera en un momento posterior? Si no se encuentra ningún error, este valor puede permanecer en su conjunto de datos. </a:t>
            </a:r>
            <a:endParaRPr lang="es-GT" sz="1200" b="1" u="none" noProof="0" dirty="0">
              <a:latin typeface="Arial (Body)"/>
              <a:cs typeface="Calibri"/>
              <a:sym typeface="Calibri"/>
            </a:endParaRPr>
          </a:p>
        </p:txBody>
      </p:sp>
      <p:sp>
        <p:nvSpPr>
          <p:cNvPr id="4" name="Slide Number Placeholder 3"/>
          <p:cNvSpPr>
            <a:spLocks noGrp="1"/>
          </p:cNvSpPr>
          <p:nvPr>
            <p:ph type="sldNum" sz="quarter" idx="5"/>
          </p:nvPr>
        </p:nvSpPr>
        <p:spPr/>
        <p:txBody>
          <a:bodyPr/>
          <a:lstStyle/>
          <a:p>
            <a:fld id="{AC9CE2E7-C91C-4BAF-92B2-56E2037DDE6B}" type="slidenum">
              <a:rPr lang="en-US" smtClean="0"/>
              <a:t>24</a:t>
            </a:fld>
            <a:endParaRPr lang="en-US"/>
          </a:p>
        </p:txBody>
      </p:sp>
    </p:spTree>
    <p:extLst>
      <p:ext uri="{BB962C8B-B14F-4D97-AF65-F5344CB8AC3E}">
        <p14:creationId xmlns:p14="http://schemas.microsoft.com/office/powerpoint/2010/main" val="101123246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GT" b="1" noProof="0" dirty="0">
                <a:latin typeface="Arial (Body)"/>
              </a:rPr>
              <a:t>Notas para el instructor:</a:t>
            </a:r>
          </a:p>
          <a:p>
            <a:endParaRPr lang="es-GT" noProof="0" dirty="0">
              <a:latin typeface="Arial (Body)"/>
            </a:endParaRPr>
          </a:p>
          <a:p>
            <a:pPr marL="171450" marR="0" indent="-171450">
              <a:lnSpc>
                <a:spcPct val="115000"/>
              </a:lnSpc>
              <a:spcBef>
                <a:spcPts val="0"/>
              </a:spcBef>
              <a:spcAft>
                <a:spcPts val="1200"/>
              </a:spcAft>
              <a:buFont typeface="Arial" panose="020B0604020202020204" pitchFamily="34" charset="0"/>
              <a:buChar char="•"/>
            </a:pPr>
            <a:r>
              <a:rPr lang="es-GT" sz="1200" b="1" u="sng" noProof="0" dirty="0">
                <a:latin typeface="Arial (Body)"/>
                <a:cs typeface="Calibri"/>
                <a:sym typeface="Calibri"/>
              </a:rPr>
              <a:t>Diga</a:t>
            </a:r>
            <a:r>
              <a:rPr lang="es-GT" sz="1200" noProof="0" dirty="0">
                <a:effectLst/>
                <a:latin typeface="Arial (Body)"/>
                <a:ea typeface="Arial" panose="020B0604020202020204" pitchFamily="34" charset="0"/>
                <a:cs typeface="Times New Roman" panose="02020603050405020304" pitchFamily="18" charset="0"/>
              </a:rPr>
              <a:t>: ¡Vamos a resumir la media!  La media, también llamada promedio, </a:t>
            </a:r>
            <a:r>
              <a:rPr lang="es-GT" sz="1200" noProof="0" dirty="0">
                <a:effectLst/>
                <a:latin typeface="Arial (Body)"/>
                <a:ea typeface="Times New Roman" panose="02020603050405020304" pitchFamily="18" charset="0"/>
                <a:cs typeface="Times New Roman" panose="02020603050405020304" pitchFamily="18" charset="0"/>
              </a:rPr>
              <a:t>es la medida más conocida dentro de las medidas de tendencia central.  La media se calcula a partir de todos los datos, por lo que puede verse afectada por valores atípicos.  </a:t>
            </a:r>
            <a:r>
              <a:rPr lang="es-GT" noProof="0" dirty="0">
                <a:latin typeface="Arial (Body)"/>
              </a:rPr>
              <a:t>La media es la forma preferida de mostrar el punto medio cuando una base de datos tiene observaciones que se distribuyen más o menos simétricamente, y con pocos valores atípicos</a:t>
            </a:r>
            <a:r>
              <a:rPr lang="es-GT" b="1" noProof="0" dirty="0">
                <a:latin typeface="Arial (Body)"/>
              </a:rPr>
              <a:t>. &lt;CLICK&gt; </a:t>
            </a:r>
            <a:r>
              <a:rPr lang="es-GT" b="0" noProof="0" dirty="0">
                <a:latin typeface="Arial (Body)"/>
              </a:rPr>
              <a:t>Es menos ideal cuando la distribución es sesgada, y/o hay valores atípicos. </a:t>
            </a:r>
            <a:r>
              <a:rPr lang="es-GT" noProof="0" dirty="0">
                <a:latin typeface="Arial (Body)"/>
              </a:rPr>
              <a:t> </a:t>
            </a:r>
          </a:p>
        </p:txBody>
      </p:sp>
      <p:sp>
        <p:nvSpPr>
          <p:cNvPr id="4" name="Slide Number Placeholder 3"/>
          <p:cNvSpPr>
            <a:spLocks noGrp="1"/>
          </p:cNvSpPr>
          <p:nvPr>
            <p:ph type="sldNum" sz="quarter" idx="5"/>
          </p:nvPr>
        </p:nvSpPr>
        <p:spPr/>
        <p:txBody>
          <a:bodyPr/>
          <a:lstStyle/>
          <a:p>
            <a:fld id="{AC9CE2E7-C91C-4BAF-92B2-56E2037DDE6B}" type="slidenum">
              <a:rPr lang="en-US" smtClean="0"/>
              <a:t>25</a:t>
            </a:fld>
            <a:endParaRPr lang="en-US"/>
          </a:p>
        </p:txBody>
      </p:sp>
    </p:spTree>
    <p:extLst>
      <p:ext uri="{BB962C8B-B14F-4D97-AF65-F5344CB8AC3E}">
        <p14:creationId xmlns:p14="http://schemas.microsoft.com/office/powerpoint/2010/main" val="313017828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GT" b="1" dirty="0">
                <a:latin typeface="Arial (Body)"/>
              </a:rPr>
              <a:t>Notas para el instructor:</a:t>
            </a:r>
          </a:p>
          <a:p>
            <a:endParaRPr lang="es-GT" dirty="0">
              <a:latin typeface="Arial (Body)"/>
            </a:endParaRPr>
          </a:p>
          <a:p>
            <a:pPr marL="171450" marR="0" indent="-171450">
              <a:lnSpc>
                <a:spcPct val="115000"/>
              </a:lnSpc>
              <a:spcBef>
                <a:spcPts val="0"/>
              </a:spcBef>
              <a:spcAft>
                <a:spcPts val="1200"/>
              </a:spcAft>
              <a:buFont typeface="Arial" panose="020B0604020202020204" pitchFamily="34" charset="0"/>
              <a:buChar char="•"/>
            </a:pPr>
            <a:r>
              <a:rPr lang="es-GT" sz="1200" b="1" u="sng" dirty="0">
                <a:latin typeface="Arial (Body)"/>
                <a:cs typeface="Calibri"/>
                <a:sym typeface="Calibri"/>
              </a:rPr>
              <a:t>Diga: </a:t>
            </a:r>
            <a:r>
              <a:rPr lang="es-GT" sz="1200" dirty="0">
                <a:effectLst/>
                <a:latin typeface="Arial (Body)"/>
                <a:ea typeface="Times New Roman" panose="02020603050405020304" pitchFamily="18" charset="0"/>
                <a:cs typeface="Times New Roman" panose="02020603050405020304" pitchFamily="18" charset="0"/>
              </a:rPr>
              <a:t>La siguiente medida de tendencia central que vamos a discutir es la mediana. Después de ordenar los datos de menor a mayor (</a:t>
            </a:r>
            <a:r>
              <a:rPr lang="es-GT" sz="1200" i="1" dirty="0">
                <a:effectLst/>
                <a:latin typeface="Arial (Body)"/>
                <a:ea typeface="Times New Roman" panose="02020603050405020304" pitchFamily="18" charset="0"/>
                <a:cs typeface="Times New Roman" panose="02020603050405020304" pitchFamily="18" charset="0"/>
              </a:rPr>
              <a:t>o de mayor a menor, no importa</a:t>
            </a:r>
            <a:r>
              <a:rPr lang="es-GT" sz="1200" dirty="0">
                <a:effectLst/>
                <a:latin typeface="Arial (Body)"/>
                <a:ea typeface="Times New Roman" panose="02020603050405020304" pitchFamily="18" charset="0"/>
                <a:cs typeface="Times New Roman" panose="02020603050405020304" pitchFamily="18" charset="0"/>
              </a:rPr>
              <a:t>), la mediana es el valor medio.  Es el valor que está a medio camino en un conjunto de valores ordenados, por lo que divide el conjunto de datos en dos partes iguales, con un número igual de valores por encima y por debajo de la mediana. </a:t>
            </a:r>
            <a:endParaRPr lang="es-GT" sz="1200" b="1" dirty="0">
              <a:effectLst/>
              <a:latin typeface="Arial (Body)"/>
              <a:ea typeface="Times New Roman" panose="02020603050405020304" pitchFamily="18" charset="0"/>
              <a:cs typeface="Times New Roman" panose="02020603050405020304" pitchFamily="18" charset="0"/>
            </a:endParaRPr>
          </a:p>
          <a:p>
            <a:pPr marL="0" marR="0">
              <a:lnSpc>
                <a:spcPct val="115000"/>
              </a:lnSpc>
              <a:spcBef>
                <a:spcPts val="0"/>
              </a:spcBef>
              <a:spcAft>
                <a:spcPts val="600"/>
              </a:spcAft>
            </a:pPr>
            <a:endParaRPr lang="es-GT" sz="1200" dirty="0">
              <a:effectLst/>
              <a:latin typeface="Arial (Body)"/>
              <a:ea typeface="Times New Roman" panose="02020603050405020304" pitchFamily="18" charset="0"/>
              <a:cs typeface="Times New Roman" panose="02020603050405020304" pitchFamily="18" charset="0"/>
            </a:endParaRPr>
          </a:p>
          <a:p>
            <a:pPr marL="171450" marR="0" indent="-171450">
              <a:lnSpc>
                <a:spcPct val="115000"/>
              </a:lnSpc>
              <a:spcBef>
                <a:spcPts val="0"/>
              </a:spcBef>
              <a:spcAft>
                <a:spcPts val="600"/>
              </a:spcAft>
              <a:buFont typeface="Arial" panose="020B0604020202020204" pitchFamily="34" charset="0"/>
              <a:buChar char="•"/>
            </a:pPr>
            <a:r>
              <a:rPr lang="es-GT" sz="1200" b="1" u="sng" dirty="0">
                <a:latin typeface="Arial (Body)"/>
                <a:cs typeface="Calibri"/>
                <a:sym typeface="Calibri"/>
              </a:rPr>
              <a:t>Diga: </a:t>
            </a:r>
            <a:r>
              <a:rPr lang="es-GT" sz="1200" dirty="0">
                <a:effectLst/>
                <a:latin typeface="Arial (Body)"/>
                <a:ea typeface="Times New Roman" panose="02020603050405020304" pitchFamily="18" charset="0"/>
                <a:cs typeface="Times New Roman" panose="02020603050405020304" pitchFamily="18" charset="0"/>
              </a:rPr>
              <a:t>Para identificar la mediana hay 3 pasos: </a:t>
            </a:r>
            <a:r>
              <a:rPr lang="es-GT" sz="1200" b="1" dirty="0">
                <a:effectLst/>
                <a:latin typeface="Arial (Body)"/>
                <a:ea typeface="Times New Roman" panose="02020603050405020304" pitchFamily="18" charset="0"/>
                <a:cs typeface="Times New Roman" panose="02020603050405020304" pitchFamily="18" charset="0"/>
              </a:rPr>
              <a:t>&lt;CLICK&gt; </a:t>
            </a:r>
            <a:r>
              <a:rPr lang="es-GT" sz="1200" dirty="0">
                <a:effectLst/>
                <a:latin typeface="Arial (Body)"/>
                <a:ea typeface="Times New Roman" panose="02020603050405020304" pitchFamily="18" charset="0"/>
                <a:cs typeface="Times New Roman" panose="02020603050405020304" pitchFamily="18" charset="0"/>
              </a:rPr>
              <a:t>ordenar las observaciones en orden ascendente </a:t>
            </a:r>
            <a:r>
              <a:rPr lang="es-GT" sz="1200" b="1" dirty="0">
                <a:effectLst/>
                <a:latin typeface="Arial (Body)"/>
                <a:ea typeface="Times New Roman" panose="02020603050405020304" pitchFamily="18" charset="0"/>
                <a:cs typeface="Times New Roman" panose="02020603050405020304" pitchFamily="18" charset="0"/>
              </a:rPr>
              <a:t>&lt;CLICK&gt; </a:t>
            </a:r>
            <a:r>
              <a:rPr lang="es-GT" sz="1200" dirty="0">
                <a:effectLst/>
                <a:latin typeface="Arial (Body)"/>
                <a:ea typeface="Times New Roman" panose="02020603050405020304" pitchFamily="18" charset="0"/>
                <a:cs typeface="Times New Roman" panose="02020603050405020304" pitchFamily="18" charset="0"/>
              </a:rPr>
              <a:t>encontrar la posición media como vamos a discutir </a:t>
            </a:r>
            <a:r>
              <a:rPr lang="es-GT" sz="1200" b="1" dirty="0">
                <a:effectLst/>
                <a:latin typeface="Arial (Body)"/>
                <a:ea typeface="Times New Roman" panose="02020603050405020304" pitchFamily="18" charset="0"/>
                <a:cs typeface="Times New Roman" panose="02020603050405020304" pitchFamily="18" charset="0"/>
              </a:rPr>
              <a:t>&lt;CLICK&gt; </a:t>
            </a:r>
            <a:r>
              <a:rPr lang="es-GT" sz="1200" dirty="0">
                <a:effectLst/>
                <a:latin typeface="Arial (Body)"/>
                <a:ea typeface="Times New Roman" panose="02020603050405020304" pitchFamily="18" charset="0"/>
                <a:cs typeface="Times New Roman" panose="02020603050405020304" pitchFamily="18" charset="0"/>
              </a:rPr>
              <a:t>Luego </a:t>
            </a:r>
            <a:r>
              <a:rPr kumimoji="0" lang="es-GT" sz="1200" b="0" i="0" u="none" strike="noStrike" kern="1200" cap="none" spc="0" normalizeH="0" baseline="0" noProof="0" dirty="0">
                <a:ln>
                  <a:noFill/>
                </a:ln>
                <a:solidFill>
                  <a:prstClr val="black"/>
                </a:solidFill>
                <a:effectLst/>
                <a:uLnTx/>
                <a:uFillTx/>
                <a:latin typeface="Arial (Body)"/>
                <a:ea typeface="Times New Roman" panose="02020603050405020304" pitchFamily="18" charset="0"/>
                <a:cs typeface="Times New Roman" panose="02020603050405020304" pitchFamily="18" charset="0"/>
              </a:rPr>
              <a:t>identificar el valor en esa posición media.</a:t>
            </a:r>
          </a:p>
          <a:p>
            <a:pPr marL="342900" marR="0" lvl="0" indent="-342900">
              <a:lnSpc>
                <a:spcPct val="115000"/>
              </a:lnSpc>
              <a:spcBef>
                <a:spcPts val="0"/>
              </a:spcBef>
              <a:spcAft>
                <a:spcPts val="600"/>
              </a:spcAft>
              <a:buFont typeface="Symbol" panose="05050102010706020507" pitchFamily="18" charset="2"/>
              <a:buChar char=""/>
            </a:pPr>
            <a:endParaRPr lang="es-GT" sz="1200" dirty="0">
              <a:effectLst/>
              <a:latin typeface="Arial  "/>
              <a:ea typeface="Times New Roman" panose="02020603050405020304" pitchFamily="18" charset="0"/>
              <a:cs typeface="Times New Roman" panose="02020603050405020304" pitchFamily="18" charset="0"/>
            </a:endParaRPr>
          </a:p>
          <a:p>
            <a:pPr marL="342900" marR="0" lvl="0" indent="-342900">
              <a:lnSpc>
                <a:spcPct val="115000"/>
              </a:lnSpc>
              <a:spcBef>
                <a:spcPts val="0"/>
              </a:spcBef>
              <a:spcAft>
                <a:spcPts val="600"/>
              </a:spcAft>
              <a:buFont typeface="Symbol" panose="05050102010706020507" pitchFamily="18" charset="2"/>
              <a:buChar char=""/>
            </a:pPr>
            <a:endParaRPr lang="es-GT" sz="1200" dirty="0">
              <a:effectLst/>
              <a:latin typeface="Arial  "/>
              <a:ea typeface="Times New Roman" panose="02020603050405020304" pitchFamily="18" charset="0"/>
              <a:cs typeface="Times New Roman" panose="02020603050405020304" pitchFamily="18" charset="0"/>
            </a:endParaRPr>
          </a:p>
          <a:p>
            <a:pPr marL="0" marR="0">
              <a:lnSpc>
                <a:spcPct val="115000"/>
              </a:lnSpc>
              <a:spcBef>
                <a:spcPts val="0"/>
              </a:spcBef>
              <a:spcAft>
                <a:spcPts val="1200"/>
              </a:spcAft>
            </a:pPr>
            <a:endParaRPr lang="es-GT" sz="1200" dirty="0">
              <a:effectLst/>
              <a:latin typeface="Arial  "/>
              <a:ea typeface="Times New Roman" panose="02020603050405020304" pitchFamily="18" charset="0"/>
              <a:cs typeface="Times New Roman" panose="02020603050405020304" pitchFamily="18" charset="0"/>
            </a:endParaRPr>
          </a:p>
          <a:p>
            <a:endParaRPr lang="en-US" dirty="0">
              <a:latin typeface="+mn-lt"/>
            </a:endParaRPr>
          </a:p>
        </p:txBody>
      </p:sp>
      <p:sp>
        <p:nvSpPr>
          <p:cNvPr id="4" name="Slide Number Placeholder 3"/>
          <p:cNvSpPr>
            <a:spLocks noGrp="1"/>
          </p:cNvSpPr>
          <p:nvPr>
            <p:ph type="sldNum" sz="quarter" idx="5"/>
          </p:nvPr>
        </p:nvSpPr>
        <p:spPr/>
        <p:txBody>
          <a:bodyPr/>
          <a:lstStyle/>
          <a:p>
            <a:fld id="{AC9CE2E7-C91C-4BAF-92B2-56E2037DDE6B}" type="slidenum">
              <a:rPr lang="en-US" smtClean="0"/>
              <a:t>26</a:t>
            </a:fld>
            <a:endParaRPr lang="en-US"/>
          </a:p>
        </p:txBody>
      </p:sp>
    </p:spTree>
    <p:extLst>
      <p:ext uri="{BB962C8B-B14F-4D97-AF65-F5344CB8AC3E}">
        <p14:creationId xmlns:p14="http://schemas.microsoft.com/office/powerpoint/2010/main" val="281940736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GT" b="1" noProof="0" dirty="0">
                <a:latin typeface="Arial (Body)"/>
              </a:rPr>
              <a:t>Notas para el instructor:</a:t>
            </a:r>
          </a:p>
          <a:p>
            <a:endParaRPr lang="es-GT" noProof="0" dirty="0">
              <a:latin typeface="Arial (Body)"/>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GT" sz="1200" b="1" u="sng" noProof="0" dirty="0">
                <a:latin typeface="Arial (Body)"/>
                <a:cs typeface="Calibri"/>
                <a:sym typeface="Calibri"/>
              </a:rPr>
              <a:t>Diga: </a:t>
            </a:r>
            <a:r>
              <a:rPr lang="es-GT" noProof="0" dirty="0">
                <a:latin typeface="Arial (Body)"/>
              </a:rPr>
              <a:t>Cuando un conjunto de datos tiene un número impar de valores, como los 19 periodos de incubación del Ébola, el valor medio es la mediana. </a:t>
            </a:r>
            <a:r>
              <a:rPr lang="es-GT" sz="1200" b="1" noProof="0" dirty="0">
                <a:effectLst/>
                <a:latin typeface="Arial (Body)"/>
                <a:ea typeface="Times New Roman" panose="02020603050405020304" pitchFamily="18" charset="0"/>
                <a:cs typeface="Times New Roman" panose="02020603050405020304" pitchFamily="18" charset="0"/>
              </a:rPr>
              <a:t>&lt;CLICK&gt; </a:t>
            </a:r>
            <a:r>
              <a:rPr lang="es-GT" noProof="0" dirty="0">
                <a:latin typeface="Arial (Body)"/>
              </a:rPr>
              <a:t>El primer paso es ordenar los datos de los periodos de incubación, lo que ya se ha hecho. </a:t>
            </a:r>
            <a:r>
              <a:rPr lang="es-GT" sz="1200" b="1" noProof="0" dirty="0">
                <a:effectLst/>
                <a:latin typeface="Arial (Body)"/>
                <a:ea typeface="Times New Roman" panose="02020603050405020304" pitchFamily="18" charset="0"/>
                <a:cs typeface="Times New Roman" panose="02020603050405020304" pitchFamily="18" charset="0"/>
              </a:rPr>
              <a:t>&lt;CLICK&gt; </a:t>
            </a:r>
            <a:r>
              <a:rPr lang="es-GT" noProof="0" dirty="0">
                <a:latin typeface="Arial (Body)"/>
              </a:rPr>
              <a:t>El segundo paso es encontrar la posición media. Una manera fácil de encontrar la posición media es sumar uno al número total (n) de observaciones, y luego dividir el resultado por dos. </a:t>
            </a:r>
            <a:r>
              <a:rPr lang="es-GT" b="1" noProof="0" dirty="0">
                <a:latin typeface="Arial (Body)"/>
              </a:rPr>
              <a:t>&lt;CLICK&gt; </a:t>
            </a:r>
            <a:r>
              <a:rPr lang="es-GT" noProof="0" dirty="0">
                <a:latin typeface="Arial (Body)"/>
              </a:rPr>
              <a:t>Para n=19 observaciones en el conjunto de datos del Ébola: 19 + 1 = 20; y 20 dividido dentro de dos (2) es igual a  10. </a:t>
            </a:r>
            <a:r>
              <a:rPr lang="es-GT" sz="1200" b="1" noProof="0" dirty="0">
                <a:effectLst/>
                <a:latin typeface="Arial (Body)"/>
                <a:ea typeface="Times New Roman" panose="02020603050405020304" pitchFamily="18" charset="0"/>
                <a:cs typeface="Times New Roman" panose="02020603050405020304" pitchFamily="18" charset="0"/>
              </a:rPr>
              <a:t>&lt;CLICK&gt;</a:t>
            </a:r>
          </a:p>
          <a:p>
            <a:endParaRPr lang="es-GT" noProof="0" dirty="0">
              <a:latin typeface="Arial (Body)"/>
            </a:endParaRPr>
          </a:p>
          <a:p>
            <a:pPr marL="171450" indent="-171450">
              <a:buFont typeface="Arial" panose="020B0604020202020204" pitchFamily="34" charset="0"/>
              <a:buChar char="•"/>
            </a:pPr>
            <a:r>
              <a:rPr lang="es-GT" sz="1200" b="1" u="sng" noProof="0" dirty="0">
                <a:latin typeface="Arial (Body)"/>
                <a:cs typeface="Calibri"/>
                <a:sym typeface="Calibri"/>
              </a:rPr>
              <a:t>Diga: </a:t>
            </a:r>
            <a:r>
              <a:rPr lang="es-GT" b="0" noProof="0" dirty="0">
                <a:latin typeface="Arial (Body)"/>
              </a:rPr>
              <a:t>Finalmente, el tercer paso revela que </a:t>
            </a:r>
            <a:r>
              <a:rPr lang="es-GT" noProof="0" dirty="0">
                <a:latin typeface="Arial (Body)"/>
              </a:rPr>
              <a:t>la posición media entre los 19 periodos de incubación es la 10ª (décima) observación.  </a:t>
            </a:r>
          </a:p>
          <a:p>
            <a:pPr marL="171450" indent="-171450">
              <a:buFont typeface="Arial" panose="020B0604020202020204" pitchFamily="34" charset="0"/>
              <a:buChar char="•"/>
            </a:pPr>
            <a:endParaRPr lang="es-GT" noProof="0" dirty="0">
              <a:latin typeface="Arial (Body)"/>
            </a:endParaRPr>
          </a:p>
          <a:p>
            <a:pPr marL="171450" indent="-171450">
              <a:buFont typeface="Arial" panose="020B0604020202020204" pitchFamily="34" charset="0"/>
              <a:buChar char="•"/>
            </a:pPr>
            <a:r>
              <a:rPr lang="es-GT" b="1" u="sng" noProof="0" dirty="0">
                <a:latin typeface="Arial (Body)"/>
              </a:rPr>
              <a:t>Pregunta: </a:t>
            </a:r>
            <a:r>
              <a:rPr lang="es-GT" b="0" i="0" noProof="0" dirty="0">
                <a:latin typeface="Arial (Body)"/>
              </a:rPr>
              <a:t>¿Cuál es el valor en la 10ª y 11ª observación? </a:t>
            </a:r>
            <a:r>
              <a:rPr lang="es-GT" b="1" noProof="0" dirty="0">
                <a:latin typeface="Arial (Body)"/>
              </a:rPr>
              <a:t>&lt;CLICK&gt; </a:t>
            </a:r>
            <a:r>
              <a:rPr lang="es-GT" b="1" i="1" noProof="0" dirty="0">
                <a:latin typeface="Arial (Body)"/>
              </a:rPr>
              <a:t>Respuesta: </a:t>
            </a:r>
            <a:r>
              <a:rPr lang="es-GT" b="0" i="1" noProof="0" dirty="0">
                <a:latin typeface="Arial (Body)"/>
              </a:rPr>
              <a:t>9 días</a:t>
            </a:r>
            <a:r>
              <a:rPr lang="es-GT" b="0" noProof="0" dirty="0">
                <a:latin typeface="Arial (Body)"/>
              </a:rPr>
              <a:t>.</a:t>
            </a:r>
          </a:p>
          <a:p>
            <a:r>
              <a:rPr lang="es-GT" noProof="0" dirty="0">
                <a:latin typeface="Arial (Body)"/>
              </a:rPr>
              <a:t> </a:t>
            </a:r>
          </a:p>
          <a:p>
            <a:pPr marL="171450" indent="-171450">
              <a:buFont typeface="Arial" panose="020B0604020202020204" pitchFamily="34" charset="0"/>
              <a:buChar char="•"/>
            </a:pPr>
            <a:r>
              <a:rPr lang="es-GT" sz="1200" b="1" u="sng" noProof="0" dirty="0">
                <a:latin typeface="Arial (Body)"/>
                <a:cs typeface="Calibri"/>
                <a:sym typeface="Calibri"/>
              </a:rPr>
              <a:t>Diga: </a:t>
            </a:r>
            <a:r>
              <a:rPr lang="es-GT" noProof="0" dirty="0">
                <a:latin typeface="Arial (Body)"/>
              </a:rPr>
              <a:t>Podemos confirmar que 9 es la mediana porque nueve observaciones o valores están por encima. </a:t>
            </a:r>
            <a:r>
              <a:rPr lang="es-GT" b="1" noProof="0" dirty="0">
                <a:latin typeface="Arial (Body)"/>
              </a:rPr>
              <a:t>&lt;CLICK&gt; </a:t>
            </a:r>
            <a:r>
              <a:rPr lang="es-GT" noProof="0" dirty="0">
                <a:latin typeface="Arial (Body)"/>
              </a:rPr>
              <a:t>y nueve observaciones o valores están por debajo del valor mediano. </a:t>
            </a:r>
            <a:r>
              <a:rPr lang="es-GT" b="1" noProof="0" dirty="0">
                <a:latin typeface="Arial (Body)"/>
              </a:rPr>
              <a:t>&lt;CLICK&gt;</a:t>
            </a:r>
          </a:p>
          <a:p>
            <a:endParaRPr lang="es-GT" dirty="0">
              <a:latin typeface="Arial  "/>
            </a:endParaRPr>
          </a:p>
          <a:p>
            <a:endParaRPr lang="es-GT" dirty="0">
              <a:latin typeface="Arial  "/>
            </a:endParaRPr>
          </a:p>
          <a:p>
            <a:pPr marL="171450" indent="-171450">
              <a:buFont typeface="Wingdings" panose="05000000000000000000" pitchFamily="2" charset="2"/>
              <a:buChar char="v"/>
            </a:pPr>
            <a:r>
              <a:rPr lang="es-GT" b="1" dirty="0">
                <a:latin typeface="Arial  "/>
              </a:rPr>
              <a:t>Es importante observar la diferencia entre la posición media y el valor en esa posición. La mediana no es 10, sino que la mediana es el valor en la décima (10ª) posición, que corresponde a un periodo de incubación de 9 días.</a:t>
            </a:r>
          </a:p>
          <a:p>
            <a:endParaRPr lang="en-US" dirty="0">
              <a:latin typeface="+mn-lt"/>
            </a:endParaRPr>
          </a:p>
        </p:txBody>
      </p:sp>
      <p:sp>
        <p:nvSpPr>
          <p:cNvPr id="4" name="Slide Number Placeholder 3"/>
          <p:cNvSpPr>
            <a:spLocks noGrp="1"/>
          </p:cNvSpPr>
          <p:nvPr>
            <p:ph type="sldNum" sz="quarter" idx="5"/>
          </p:nvPr>
        </p:nvSpPr>
        <p:spPr/>
        <p:txBody>
          <a:bodyPr/>
          <a:lstStyle/>
          <a:p>
            <a:fld id="{AC9CE2E7-C91C-4BAF-92B2-56E2037DDE6B}" type="slidenum">
              <a:rPr lang="en-US" smtClean="0"/>
              <a:t>27</a:t>
            </a:fld>
            <a:endParaRPr lang="en-US"/>
          </a:p>
        </p:txBody>
      </p:sp>
    </p:spTree>
    <p:extLst>
      <p:ext uri="{BB962C8B-B14F-4D97-AF65-F5344CB8AC3E}">
        <p14:creationId xmlns:p14="http://schemas.microsoft.com/office/powerpoint/2010/main" val="317587886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0"/>
              </a:spcBef>
              <a:spcAft>
                <a:spcPts val="0"/>
              </a:spcAft>
            </a:pPr>
            <a:r>
              <a:rPr lang="es-GT" sz="1200" b="1" noProof="0" dirty="0">
                <a:effectLst/>
                <a:latin typeface="Arial (Body)"/>
                <a:ea typeface="Times New Roman" panose="02020603050405020304" pitchFamily="18" charset="0"/>
                <a:cs typeface="Times New Roman" panose="02020603050405020304" pitchFamily="18" charset="0"/>
              </a:rPr>
              <a:t>Notas para el instructor:</a:t>
            </a:r>
            <a:endParaRPr lang="es-GT" sz="1200" noProof="0" dirty="0">
              <a:effectLst/>
              <a:latin typeface="Arial (Body)"/>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endParaRPr lang="es-GT" sz="1200" noProof="0" dirty="0">
              <a:effectLst/>
              <a:latin typeface="Arial (Body)"/>
              <a:ea typeface="Arial" panose="020B0604020202020204" pitchFamily="34" charset="0"/>
              <a:cs typeface="Times New Roman" panose="02020603050405020304" pitchFamily="18" charset="0"/>
            </a:endParaRPr>
          </a:p>
          <a:p>
            <a:pPr marL="171450" marR="0" lvl="0" indent="-171450" algn="l" defTabSz="914400" rtl="0" eaLnBrk="1" fontAlgn="auto" latinLnBrk="0" hangingPunct="1">
              <a:lnSpc>
                <a:spcPct val="115000"/>
              </a:lnSpc>
              <a:spcBef>
                <a:spcPts val="0"/>
              </a:spcBef>
              <a:spcAft>
                <a:spcPts val="0"/>
              </a:spcAft>
              <a:buClrTx/>
              <a:buSzTx/>
              <a:buFont typeface="Arial" panose="020B0604020202020204" pitchFamily="34" charset="0"/>
              <a:buChar char="•"/>
              <a:tabLst/>
              <a:defRPr/>
            </a:pPr>
            <a:r>
              <a:rPr lang="es-GT" sz="1200" noProof="0" dirty="0">
                <a:effectLst/>
                <a:latin typeface="Arial (Body)"/>
                <a:ea typeface="Arial" panose="020B0604020202020204" pitchFamily="34" charset="0"/>
                <a:cs typeface="Times New Roman" panose="02020603050405020304" pitchFamily="18" charset="0"/>
              </a:rPr>
              <a:t>Supongamos que se produce un nuevo caso de Ébola, con un periodo de incubación de 21 días. Ahora tenemos un número par de observaciones.  Para un conjunto de datos con un número par de observaciones, la mediana es el promedio de los dos valores medios. </a:t>
            </a:r>
            <a:r>
              <a:rPr lang="es-GT" sz="1200" b="1" noProof="0" dirty="0">
                <a:effectLst/>
                <a:latin typeface="Arial (Body)"/>
                <a:ea typeface="Times New Roman" panose="02020603050405020304" pitchFamily="18" charset="0"/>
                <a:cs typeface="Times New Roman" panose="02020603050405020304" pitchFamily="18" charset="0"/>
              </a:rPr>
              <a:t>&lt;CLICK&gt; </a:t>
            </a:r>
            <a:r>
              <a:rPr lang="es-GT" sz="1200" noProof="0" dirty="0">
                <a:effectLst/>
                <a:latin typeface="Arial (Body)"/>
                <a:ea typeface="Arial" panose="020B0604020202020204" pitchFamily="34" charset="0"/>
                <a:cs typeface="Times New Roman" panose="02020603050405020304" pitchFamily="18" charset="0"/>
              </a:rPr>
              <a:t>Para identificar </a:t>
            </a:r>
            <a:r>
              <a:rPr lang="es-GT" sz="1200" noProof="0" dirty="0">
                <a:effectLst/>
                <a:latin typeface="Arial (Body)"/>
                <a:ea typeface="Times New Roman" panose="02020603050405020304" pitchFamily="18" charset="0"/>
                <a:cs typeface="Times New Roman" panose="02020603050405020304" pitchFamily="18" charset="0"/>
              </a:rPr>
              <a:t>primero</a:t>
            </a:r>
            <a:r>
              <a:rPr lang="es-GT" sz="1200" noProof="0" dirty="0">
                <a:effectLst/>
                <a:latin typeface="Arial (Body)"/>
                <a:ea typeface="Arial" panose="020B0604020202020204" pitchFamily="34" charset="0"/>
                <a:cs typeface="Times New Roman" panose="02020603050405020304" pitchFamily="18" charset="0"/>
              </a:rPr>
              <a:t> la mediana</a:t>
            </a:r>
            <a:r>
              <a:rPr lang="es-GT" sz="1200" noProof="0" dirty="0">
                <a:effectLst/>
                <a:latin typeface="Arial (Body)"/>
                <a:ea typeface="Times New Roman" panose="02020603050405020304" pitchFamily="18" charset="0"/>
                <a:cs typeface="Times New Roman" panose="02020603050405020304" pitchFamily="18" charset="0"/>
              </a:rPr>
              <a:t>, ordene los datos, lo que ya se ha hecho. </a:t>
            </a:r>
            <a:r>
              <a:rPr lang="es-GT" sz="1200" b="1" noProof="0" dirty="0">
                <a:effectLst/>
                <a:latin typeface="Arial (Body)"/>
                <a:ea typeface="Times New Roman" panose="02020603050405020304" pitchFamily="18" charset="0"/>
                <a:cs typeface="Times New Roman" panose="02020603050405020304" pitchFamily="18" charset="0"/>
              </a:rPr>
              <a:t>&lt;CLICK&gt;</a:t>
            </a:r>
            <a:endParaRPr lang="es-GT" sz="1200" noProof="0" dirty="0">
              <a:effectLst/>
              <a:latin typeface="Arial (Body)"/>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15000"/>
              </a:lnSpc>
              <a:spcBef>
                <a:spcPts val="0"/>
              </a:spcBef>
              <a:spcAft>
                <a:spcPts val="0"/>
              </a:spcAft>
              <a:buClrTx/>
              <a:buSzTx/>
              <a:buFont typeface="Arial" panose="020B0604020202020204" pitchFamily="34" charset="0"/>
              <a:buNone/>
              <a:tabLst/>
              <a:defRPr/>
            </a:pPr>
            <a:endParaRPr lang="es-GT" sz="1200" noProof="0" dirty="0">
              <a:effectLst/>
              <a:latin typeface="Arial (Body)"/>
              <a:ea typeface="Arial" panose="020B0604020202020204" pitchFamily="34" charset="0"/>
              <a:cs typeface="Times New Roman" panose="02020603050405020304" pitchFamily="18" charset="0"/>
            </a:endParaRPr>
          </a:p>
          <a:p>
            <a:pPr marL="171450" marR="0" lvl="0" indent="-171450" algn="l" defTabSz="914400" rtl="0" eaLnBrk="1" fontAlgn="auto" latinLnBrk="0" hangingPunct="1">
              <a:lnSpc>
                <a:spcPct val="115000"/>
              </a:lnSpc>
              <a:spcBef>
                <a:spcPts val="0"/>
              </a:spcBef>
              <a:spcAft>
                <a:spcPts val="0"/>
              </a:spcAft>
              <a:buClrTx/>
              <a:buSzTx/>
              <a:buFont typeface="Arial" panose="020B0604020202020204" pitchFamily="34" charset="0"/>
              <a:buChar char="•"/>
              <a:tabLst/>
              <a:defRPr/>
            </a:pPr>
            <a:r>
              <a:rPr lang="es-GT" sz="1200" b="1" u="sng" noProof="0" dirty="0">
                <a:latin typeface="Arial (Body)"/>
                <a:cs typeface="Calibri"/>
                <a:sym typeface="Calibri"/>
              </a:rPr>
              <a:t>Diga: </a:t>
            </a:r>
            <a:r>
              <a:rPr lang="es-GT" sz="1200" noProof="0" dirty="0">
                <a:effectLst/>
                <a:latin typeface="Arial (Body)"/>
                <a:ea typeface="Times New Roman" panose="02020603050405020304" pitchFamily="18" charset="0"/>
                <a:cs typeface="Times New Roman" panose="02020603050405020304" pitchFamily="18" charset="0"/>
              </a:rPr>
              <a:t>A continuación, sume uno al número total de observaciones (20 + 1 = 21) y divídalo por dos (21 / 2) = 10,5. </a:t>
            </a:r>
            <a:r>
              <a:rPr lang="es-GT" sz="1200" b="1" noProof="0" dirty="0">
                <a:latin typeface="Arial (Body)"/>
                <a:ea typeface="Times New Roman"/>
                <a:cs typeface="Times New Roman"/>
                <a:sym typeface="Times New Roman"/>
              </a:rPr>
              <a:t>&lt;CLICK&gt; </a:t>
            </a:r>
            <a:r>
              <a:rPr lang="es-GT" sz="1200" noProof="0" dirty="0">
                <a:effectLst/>
                <a:latin typeface="Arial (Body)"/>
                <a:ea typeface="Arial" panose="020B0604020202020204" pitchFamily="34" charset="0"/>
                <a:cs typeface="Times New Roman" panose="02020603050405020304" pitchFamily="18" charset="0"/>
              </a:rPr>
              <a:t>Por lo tanto, el valor mediano se encuentra entre las observaciones 10</a:t>
            </a:r>
            <a:r>
              <a:rPr lang="es-GT" sz="1200" baseline="30000" noProof="0" dirty="0">
                <a:effectLst/>
                <a:latin typeface="Arial (Body)"/>
                <a:ea typeface="Arial" panose="020B0604020202020204" pitchFamily="34" charset="0"/>
                <a:cs typeface="Times New Roman" panose="02020603050405020304" pitchFamily="18" charset="0"/>
              </a:rPr>
              <a:t>ma</a:t>
            </a:r>
            <a:r>
              <a:rPr lang="es-GT" sz="1200" noProof="0" dirty="0">
                <a:effectLst/>
                <a:latin typeface="Arial (Body)"/>
                <a:ea typeface="Arial" panose="020B0604020202020204" pitchFamily="34" charset="0"/>
                <a:cs typeface="Times New Roman" panose="02020603050405020304" pitchFamily="18" charset="0"/>
              </a:rPr>
              <a:t> y 11</a:t>
            </a:r>
            <a:r>
              <a:rPr lang="es-GT" sz="1200" baseline="30000" noProof="0" dirty="0">
                <a:effectLst/>
                <a:latin typeface="Arial (Body)"/>
                <a:ea typeface="Arial" panose="020B0604020202020204" pitchFamily="34" charset="0"/>
                <a:cs typeface="Times New Roman" panose="02020603050405020304" pitchFamily="18" charset="0"/>
              </a:rPr>
              <a:t>va</a:t>
            </a:r>
            <a:r>
              <a:rPr lang="es-GT" sz="1200" noProof="0" dirty="0">
                <a:effectLst/>
                <a:latin typeface="Arial (Body)"/>
                <a:ea typeface="Arial" panose="020B0604020202020204" pitchFamily="34" charset="0"/>
                <a:cs typeface="Times New Roman" panose="02020603050405020304" pitchFamily="18" charset="0"/>
              </a:rPr>
              <a:t>.  Para hallar el valor de la mediana la posición 10.5</a:t>
            </a:r>
            <a:r>
              <a:rPr lang="es-GT" sz="1200" baseline="30000" noProof="0" dirty="0">
                <a:effectLst/>
                <a:latin typeface="Arial (Body)"/>
                <a:ea typeface="Arial" panose="020B0604020202020204" pitchFamily="34" charset="0"/>
                <a:cs typeface="Times New Roman" panose="02020603050405020304" pitchFamily="18" charset="0"/>
              </a:rPr>
              <a:t>ma</a:t>
            </a:r>
            <a:r>
              <a:rPr lang="es-GT" sz="1200" noProof="0" dirty="0">
                <a:effectLst/>
                <a:latin typeface="Arial (Body)"/>
                <a:ea typeface="Arial" panose="020B0604020202020204" pitchFamily="34" charset="0"/>
                <a:cs typeface="Times New Roman" panose="02020603050405020304" pitchFamily="18" charset="0"/>
              </a:rPr>
              <a:t> , calcule el promedio de los valores en las observaciones 10</a:t>
            </a:r>
            <a:r>
              <a:rPr lang="es-GT" sz="1200" baseline="30000" noProof="0" dirty="0">
                <a:effectLst/>
                <a:latin typeface="Arial (Body)"/>
                <a:ea typeface="Arial" panose="020B0604020202020204" pitchFamily="34" charset="0"/>
                <a:cs typeface="Times New Roman" panose="02020603050405020304" pitchFamily="18" charset="0"/>
              </a:rPr>
              <a:t>ma</a:t>
            </a:r>
            <a:r>
              <a:rPr lang="es-GT" sz="1200" noProof="0" dirty="0">
                <a:effectLst/>
                <a:latin typeface="Arial (Body)"/>
                <a:ea typeface="Arial" panose="020B0604020202020204" pitchFamily="34" charset="0"/>
                <a:cs typeface="Times New Roman" panose="02020603050405020304" pitchFamily="18" charset="0"/>
              </a:rPr>
              <a:t> y 11</a:t>
            </a:r>
            <a:r>
              <a:rPr lang="es-GT" sz="1200" baseline="30000" noProof="0" dirty="0">
                <a:effectLst/>
                <a:latin typeface="Arial (Body)"/>
                <a:ea typeface="Arial" panose="020B0604020202020204" pitchFamily="34" charset="0"/>
                <a:cs typeface="Times New Roman" panose="02020603050405020304" pitchFamily="18" charset="0"/>
              </a:rPr>
              <a:t>va</a:t>
            </a:r>
            <a:r>
              <a:rPr lang="es-GT" sz="1200" b="1" noProof="0" dirty="0">
                <a:latin typeface="Arial (Body)"/>
                <a:ea typeface="Times New Roman"/>
                <a:cs typeface="Times New Roman"/>
                <a:sym typeface="Times New Roman"/>
              </a:rPr>
              <a:t> . &lt;CLICK&gt; </a:t>
            </a:r>
            <a:endParaRPr lang="es-GT" sz="1200" noProof="0" dirty="0">
              <a:effectLst/>
              <a:latin typeface="Arial (Body)"/>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endParaRPr lang="es-GT" sz="1200" b="1" noProof="0" dirty="0">
              <a:effectLst/>
              <a:latin typeface="Arial (Body)"/>
              <a:ea typeface="Arial" panose="020B0604020202020204" pitchFamily="34" charset="0"/>
              <a:cs typeface="Times New Roman" panose="02020603050405020304" pitchFamily="18" charset="0"/>
            </a:endParaRPr>
          </a:p>
          <a:p>
            <a:pPr marL="171450" marR="0" lvl="0" indent="-171450" algn="l" defTabSz="914400" rtl="0" eaLnBrk="1" fontAlgn="auto" latinLnBrk="0" hangingPunct="1">
              <a:lnSpc>
                <a:spcPct val="115000"/>
              </a:lnSpc>
              <a:spcBef>
                <a:spcPts val="0"/>
              </a:spcBef>
              <a:spcAft>
                <a:spcPts val="0"/>
              </a:spcAft>
              <a:buClrTx/>
              <a:buSzTx/>
              <a:buFont typeface="Arial" panose="020B0604020202020204" pitchFamily="34" charset="0"/>
              <a:buChar char="•"/>
              <a:tabLst/>
              <a:defRPr/>
            </a:pPr>
            <a:r>
              <a:rPr lang="es-GT" sz="1200" b="1" u="sng" noProof="0" dirty="0">
                <a:effectLst/>
                <a:latin typeface="Arial (Body)"/>
                <a:ea typeface="Arial" panose="020B0604020202020204" pitchFamily="34" charset="0"/>
                <a:cs typeface="Times New Roman" panose="02020603050405020304" pitchFamily="18" charset="0"/>
              </a:rPr>
              <a:t>Pregunte: </a:t>
            </a:r>
            <a:r>
              <a:rPr lang="es-GT" sz="1200" noProof="0" dirty="0">
                <a:effectLst/>
                <a:latin typeface="Arial (Body)"/>
                <a:ea typeface="Arial" panose="020B0604020202020204" pitchFamily="34" charset="0"/>
                <a:cs typeface="Times New Roman" panose="02020603050405020304" pitchFamily="18" charset="0"/>
              </a:rPr>
              <a:t>¿Cuál es el valor en la 10</a:t>
            </a:r>
            <a:r>
              <a:rPr lang="es-GT" sz="1200" baseline="30000" noProof="0" dirty="0">
                <a:effectLst/>
                <a:latin typeface="Arial (Body)"/>
                <a:ea typeface="Arial" panose="020B0604020202020204" pitchFamily="34" charset="0"/>
                <a:cs typeface="Times New Roman" panose="02020603050405020304" pitchFamily="18" charset="0"/>
              </a:rPr>
              <a:t>ma</a:t>
            </a:r>
            <a:r>
              <a:rPr lang="es-GT" sz="1200" noProof="0" dirty="0">
                <a:effectLst/>
                <a:latin typeface="Arial (Body)"/>
                <a:ea typeface="Arial" panose="020B0604020202020204" pitchFamily="34" charset="0"/>
                <a:cs typeface="Times New Roman" panose="02020603050405020304" pitchFamily="18" charset="0"/>
              </a:rPr>
              <a:t> posición? </a:t>
            </a:r>
            <a:r>
              <a:rPr lang="es-GT" sz="1200" b="1" i="1" noProof="0" dirty="0">
                <a:effectLst/>
                <a:latin typeface="Arial (Body)"/>
                <a:ea typeface="Arial" panose="020B0604020202020204" pitchFamily="34" charset="0"/>
                <a:cs typeface="Times New Roman" panose="02020603050405020304" pitchFamily="18" charset="0"/>
              </a:rPr>
              <a:t>Respuesta: </a:t>
            </a:r>
            <a:r>
              <a:rPr lang="es-GT" sz="1200" i="1" noProof="0" dirty="0">
                <a:effectLst/>
                <a:latin typeface="Arial (Body)"/>
                <a:ea typeface="Arial" panose="020B0604020202020204" pitchFamily="34" charset="0"/>
                <a:cs typeface="Times New Roman" panose="02020603050405020304" pitchFamily="18" charset="0"/>
              </a:rPr>
              <a:t>9 </a:t>
            </a:r>
            <a:r>
              <a:rPr lang="es-GT" sz="1200" b="1" noProof="0" dirty="0">
                <a:latin typeface="Arial (Body)"/>
                <a:ea typeface="Times New Roman"/>
                <a:cs typeface="Times New Roman"/>
                <a:sym typeface="Times New Roman"/>
              </a:rPr>
              <a:t>&lt;CLICK&gt;</a:t>
            </a:r>
          </a:p>
          <a:p>
            <a:pPr marL="171450" marR="0" indent="-171450">
              <a:lnSpc>
                <a:spcPct val="115000"/>
              </a:lnSpc>
              <a:spcBef>
                <a:spcPts val="0"/>
              </a:spcBef>
              <a:spcAft>
                <a:spcPts val="0"/>
              </a:spcAft>
              <a:buFont typeface="Arial" panose="020B0604020202020204" pitchFamily="34" charset="0"/>
              <a:buChar char="•"/>
            </a:pPr>
            <a:endParaRPr lang="es-GT" sz="1200" i="1" noProof="0" dirty="0">
              <a:effectLst/>
              <a:latin typeface="Arial (Body)"/>
              <a:ea typeface="Arial" panose="020B0604020202020204" pitchFamily="34" charset="0"/>
              <a:cs typeface="Times New Roman" panose="02020603050405020304" pitchFamily="18" charset="0"/>
            </a:endParaRPr>
          </a:p>
          <a:p>
            <a:pPr marL="171450" marR="0" lvl="0" indent="-171450" algn="l" defTabSz="914400" rtl="0" eaLnBrk="1" fontAlgn="auto" latinLnBrk="0" hangingPunct="1">
              <a:lnSpc>
                <a:spcPct val="115000"/>
              </a:lnSpc>
              <a:spcBef>
                <a:spcPts val="0"/>
              </a:spcBef>
              <a:spcAft>
                <a:spcPts val="0"/>
              </a:spcAft>
              <a:buClrTx/>
              <a:buSzTx/>
              <a:buFont typeface="Arial" panose="020B0604020202020204" pitchFamily="34" charset="0"/>
              <a:buChar char="•"/>
              <a:tabLst/>
              <a:defRPr/>
            </a:pPr>
            <a:r>
              <a:rPr lang="es-GT" sz="1200" b="1" u="sng" noProof="0" dirty="0">
                <a:latin typeface="Arial (Body)"/>
                <a:cs typeface="Calibri"/>
                <a:sym typeface="Calibri"/>
              </a:rPr>
              <a:t>Diga</a:t>
            </a:r>
            <a:r>
              <a:rPr lang="es-GT" sz="1200" noProof="0" dirty="0">
                <a:effectLst/>
                <a:latin typeface="Arial (Body)"/>
                <a:ea typeface="Arial" panose="020B0604020202020204" pitchFamily="34" charset="0"/>
                <a:cs typeface="Times New Roman" panose="02020603050405020304" pitchFamily="18" charset="0"/>
              </a:rPr>
              <a:t>: Entonces, el promedio de estos dos valores es fácil, (9+9)/2 = ¡9! </a:t>
            </a:r>
            <a:endParaRPr lang="es-GT" sz="1200" b="1" noProof="0" dirty="0">
              <a:latin typeface="Arial (Body)"/>
              <a:ea typeface="Times New Roman"/>
              <a:cs typeface="Times New Roman"/>
              <a:sym typeface="Times New Roman"/>
            </a:endParaRPr>
          </a:p>
          <a:p>
            <a:pPr marL="0" marR="0" lvl="0" indent="0" algn="l" defTabSz="914400" rtl="0" eaLnBrk="1" fontAlgn="auto" latinLnBrk="0" hangingPunct="1">
              <a:lnSpc>
                <a:spcPct val="115000"/>
              </a:lnSpc>
              <a:spcBef>
                <a:spcPts val="0"/>
              </a:spcBef>
              <a:spcAft>
                <a:spcPts val="0"/>
              </a:spcAft>
              <a:buClrTx/>
              <a:buSzTx/>
              <a:buFont typeface="Arial" panose="020B0604020202020204" pitchFamily="34" charset="0"/>
              <a:buNone/>
              <a:tabLst/>
              <a:defRPr/>
            </a:pPr>
            <a:endParaRPr lang="es-GT" sz="1200" b="1" noProof="0" dirty="0">
              <a:latin typeface="Arial (Body)"/>
              <a:ea typeface="Times New Roman"/>
              <a:cs typeface="Times New Roman"/>
              <a:sym typeface="Times New Roman"/>
            </a:endParaRPr>
          </a:p>
          <a:p>
            <a:pPr marL="171450" marR="0" indent="-171450">
              <a:lnSpc>
                <a:spcPct val="115000"/>
              </a:lnSpc>
              <a:spcBef>
                <a:spcPts val="0"/>
              </a:spcBef>
              <a:spcAft>
                <a:spcPts val="0"/>
              </a:spcAft>
              <a:buFont typeface="Arial" panose="020B0604020202020204" pitchFamily="34" charset="0"/>
              <a:buChar char="•"/>
            </a:pPr>
            <a:r>
              <a:rPr lang="es-GT" sz="1200" b="1" u="sng" noProof="0" dirty="0">
                <a:latin typeface="Arial (Body)"/>
                <a:cs typeface="Calibri"/>
                <a:sym typeface="Calibri"/>
              </a:rPr>
              <a:t>Diga: </a:t>
            </a:r>
            <a:r>
              <a:rPr lang="es-GT" sz="1200" noProof="0" dirty="0">
                <a:effectLst/>
                <a:latin typeface="Arial (Body)"/>
                <a:ea typeface="Arial" panose="020B0604020202020204" pitchFamily="34" charset="0"/>
                <a:cs typeface="Times New Roman" panose="02020603050405020304" pitchFamily="18" charset="0"/>
              </a:rPr>
              <a:t>Así pues, la mediana del periodo de incubación para este conjunto de datos sigue siendo 9 días.  Esto ilustra el hecho de que la mediana </a:t>
            </a:r>
            <a:r>
              <a:rPr lang="es-GT" sz="1200" b="1" noProof="0" dirty="0">
                <a:effectLst/>
                <a:latin typeface="Arial (Body)"/>
                <a:ea typeface="Arial" panose="020B0604020202020204" pitchFamily="34" charset="0"/>
                <a:cs typeface="Times New Roman" panose="02020603050405020304" pitchFamily="18" charset="0"/>
              </a:rPr>
              <a:t>no se ve afectada por uno o dos valores atípicos</a:t>
            </a:r>
            <a:r>
              <a:rPr lang="es-GT" sz="1200" noProof="0" dirty="0">
                <a:effectLst/>
                <a:latin typeface="Arial (Body)"/>
                <a:ea typeface="Arial" panose="020B0604020202020204" pitchFamily="34" charset="0"/>
                <a:cs typeface="Times New Roman" panose="02020603050405020304" pitchFamily="18" charset="0"/>
              </a:rPr>
              <a:t>, como una incubación de 21 días, porque la mediana se centra en el centro de la distribución de los datos. Ignora los valores alejados del centro. Por eso a los epidemiólogos les suele gustar la mediana: se enfoca en el centro, no en los extremos.</a:t>
            </a:r>
            <a:endParaRPr lang="es-GT" sz="1200" noProof="0" dirty="0">
              <a:effectLst/>
              <a:latin typeface="Arial (Body)"/>
              <a:ea typeface="Times New Roman" panose="02020603050405020304" pitchFamily="18" charset="0"/>
              <a:cs typeface="Times New Roman" panose="02020603050405020304" pitchFamily="18" charset="0"/>
            </a:endParaRPr>
          </a:p>
          <a:p>
            <a:endParaRPr lang="en-US" dirty="0">
              <a:latin typeface="+mn-lt"/>
            </a:endParaRPr>
          </a:p>
        </p:txBody>
      </p:sp>
      <p:sp>
        <p:nvSpPr>
          <p:cNvPr id="4" name="Slide Number Placeholder 3"/>
          <p:cNvSpPr>
            <a:spLocks noGrp="1"/>
          </p:cNvSpPr>
          <p:nvPr>
            <p:ph type="sldNum" sz="quarter" idx="5"/>
          </p:nvPr>
        </p:nvSpPr>
        <p:spPr/>
        <p:txBody>
          <a:bodyPr/>
          <a:lstStyle/>
          <a:p>
            <a:fld id="{AC9CE2E7-C91C-4BAF-92B2-56E2037DDE6B}" type="slidenum">
              <a:rPr lang="en-US" smtClean="0"/>
              <a:t>28</a:t>
            </a:fld>
            <a:endParaRPr lang="en-US"/>
          </a:p>
        </p:txBody>
      </p:sp>
    </p:spTree>
    <p:extLst>
      <p:ext uri="{BB962C8B-B14F-4D97-AF65-F5344CB8AC3E}">
        <p14:creationId xmlns:p14="http://schemas.microsoft.com/office/powerpoint/2010/main" val="137393034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1200"/>
              </a:spcBef>
              <a:spcAft>
                <a:spcPts val="600"/>
              </a:spcAft>
            </a:pPr>
            <a:r>
              <a:rPr lang="es-ES" sz="1200" b="1" noProof="0" dirty="0">
                <a:effectLst/>
                <a:latin typeface="Arial (Body)"/>
                <a:ea typeface="Times New Roman" panose="02020603050405020304" pitchFamily="18" charset="0"/>
                <a:cs typeface="Times New Roman" panose="02020603050405020304" pitchFamily="18" charset="0"/>
              </a:rPr>
              <a:t>Notas para el instructor:</a:t>
            </a:r>
          </a:p>
          <a:p>
            <a:pPr marL="0" marR="0">
              <a:lnSpc>
                <a:spcPct val="115000"/>
              </a:lnSpc>
              <a:spcBef>
                <a:spcPts val="1200"/>
              </a:spcBef>
              <a:spcAft>
                <a:spcPts val="600"/>
              </a:spcAft>
            </a:pPr>
            <a:endParaRPr lang="es-ES" sz="1200" b="1" u="sng" noProof="0" dirty="0">
              <a:effectLst/>
              <a:latin typeface="Arial (Body)"/>
              <a:cs typeface="Times New Roman" panose="02020603050405020304" pitchFamily="18" charset="0"/>
              <a:sym typeface="Calibri"/>
            </a:endParaRPr>
          </a:p>
          <a:p>
            <a:pPr marL="171450" marR="0" indent="-171450">
              <a:lnSpc>
                <a:spcPct val="115000"/>
              </a:lnSpc>
              <a:spcBef>
                <a:spcPts val="1200"/>
              </a:spcBef>
              <a:spcAft>
                <a:spcPts val="600"/>
              </a:spcAft>
              <a:buFont typeface="Arial" panose="020B0604020202020204" pitchFamily="34" charset="0"/>
              <a:buChar char="•"/>
            </a:pPr>
            <a:r>
              <a:rPr lang="es-ES" sz="1200" b="1" u="sng" noProof="0" dirty="0">
                <a:latin typeface="Arial (Body)"/>
                <a:cs typeface="Calibri"/>
                <a:sym typeface="Calibri"/>
              </a:rPr>
              <a:t>Diga</a:t>
            </a:r>
            <a:r>
              <a:rPr lang="es-ES" sz="1200" noProof="0" dirty="0">
                <a:effectLst/>
                <a:latin typeface="Arial (Body)"/>
                <a:ea typeface="Times New Roman" panose="02020603050405020304" pitchFamily="18" charset="0"/>
                <a:cs typeface="Times New Roman" panose="02020603050405020304" pitchFamily="18" charset="0"/>
              </a:rPr>
              <a:t>: ¡Vamos a resumir los puntos importantes sobre la mediana!  La mediana es una buena medida descriptiva y se utiliza a menudo en epidemiología.  La mediana es la medida preferida para los datos que </a:t>
            </a:r>
            <a:r>
              <a:rPr lang="es-ES" sz="1200" b="1" noProof="0" dirty="0">
                <a:effectLst/>
                <a:latin typeface="Arial (Body)"/>
                <a:ea typeface="Times New Roman" panose="02020603050405020304" pitchFamily="18" charset="0"/>
                <a:cs typeface="Times New Roman" panose="02020603050405020304" pitchFamily="18" charset="0"/>
              </a:rPr>
              <a:t>no son </a:t>
            </a:r>
            <a:r>
              <a:rPr lang="es-ES" sz="1200" noProof="0" dirty="0">
                <a:effectLst/>
                <a:latin typeface="Arial (Body)"/>
                <a:ea typeface="Times New Roman" panose="02020603050405020304" pitchFamily="18" charset="0"/>
                <a:cs typeface="Times New Roman" panose="02020603050405020304" pitchFamily="18" charset="0"/>
              </a:rPr>
              <a:t>simétricos. El histograma de la izquierda muestra una distribución más o menos </a:t>
            </a:r>
            <a:r>
              <a:rPr lang="es-ES" sz="1200" b="1" noProof="0" dirty="0">
                <a:effectLst/>
                <a:latin typeface="Arial (Body)"/>
                <a:ea typeface="Times New Roman" panose="02020603050405020304" pitchFamily="18" charset="0"/>
                <a:cs typeface="Times New Roman" panose="02020603050405020304" pitchFamily="18" charset="0"/>
              </a:rPr>
              <a:t>simétrica</a:t>
            </a:r>
            <a:r>
              <a:rPr lang="es-ES" sz="1200" noProof="0" dirty="0">
                <a:effectLst/>
                <a:latin typeface="Arial (Body)"/>
                <a:ea typeface="Times New Roman" panose="02020603050405020304" pitchFamily="18" charset="0"/>
                <a:cs typeface="Times New Roman" panose="02020603050405020304" pitchFamily="18" charset="0"/>
              </a:rPr>
              <a:t>, con el pico en el centro.  El histograma de la derecha muestra un ejemplo de distribución que no es simétrica, denominada </a:t>
            </a:r>
            <a:r>
              <a:rPr lang="es-ES" sz="1200" b="1" noProof="0" dirty="0">
                <a:effectLst/>
                <a:latin typeface="Arial (Body)"/>
                <a:ea typeface="Times New Roman" panose="02020603050405020304" pitchFamily="18" charset="0"/>
                <a:cs typeface="Times New Roman" panose="02020603050405020304" pitchFamily="18" charset="0"/>
              </a:rPr>
              <a:t>asimétrica </a:t>
            </a:r>
            <a:r>
              <a:rPr lang="es-ES" sz="1200" noProof="0" dirty="0">
                <a:effectLst/>
                <a:latin typeface="Arial (Body)"/>
                <a:ea typeface="Times New Roman" panose="02020603050405020304" pitchFamily="18" charset="0"/>
                <a:cs typeface="Times New Roman" panose="02020603050405020304" pitchFamily="18" charset="0"/>
              </a:rPr>
              <a:t>o </a:t>
            </a:r>
            <a:r>
              <a:rPr lang="es-ES" sz="1200" b="1" noProof="0" dirty="0">
                <a:effectLst/>
                <a:latin typeface="Arial (Body)"/>
                <a:ea typeface="Times New Roman" panose="02020603050405020304" pitchFamily="18" charset="0"/>
                <a:cs typeface="Times New Roman" panose="02020603050405020304" pitchFamily="18" charset="0"/>
              </a:rPr>
              <a:t>sesgada </a:t>
            </a:r>
            <a:r>
              <a:rPr lang="es-ES" sz="1200" noProof="0" dirty="0">
                <a:effectLst/>
                <a:latin typeface="Arial (Body)"/>
                <a:ea typeface="Times New Roman" panose="02020603050405020304" pitchFamily="18" charset="0"/>
                <a:cs typeface="Times New Roman" panose="02020603050405020304" pitchFamily="18" charset="0"/>
              </a:rPr>
              <a:t>hacia un lado.  Muchos conjuntos de datos epidemiológicos se parecen más al gráfico de la derecha que al de la izquierda. Por lo tanto, la mediana es una buena opción para la mayoría de los datos epidemiológicos. La mediana se encuentra en el centro exacto de los datos, por lo que no se ve afectada por uno o dos valores atípicos.</a:t>
            </a:r>
          </a:p>
          <a:p>
            <a:pPr marL="171450" marR="0" indent="-171450">
              <a:lnSpc>
                <a:spcPct val="115000"/>
              </a:lnSpc>
              <a:spcBef>
                <a:spcPts val="1200"/>
              </a:spcBef>
              <a:spcAft>
                <a:spcPts val="600"/>
              </a:spcAft>
              <a:buFont typeface="Arial" panose="020B0604020202020204" pitchFamily="34" charset="0"/>
              <a:buChar char="•"/>
            </a:pPr>
            <a:endParaRPr lang="es-ES" sz="1200" b="1" i="0" noProof="0" dirty="0">
              <a:effectLst/>
              <a:latin typeface="Arial (Body)"/>
              <a:ea typeface="Times New Roman" panose="02020603050405020304" pitchFamily="18" charset="0"/>
              <a:cs typeface="Times New Roman" panose="02020603050405020304" pitchFamily="18" charset="0"/>
            </a:endParaRPr>
          </a:p>
          <a:p>
            <a:pPr marL="171450" marR="0" indent="-171450">
              <a:lnSpc>
                <a:spcPct val="115000"/>
              </a:lnSpc>
              <a:spcBef>
                <a:spcPts val="1200"/>
              </a:spcBef>
              <a:spcAft>
                <a:spcPts val="600"/>
              </a:spcAft>
              <a:buFont typeface="Arial" panose="020B0604020202020204" pitchFamily="34" charset="0"/>
              <a:buChar char="•"/>
            </a:pPr>
            <a:r>
              <a:rPr lang="es-ES" sz="1200" b="1" u="sng" noProof="0" dirty="0">
                <a:latin typeface="Arial (Body)"/>
                <a:cs typeface="Calibri"/>
                <a:sym typeface="Calibri"/>
              </a:rPr>
              <a:t>Diga: </a:t>
            </a:r>
            <a:r>
              <a:rPr lang="es-ES" sz="1200" noProof="0" dirty="0">
                <a:effectLst/>
                <a:latin typeface="Arial (Body)"/>
                <a:ea typeface="Arial" panose="020B0604020202020204" pitchFamily="34" charset="0"/>
              </a:rPr>
              <a:t>Cuando se añadió un periodo de incubación extremo al conjunto de datos del ébola, la mediana no cambió, ¡lo cual es una cualidad deseable!</a:t>
            </a:r>
            <a:endParaRPr lang="es-ES" sz="1200" noProof="0" dirty="0">
              <a:latin typeface="Arial (Body)"/>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29</a:t>
            </a:fld>
            <a:endParaRPr lang="en-US" altLang="en-US"/>
          </a:p>
        </p:txBody>
      </p:sp>
    </p:spTree>
    <p:extLst>
      <p:ext uri="{BB962C8B-B14F-4D97-AF65-F5344CB8AC3E}">
        <p14:creationId xmlns:p14="http://schemas.microsoft.com/office/powerpoint/2010/main" val="42414752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0"/>
              </a:spcBef>
              <a:spcAft>
                <a:spcPts val="1200"/>
              </a:spcAft>
            </a:pPr>
            <a:r>
              <a:rPr lang="es-GT" sz="1200" b="1" i="0" noProof="0" dirty="0">
                <a:effectLst/>
                <a:latin typeface="Arial (Body)"/>
                <a:ea typeface="Times New Roman" panose="02020603050405020304" pitchFamily="18" charset="0"/>
                <a:cs typeface="Times New Roman" panose="02020603050405020304" pitchFamily="18" charset="0"/>
              </a:rPr>
              <a:t>Notas para el instructor: </a:t>
            </a:r>
            <a:r>
              <a:rPr lang="es-GT" sz="1200" i="1" noProof="0" dirty="0">
                <a:effectLst/>
                <a:latin typeface="Arial (Body)"/>
                <a:ea typeface="Times New Roman" panose="02020603050405020304" pitchFamily="18" charset="0"/>
                <a:cs typeface="Times New Roman" panose="02020603050405020304" pitchFamily="18" charset="0"/>
              </a:rPr>
              <a:t> </a:t>
            </a:r>
            <a:endParaRPr lang="es-GT" sz="1200" noProof="0" dirty="0">
              <a:effectLst/>
              <a:latin typeface="Arial (Body)"/>
              <a:ea typeface="Times New Roman" panose="02020603050405020304" pitchFamily="18" charset="0"/>
              <a:cs typeface="Times New Roman" panose="02020603050405020304" pitchFamily="18" charset="0"/>
            </a:endParaRPr>
          </a:p>
          <a:p>
            <a:pPr marL="171450" marR="0" lvl="0" indent="-171450" algn="l" defTabSz="914400" rtl="0" eaLnBrk="0" fontAlgn="base" latinLnBrk="0" hangingPunct="0">
              <a:lnSpc>
                <a:spcPct val="115000"/>
              </a:lnSpc>
              <a:spcBef>
                <a:spcPct val="30000"/>
              </a:spcBef>
              <a:spcAft>
                <a:spcPts val="1245"/>
              </a:spcAft>
              <a:buClrTx/>
              <a:buSzTx/>
              <a:buFont typeface="Wingdings" panose="05000000000000000000" pitchFamily="2" charset="2"/>
              <a:buChar char="v"/>
              <a:tabLst/>
              <a:defRPr/>
            </a:pPr>
            <a:endParaRPr lang="es-GT" sz="1200" b="1" i="1" noProof="0" dirty="0">
              <a:latin typeface="Arial (Body)"/>
              <a:ea typeface="Times New Roman"/>
              <a:cs typeface="Times New Roman"/>
              <a:sym typeface="Times New Roman"/>
            </a:endParaRPr>
          </a:p>
          <a:p>
            <a:pPr marL="171450" marR="0" lvl="0" indent="-171450" algn="l" defTabSz="914400" rtl="0" eaLnBrk="0" fontAlgn="base" latinLnBrk="0" hangingPunct="0">
              <a:lnSpc>
                <a:spcPct val="115000"/>
              </a:lnSpc>
              <a:spcBef>
                <a:spcPct val="30000"/>
              </a:spcBef>
              <a:spcAft>
                <a:spcPts val="1245"/>
              </a:spcAft>
              <a:buClrTx/>
              <a:buSzTx/>
              <a:buFont typeface="Wingdings" panose="05000000000000000000" pitchFamily="2" charset="2"/>
              <a:buChar char="v"/>
              <a:tabLst/>
              <a:defRPr/>
            </a:pPr>
            <a:r>
              <a:rPr lang="es-GT" sz="1200" b="1" i="1" noProof="0" dirty="0">
                <a:latin typeface="Arial (Body)"/>
                <a:ea typeface="Times New Roman"/>
                <a:cs typeface="Times New Roman"/>
                <a:sym typeface="Times New Roman"/>
              </a:rPr>
              <a:t>A continuación se ofrece un resumen de los objetivos de aprendizaje, ¡resumir los objetivos de aprendizaje es una estrategia eficaz para mejorar el pensamiento crítico!</a:t>
            </a:r>
          </a:p>
          <a:p>
            <a:pPr marL="0" marR="0">
              <a:lnSpc>
                <a:spcPct val="115000"/>
              </a:lnSpc>
              <a:spcBef>
                <a:spcPts val="0"/>
              </a:spcBef>
              <a:spcAft>
                <a:spcPts val="1200"/>
              </a:spcAft>
            </a:pPr>
            <a:endParaRPr lang="es-GT" sz="1200" noProof="0" dirty="0">
              <a:effectLst/>
              <a:latin typeface="Arial (Body)"/>
              <a:ea typeface="Times New Roman" panose="02020603050405020304" pitchFamily="18" charset="0"/>
              <a:cs typeface="Times New Roman" panose="02020603050405020304" pitchFamily="18" charset="0"/>
            </a:endParaRPr>
          </a:p>
          <a:p>
            <a:pPr marL="171450" marR="0" indent="-171450">
              <a:lnSpc>
                <a:spcPct val="115000"/>
              </a:lnSpc>
              <a:spcBef>
                <a:spcPts val="0"/>
              </a:spcBef>
              <a:spcAft>
                <a:spcPts val="1200"/>
              </a:spcAft>
              <a:buFont typeface="Arial" panose="020B0604020202020204" pitchFamily="34" charset="0"/>
              <a:buChar char="•"/>
            </a:pPr>
            <a:r>
              <a:rPr lang="es-GT" sz="1200" b="1" u="sng" noProof="0" dirty="0">
                <a:latin typeface="Arial (Body)"/>
                <a:ea typeface="Times New Roman" panose="02020603050405020304" pitchFamily="18" charset="0"/>
                <a:cs typeface="Times New Roman" panose="02020603050405020304" pitchFamily="18" charset="0"/>
              </a:rPr>
              <a:t>Diga: </a:t>
            </a:r>
            <a:r>
              <a:rPr lang="es-GT" sz="1200" noProof="0" dirty="0">
                <a:effectLst/>
                <a:latin typeface="Arial (Body)"/>
                <a:ea typeface="Times New Roman" panose="02020603050405020304" pitchFamily="18" charset="0"/>
                <a:cs typeface="Times New Roman" panose="02020603050405020304" pitchFamily="18" charset="0"/>
              </a:rPr>
              <a:t>Los datos deben resumirse y analizarse adecuadamente para proporcionar información útil a los gestores de programas y a los altos funcionarios sanitarios. Esta sesión se centrará en algunos de los conceptos y habilidades necesarios para lograr esto, incluyendo:</a:t>
            </a:r>
          </a:p>
          <a:p>
            <a:pPr marL="800100" marR="0" lvl="1" indent="-342900">
              <a:lnSpc>
                <a:spcPct val="115000"/>
              </a:lnSpc>
              <a:spcBef>
                <a:spcPts val="0"/>
              </a:spcBef>
              <a:spcAft>
                <a:spcPts val="0"/>
              </a:spcAft>
              <a:buFont typeface="Courier New" panose="02070309020205020404" pitchFamily="49" charset="0"/>
              <a:buChar char="o"/>
            </a:pPr>
            <a:r>
              <a:rPr lang="es-GT" sz="1200" noProof="0" dirty="0">
                <a:effectLst/>
                <a:latin typeface="Arial (Body)"/>
                <a:ea typeface="Times New Roman" panose="02020603050405020304" pitchFamily="18" charset="0"/>
                <a:cs typeface="Times New Roman" panose="02020603050405020304" pitchFamily="18" charset="0"/>
              </a:rPr>
              <a:t>Tipos de datos cuantitativos y cualitativos.</a:t>
            </a:r>
          </a:p>
          <a:p>
            <a:pPr marL="1257300" marR="0" lvl="2" indent="-342900">
              <a:lnSpc>
                <a:spcPct val="115000"/>
              </a:lnSpc>
              <a:spcBef>
                <a:spcPts val="0"/>
              </a:spcBef>
              <a:spcAft>
                <a:spcPts val="0"/>
              </a:spcAft>
              <a:buFont typeface="Wingdings" panose="05000000000000000000" pitchFamily="2" charset="2"/>
              <a:buChar char="§"/>
            </a:pPr>
            <a:r>
              <a:rPr lang="es-GT" sz="1200" i="1" noProof="0" dirty="0">
                <a:effectLst/>
                <a:latin typeface="Arial (Body)"/>
                <a:ea typeface="Times New Roman" panose="02020603050405020304" pitchFamily="18" charset="0"/>
                <a:cs typeface="Times New Roman" panose="02020603050405020304" pitchFamily="18" charset="0"/>
              </a:rPr>
              <a:t>Tipos de variables y herramientas que suelen utilizarse para resumir cada tipo.</a:t>
            </a:r>
          </a:p>
          <a:p>
            <a:pPr marL="800100" marR="0" lvl="1" indent="-342900">
              <a:lnSpc>
                <a:spcPct val="115000"/>
              </a:lnSpc>
              <a:spcBef>
                <a:spcPts val="0"/>
              </a:spcBef>
              <a:spcAft>
                <a:spcPts val="0"/>
              </a:spcAft>
              <a:buFont typeface="Courier New" panose="02070309020205020404" pitchFamily="49" charset="0"/>
              <a:buChar char="o"/>
            </a:pPr>
            <a:r>
              <a:rPr lang="es-GT" sz="1200" noProof="0" dirty="0">
                <a:effectLst/>
                <a:latin typeface="Arial (Body)"/>
                <a:ea typeface="Times New Roman" panose="02020603050405020304" pitchFamily="18" charset="0"/>
                <a:cs typeface="Times New Roman" panose="02020603050405020304" pitchFamily="18" charset="0"/>
              </a:rPr>
              <a:t>Cuándo utilizar medidas de tendencia central como media, mediana, moda.</a:t>
            </a:r>
          </a:p>
          <a:p>
            <a:pPr marL="800100" marR="0" lvl="1" indent="-342900">
              <a:lnSpc>
                <a:spcPct val="115000"/>
              </a:lnSpc>
              <a:spcBef>
                <a:spcPts val="0"/>
              </a:spcBef>
              <a:spcAft>
                <a:spcPts val="0"/>
              </a:spcAft>
              <a:buFont typeface="Courier New" panose="02070309020205020404" pitchFamily="49" charset="0"/>
              <a:buChar char="o"/>
            </a:pPr>
            <a:r>
              <a:rPr lang="es-GT" sz="1200" noProof="0" dirty="0">
                <a:effectLst/>
                <a:latin typeface="Arial (Body)"/>
                <a:ea typeface="Times New Roman" panose="02020603050405020304" pitchFamily="18" charset="0"/>
                <a:cs typeface="Times New Roman" panose="02020603050405020304" pitchFamily="18" charset="0"/>
              </a:rPr>
              <a:t>Cómo utilizar la medida de la dispersión- rango.</a:t>
            </a:r>
          </a:p>
          <a:p>
            <a:pPr marL="800100" marR="0" lvl="1" indent="-342900">
              <a:lnSpc>
                <a:spcPct val="115000"/>
              </a:lnSpc>
              <a:spcBef>
                <a:spcPts val="0"/>
              </a:spcBef>
              <a:spcAft>
                <a:spcPts val="0"/>
              </a:spcAft>
              <a:buFont typeface="Courier New" panose="02070309020205020404" pitchFamily="49" charset="0"/>
              <a:buChar char="o"/>
            </a:pPr>
            <a:r>
              <a:rPr lang="es-GT" sz="1200" noProof="0" dirty="0">
                <a:effectLst/>
                <a:latin typeface="Arial (Body)"/>
                <a:ea typeface="Times New Roman" panose="02020603050405020304" pitchFamily="18" charset="0"/>
                <a:cs typeface="Times New Roman" panose="02020603050405020304" pitchFamily="18" charset="0"/>
              </a:rPr>
              <a:t>Cuándo utilizar medidas de frecuencia de enfermedades como recuentos, </a:t>
            </a:r>
            <a:r>
              <a:rPr lang="es-GT" sz="1200" b="0" i="0" noProof="0" dirty="0">
                <a:solidFill>
                  <a:srgbClr val="444444"/>
                </a:solidFill>
                <a:effectLst/>
                <a:latin typeface="Calibri" panose="020F0502020204030204" pitchFamily="34" charset="0"/>
                <a:ea typeface="Times New Roman" panose="02020603050405020304" pitchFamily="18" charset="0"/>
                <a:cs typeface="Times New Roman" panose="02020603050405020304" pitchFamily="18" charset="0"/>
              </a:rPr>
              <a:t>r</a:t>
            </a:r>
            <a:r>
              <a:rPr lang="es-GT" b="0" i="0" noProof="0" dirty="0">
                <a:solidFill>
                  <a:srgbClr val="444444"/>
                </a:solidFill>
                <a:effectLst/>
                <a:latin typeface="Calibri" panose="020F0502020204030204" pitchFamily="34" charset="0"/>
              </a:rPr>
              <a:t>azones</a:t>
            </a:r>
            <a:r>
              <a:rPr lang="es-GT" sz="1200" noProof="0" dirty="0">
                <a:effectLst/>
                <a:latin typeface="Arial (Body)"/>
                <a:ea typeface="Times New Roman" panose="02020603050405020304" pitchFamily="18" charset="0"/>
                <a:cs typeface="Times New Roman" panose="02020603050405020304" pitchFamily="18" charset="0"/>
              </a:rPr>
              <a:t>, proporciones y tasas.</a:t>
            </a:r>
          </a:p>
          <a:p>
            <a:pPr marL="800100" marR="0" lvl="1" indent="-342900">
              <a:lnSpc>
                <a:spcPct val="115000"/>
              </a:lnSpc>
              <a:spcBef>
                <a:spcPts val="0"/>
              </a:spcBef>
              <a:spcAft>
                <a:spcPts val="1200"/>
              </a:spcAft>
              <a:buFont typeface="Courier New" panose="02070309020205020404" pitchFamily="49" charset="0"/>
              <a:buChar char="o"/>
            </a:pPr>
            <a:r>
              <a:rPr lang="es-GT" sz="1200" noProof="0" dirty="0">
                <a:effectLst/>
                <a:latin typeface="Arial (Body)"/>
                <a:ea typeface="Times New Roman" panose="02020603050405020304" pitchFamily="18" charset="0"/>
                <a:cs typeface="Times New Roman" panose="02020603050405020304" pitchFamily="18" charset="0"/>
              </a:rPr>
              <a:t>Cuándo utilizar la prevalencia y la incidencia; y las tasas de ataque, mortalidad y letalidad.</a:t>
            </a:r>
          </a:p>
          <a:p>
            <a:pPr marL="0" marR="0">
              <a:lnSpc>
                <a:spcPct val="115000"/>
              </a:lnSpc>
              <a:spcBef>
                <a:spcPts val="0"/>
              </a:spcBef>
              <a:spcAft>
                <a:spcPts val="1200"/>
              </a:spcAft>
            </a:pPr>
            <a:endParaRPr lang="es-GT" sz="1200" noProof="0" dirty="0">
              <a:effectLst/>
              <a:latin typeface="Arial (Body)"/>
              <a:ea typeface="Times New Roman" panose="02020603050405020304" pitchFamily="18" charset="0"/>
              <a:cs typeface="Times New Roman" panose="02020603050405020304" pitchFamily="18" charset="0"/>
            </a:endParaRPr>
          </a:p>
          <a:p>
            <a:pPr marL="171450" marR="0" indent="-171450">
              <a:lnSpc>
                <a:spcPct val="115000"/>
              </a:lnSpc>
              <a:spcBef>
                <a:spcPts val="0"/>
              </a:spcBef>
              <a:spcAft>
                <a:spcPts val="1200"/>
              </a:spcAft>
              <a:buFont typeface="Arial" panose="020B0604020202020204" pitchFamily="34" charset="0"/>
              <a:buChar char="•"/>
            </a:pPr>
            <a:r>
              <a:rPr lang="es-GT" sz="1200" b="1" u="sng" noProof="0" dirty="0">
                <a:latin typeface="Arial (Body)"/>
                <a:ea typeface="Times New Roman" panose="02020603050405020304" pitchFamily="18" charset="0"/>
                <a:cs typeface="Times New Roman" panose="02020603050405020304" pitchFamily="18" charset="0"/>
              </a:rPr>
              <a:t>Diga</a:t>
            </a:r>
            <a:r>
              <a:rPr lang="es-GT" sz="1200" noProof="0" dirty="0">
                <a:effectLst/>
                <a:latin typeface="Arial (Body)"/>
                <a:ea typeface="Times New Roman" panose="02020603050405020304" pitchFamily="18" charset="0"/>
                <a:cs typeface="Times New Roman" panose="02020603050405020304" pitchFamily="18" charset="0"/>
              </a:rPr>
              <a:t>: ¡Habrá oportunidades para practicar la aplicación de cada concepto que revisemos!</a:t>
            </a:r>
          </a:p>
          <a:p>
            <a:endParaRPr lang="en-US" dirty="0"/>
          </a:p>
        </p:txBody>
      </p:sp>
      <p:sp>
        <p:nvSpPr>
          <p:cNvPr id="4" name="Slide Number Placeholder 3"/>
          <p:cNvSpPr>
            <a:spLocks noGrp="1"/>
          </p:cNvSpPr>
          <p:nvPr>
            <p:ph type="sldNum" sz="quarter" idx="5"/>
          </p:nvPr>
        </p:nvSpPr>
        <p:spPr/>
        <p:txBody>
          <a:bodyPr/>
          <a:lstStyle/>
          <a:p>
            <a:fld id="{AC9CE2E7-C91C-4BAF-92B2-56E2037DDE6B}" type="slidenum">
              <a:rPr lang="en-US" smtClean="0"/>
              <a:t>3</a:t>
            </a:fld>
            <a:endParaRPr lang="en-US"/>
          </a:p>
        </p:txBody>
      </p:sp>
    </p:spTree>
    <p:extLst>
      <p:ext uri="{BB962C8B-B14F-4D97-AF65-F5344CB8AC3E}">
        <p14:creationId xmlns:p14="http://schemas.microsoft.com/office/powerpoint/2010/main" val="11786153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5000"/>
              </a:lnSpc>
              <a:spcBef>
                <a:spcPts val="1200"/>
              </a:spcBef>
              <a:spcAft>
                <a:spcPts val="600"/>
              </a:spcAft>
              <a:buClrTx/>
              <a:buSzTx/>
              <a:buFontTx/>
              <a:buNone/>
              <a:tabLst/>
              <a:defRPr/>
            </a:pPr>
            <a:r>
              <a:rPr lang="es-GT" sz="1200" b="1" noProof="0" dirty="0">
                <a:latin typeface="Arial (Body)"/>
              </a:rPr>
              <a:t>Notas para el instructor:</a:t>
            </a:r>
          </a:p>
          <a:p>
            <a:pPr marL="0" marR="0" lvl="0" indent="0" algn="l" defTabSz="914400" rtl="0" eaLnBrk="1" fontAlgn="auto" latinLnBrk="0" hangingPunct="1">
              <a:lnSpc>
                <a:spcPct val="115000"/>
              </a:lnSpc>
              <a:spcBef>
                <a:spcPts val="1200"/>
              </a:spcBef>
              <a:spcAft>
                <a:spcPts val="600"/>
              </a:spcAft>
              <a:buClrTx/>
              <a:buSzTx/>
              <a:buFontTx/>
              <a:buNone/>
              <a:tabLst/>
              <a:defRPr/>
            </a:pPr>
            <a:endParaRPr lang="es-GT" sz="1200" b="1" u="sng" noProof="0" dirty="0">
              <a:latin typeface="Arial (Body)"/>
              <a:ea typeface="Times New Roman" panose="02020603050405020304" pitchFamily="18" charset="0"/>
              <a:cs typeface="Times New Roman" panose="02020603050405020304" pitchFamily="18" charset="0"/>
            </a:endParaRPr>
          </a:p>
          <a:p>
            <a:pPr marL="171450" indent="-171450">
              <a:lnSpc>
                <a:spcPct val="115000"/>
              </a:lnSpc>
              <a:spcBef>
                <a:spcPts val="1200"/>
              </a:spcBef>
              <a:spcAft>
                <a:spcPts val="600"/>
              </a:spcAft>
              <a:buFont typeface="Arial" panose="020B0604020202020204" pitchFamily="34" charset="0"/>
              <a:buChar char="•"/>
              <a:defRPr/>
            </a:pPr>
            <a:r>
              <a:rPr lang="es-GT" sz="1200" b="1" u="sng" noProof="0" dirty="0">
                <a:latin typeface="Arial (Body)"/>
                <a:cs typeface="Calibri"/>
                <a:sym typeface="Calibri"/>
              </a:rPr>
              <a:t>Diga</a:t>
            </a:r>
            <a:r>
              <a:rPr lang="es-GT" noProof="0" dirty="0">
                <a:latin typeface="Arial (Body)"/>
                <a:cs typeface="Times New Roman" panose="02020603050405020304" pitchFamily="18" charset="0"/>
              </a:rPr>
              <a:t>: </a:t>
            </a:r>
            <a:r>
              <a:rPr lang="es-GT" sz="1200" noProof="0" dirty="0">
                <a:effectLst/>
                <a:latin typeface="Arial (Body)"/>
                <a:ea typeface="Times New Roman" panose="02020603050405020304" pitchFamily="18" charset="0"/>
                <a:cs typeface="Times New Roman" panose="02020603050405020304" pitchFamily="18" charset="0"/>
              </a:rPr>
              <a:t>Repasemos los tipos de distribuciones </a:t>
            </a:r>
            <a:r>
              <a:rPr lang="es-GT" noProof="0" dirty="0">
                <a:latin typeface="Arial (Body)"/>
                <a:ea typeface="Times New Roman" panose="02020603050405020304" pitchFamily="18" charset="0"/>
                <a:cs typeface="Times New Roman" panose="02020603050405020304" pitchFamily="18" charset="0"/>
              </a:rPr>
              <a:t>y la relación entre la media y la mediana. </a:t>
            </a:r>
            <a:r>
              <a:rPr lang="es-GT" sz="1200" b="1" noProof="0" dirty="0">
                <a:effectLst/>
                <a:latin typeface="Arial (Body)"/>
                <a:ea typeface="Times New Roman" panose="02020603050405020304" pitchFamily="18" charset="0"/>
                <a:cs typeface="Times New Roman" panose="02020603050405020304" pitchFamily="18" charset="0"/>
              </a:rPr>
              <a:t>Simétrica</a:t>
            </a:r>
            <a:r>
              <a:rPr lang="es-GT" sz="1200" b="0" noProof="0" dirty="0">
                <a:effectLst/>
                <a:latin typeface="Arial (Body)"/>
                <a:ea typeface="Times New Roman" panose="02020603050405020304" pitchFamily="18" charset="0"/>
                <a:cs typeface="Times New Roman" panose="02020603050405020304" pitchFamily="18" charset="0"/>
              </a:rPr>
              <a:t>: Cuando </a:t>
            </a:r>
            <a:r>
              <a:rPr lang="es-GT" sz="1200" noProof="0" dirty="0">
                <a:effectLst/>
                <a:latin typeface="Arial (Body)"/>
                <a:ea typeface="Times New Roman" panose="02020603050405020304" pitchFamily="18" charset="0"/>
                <a:cs typeface="Times New Roman" panose="02020603050405020304" pitchFamily="18" charset="0"/>
              </a:rPr>
              <a:t>la distribución es simétrica, la media es igual a la mediana. </a:t>
            </a:r>
            <a:r>
              <a:rPr lang="es-GT" sz="1200" b="1" noProof="0" dirty="0">
                <a:effectLst/>
                <a:latin typeface="Arial (Body)"/>
                <a:ea typeface="Times New Roman" panose="02020603050405020304" pitchFamily="18" charset="0"/>
                <a:cs typeface="Times New Roman" panose="02020603050405020304" pitchFamily="18" charset="0"/>
              </a:rPr>
              <a:t>Sesgada: </a:t>
            </a:r>
            <a:r>
              <a:rPr lang="es-GT" sz="1200" noProof="0" dirty="0">
                <a:effectLst/>
                <a:latin typeface="Arial (Body)"/>
                <a:ea typeface="Times New Roman" panose="02020603050405020304" pitchFamily="18" charset="0"/>
                <a:cs typeface="Times New Roman" panose="02020603050405020304" pitchFamily="18" charset="0"/>
              </a:rPr>
              <a:t>Si la distribución está sesgada hacia la derecha, la media es mayor que la mediana. Si la distribución está sesgada a la izquierda, la mediana es mayor que la media.</a:t>
            </a:r>
          </a:p>
          <a:p>
            <a:endParaRPr lang="en-US" sz="1200" dirty="0">
              <a:latin typeface="+mn-lt"/>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30</a:t>
            </a:fld>
            <a:endParaRPr lang="en-US" altLang="en-US"/>
          </a:p>
        </p:txBody>
      </p:sp>
    </p:spTree>
    <p:extLst>
      <p:ext uri="{BB962C8B-B14F-4D97-AF65-F5344CB8AC3E}">
        <p14:creationId xmlns:p14="http://schemas.microsoft.com/office/powerpoint/2010/main" val="128472119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0"/>
              </a:spcBef>
              <a:spcAft>
                <a:spcPts val="0"/>
              </a:spcAft>
            </a:pPr>
            <a:r>
              <a:rPr lang="es-GT" sz="1200" b="1" noProof="0" dirty="0">
                <a:effectLst/>
                <a:latin typeface="Arial (Body)"/>
                <a:ea typeface="Arial" panose="020B0604020202020204" pitchFamily="34" charset="0"/>
                <a:cs typeface="Times New Roman" panose="02020603050405020304" pitchFamily="18" charset="0"/>
              </a:rPr>
              <a:t>Notas para el instructor:</a:t>
            </a:r>
          </a:p>
          <a:p>
            <a:pPr marL="171450" marR="0" indent="-171450">
              <a:lnSpc>
                <a:spcPct val="115000"/>
              </a:lnSpc>
              <a:spcBef>
                <a:spcPts val="0"/>
              </a:spcBef>
              <a:spcAft>
                <a:spcPts val="0"/>
              </a:spcAft>
              <a:buFont typeface="Arial" panose="020B0604020202020204" pitchFamily="34" charset="0"/>
              <a:buChar char="•"/>
            </a:pPr>
            <a:endParaRPr lang="es-GT" sz="1200" b="1" u="sng" noProof="0" dirty="0">
              <a:effectLst/>
              <a:latin typeface="Arial (Body)"/>
              <a:cs typeface="Times New Roman" panose="02020603050405020304" pitchFamily="18" charset="0"/>
              <a:sym typeface="Calibri"/>
            </a:endParaRPr>
          </a:p>
          <a:p>
            <a:pPr marL="171450" marR="0" indent="-171450">
              <a:lnSpc>
                <a:spcPct val="115000"/>
              </a:lnSpc>
              <a:spcBef>
                <a:spcPts val="0"/>
              </a:spcBef>
              <a:spcAft>
                <a:spcPts val="0"/>
              </a:spcAft>
              <a:buFont typeface="Arial" panose="020B0604020202020204" pitchFamily="34" charset="0"/>
              <a:buChar char="•"/>
            </a:pPr>
            <a:r>
              <a:rPr lang="es-GT" sz="1200" b="1" u="sng" noProof="0" dirty="0">
                <a:latin typeface="Arial (Body)"/>
                <a:cs typeface="Calibri"/>
                <a:sym typeface="Calibri"/>
              </a:rPr>
              <a:t>Diga: </a:t>
            </a:r>
            <a:r>
              <a:rPr lang="es-GT" sz="1200" noProof="0" dirty="0">
                <a:effectLst/>
                <a:latin typeface="Arial (Body)"/>
                <a:ea typeface="Arial" panose="020B0604020202020204" pitchFamily="34" charset="0"/>
                <a:cs typeface="Times New Roman" panose="02020603050405020304" pitchFamily="18" charset="0"/>
              </a:rPr>
              <a:t>La tabla de la izquierda (</a:t>
            </a:r>
            <a:r>
              <a:rPr lang="es-GT" sz="1200" i="1" noProof="0" dirty="0">
                <a:effectLst/>
                <a:latin typeface="Arial (Body)"/>
                <a:ea typeface="Arial" panose="020B0604020202020204" pitchFamily="34" charset="0"/>
                <a:cs typeface="Times New Roman" panose="02020603050405020304" pitchFamily="18" charset="0"/>
              </a:rPr>
              <a:t>columna central</a:t>
            </a:r>
            <a:r>
              <a:rPr lang="es-GT" sz="1200" noProof="0" dirty="0">
                <a:effectLst/>
                <a:latin typeface="Arial (Body)"/>
                <a:ea typeface="Arial" panose="020B0604020202020204" pitchFamily="34" charset="0"/>
                <a:cs typeface="Times New Roman" panose="02020603050405020304" pitchFamily="18" charset="0"/>
              </a:rPr>
              <a:t>) muestra el mismo conjunto de datos con los periodos de incubación del Ébola.  Para los 19 registros originales, la moda y la mediana eran iguales a nueve días y la media era de 8,8 días (</a:t>
            </a:r>
            <a:r>
              <a:rPr lang="es-GT" sz="1200" i="1" noProof="0" dirty="0">
                <a:effectLst/>
                <a:latin typeface="Arial (Body)"/>
                <a:ea typeface="Arial" panose="020B0604020202020204" pitchFamily="34" charset="0"/>
                <a:cs typeface="Times New Roman" panose="02020603050405020304" pitchFamily="18" charset="0"/>
              </a:rPr>
              <a:t>tabla de la derecha, fila inferior, columna central</a:t>
            </a:r>
            <a:r>
              <a:rPr lang="es-GT" sz="1200" noProof="0" dirty="0">
                <a:effectLst/>
                <a:latin typeface="Arial (Body)"/>
                <a:ea typeface="Arial" panose="020B0604020202020204" pitchFamily="34" charset="0"/>
                <a:cs typeface="Times New Roman" panose="02020603050405020304" pitchFamily="18" charset="0"/>
              </a:rPr>
              <a:t>). </a:t>
            </a:r>
            <a:r>
              <a:rPr lang="es-GT" sz="1200" b="1" noProof="0" dirty="0">
                <a:latin typeface="Arial (Body)"/>
                <a:ea typeface="Times New Roman"/>
                <a:cs typeface="Times New Roman"/>
                <a:sym typeface="Times New Roman"/>
              </a:rPr>
              <a:t>&lt;CLICK&gt; </a:t>
            </a:r>
            <a:r>
              <a:rPr lang="es-GT" sz="1200" noProof="0" dirty="0">
                <a:effectLst/>
                <a:latin typeface="Arial (Body)"/>
                <a:ea typeface="Arial" panose="020B0604020202020204" pitchFamily="34" charset="0"/>
                <a:cs typeface="Times New Roman" panose="02020603050405020304" pitchFamily="18" charset="0"/>
              </a:rPr>
              <a:t>Cuando añadimos el vigésimo (20</a:t>
            </a:r>
            <a:r>
              <a:rPr lang="es-GT" sz="1200" baseline="30000" noProof="0" dirty="0">
                <a:effectLst/>
                <a:latin typeface="Arial (Body)"/>
                <a:ea typeface="Arial" panose="020B0604020202020204" pitchFamily="34" charset="0"/>
                <a:cs typeface="Times New Roman" panose="02020603050405020304" pitchFamily="18" charset="0"/>
              </a:rPr>
              <a:t>vo</a:t>
            </a:r>
            <a:r>
              <a:rPr lang="es-GT" sz="1200" noProof="0" dirty="0">
                <a:effectLst/>
                <a:latin typeface="Arial (Body)"/>
                <a:ea typeface="Arial" panose="020B0604020202020204" pitchFamily="34" charset="0"/>
                <a:cs typeface="Times New Roman" panose="02020603050405020304" pitchFamily="18" charset="0"/>
              </a:rPr>
              <a:t>) caso con un periodo de incubación relativamente largo de 21 días, ¿cómo se vieron afectadas cada una de las medidas de tendencia central? </a:t>
            </a:r>
            <a:r>
              <a:rPr lang="es-GT" sz="1200" b="1" noProof="0" dirty="0">
                <a:latin typeface="Arial (Body)"/>
                <a:ea typeface="Times New Roman"/>
                <a:cs typeface="Times New Roman"/>
                <a:sym typeface="Times New Roman"/>
              </a:rPr>
              <a:t>&lt;CLICK&gt;</a:t>
            </a:r>
          </a:p>
          <a:p>
            <a:pPr marL="171450" marR="0" indent="-171450">
              <a:lnSpc>
                <a:spcPct val="115000"/>
              </a:lnSpc>
              <a:spcBef>
                <a:spcPts val="0"/>
              </a:spcBef>
              <a:spcAft>
                <a:spcPts val="0"/>
              </a:spcAft>
              <a:buFont typeface="Arial" panose="020B0604020202020204" pitchFamily="34" charset="0"/>
              <a:buChar char="•"/>
            </a:pPr>
            <a:endParaRPr lang="es-GT" sz="1200" b="1" u="sng" noProof="0" dirty="0">
              <a:effectLst/>
              <a:latin typeface="Arial (Body)"/>
              <a:ea typeface="Times New Roman" panose="02020603050405020304" pitchFamily="18" charset="0"/>
              <a:cs typeface="Times New Roman"/>
              <a:sym typeface="Times New Roman"/>
            </a:endParaRPr>
          </a:p>
          <a:p>
            <a:pPr marL="171450" marR="0" indent="-171450">
              <a:lnSpc>
                <a:spcPct val="115000"/>
              </a:lnSpc>
              <a:spcBef>
                <a:spcPts val="0"/>
              </a:spcBef>
              <a:spcAft>
                <a:spcPts val="0"/>
              </a:spcAft>
              <a:buFont typeface="Arial" panose="020B0604020202020204" pitchFamily="34" charset="0"/>
              <a:buChar char="•"/>
            </a:pPr>
            <a:r>
              <a:rPr lang="es-GT" sz="1200" b="1" u="sng" noProof="0" dirty="0">
                <a:latin typeface="Arial (Body)"/>
                <a:cs typeface="Calibri"/>
                <a:sym typeface="Calibri"/>
              </a:rPr>
              <a:t>Di: </a:t>
            </a:r>
            <a:r>
              <a:rPr lang="es-GT" sz="1200" noProof="0" dirty="0">
                <a:effectLst/>
                <a:latin typeface="Arial (Body)"/>
                <a:ea typeface="Times New Roman" panose="02020603050405020304" pitchFamily="18" charset="0"/>
                <a:cs typeface="Times New Roman" panose="02020603050405020304" pitchFamily="18" charset="0"/>
              </a:rPr>
              <a:t>La moda se mantuvo en 9. </a:t>
            </a:r>
            <a:r>
              <a:rPr lang="es-GT" sz="1200" b="1" noProof="0" dirty="0">
                <a:latin typeface="Arial (Body)"/>
                <a:ea typeface="Times New Roman"/>
                <a:cs typeface="Times New Roman"/>
                <a:sym typeface="Times New Roman"/>
              </a:rPr>
              <a:t>&lt;CLICK&gt;La </a:t>
            </a:r>
            <a:r>
              <a:rPr lang="es-GT" sz="1200" noProof="0" dirty="0">
                <a:effectLst/>
                <a:latin typeface="Arial (Body)"/>
                <a:ea typeface="Times New Roman" panose="02020603050405020304" pitchFamily="18" charset="0"/>
                <a:cs typeface="Times New Roman" panose="02020603050405020304" pitchFamily="18" charset="0"/>
              </a:rPr>
              <a:t>mediana se mantuvo en 9. </a:t>
            </a:r>
            <a:r>
              <a:rPr lang="es-GT" sz="1200" b="1" noProof="0" dirty="0">
                <a:latin typeface="Arial (Body)"/>
                <a:ea typeface="Times New Roman"/>
                <a:cs typeface="Times New Roman"/>
                <a:sym typeface="Times New Roman"/>
              </a:rPr>
              <a:t>&lt;CLICK&gt;Pero </a:t>
            </a:r>
            <a:r>
              <a:rPr lang="es-GT" sz="1200" noProof="0" dirty="0">
                <a:effectLst/>
                <a:latin typeface="Arial (Body)"/>
                <a:ea typeface="Times New Roman" panose="02020603050405020304" pitchFamily="18" charset="0"/>
                <a:cs typeface="Times New Roman" panose="02020603050405020304" pitchFamily="18" charset="0"/>
              </a:rPr>
              <a:t>la media aumentó de 8,8 a 9,5. </a:t>
            </a:r>
            <a:r>
              <a:rPr lang="es-GT" sz="1200" b="1" noProof="0" dirty="0">
                <a:latin typeface="Arial (Body)"/>
                <a:ea typeface="Times New Roman"/>
                <a:cs typeface="Times New Roman"/>
                <a:sym typeface="Times New Roman"/>
              </a:rPr>
              <a:t>&lt;CLICK&gt;</a:t>
            </a:r>
            <a:endParaRPr lang="es-GT" sz="1200" b="1" u="none" noProof="0" dirty="0">
              <a:effectLst/>
              <a:latin typeface="Arial (Body)"/>
              <a:ea typeface="Times New Roman"/>
              <a:cs typeface="Times New Roman"/>
              <a:sym typeface="Times New Roman"/>
            </a:endParaRPr>
          </a:p>
          <a:p>
            <a:pPr marL="171450" marR="0" indent="-171450">
              <a:lnSpc>
                <a:spcPct val="115000"/>
              </a:lnSpc>
              <a:spcBef>
                <a:spcPts val="0"/>
              </a:spcBef>
              <a:spcAft>
                <a:spcPts val="0"/>
              </a:spcAft>
              <a:buFont typeface="Arial" panose="020B0604020202020204" pitchFamily="34" charset="0"/>
              <a:buChar char="•"/>
            </a:pPr>
            <a:endParaRPr lang="es-GT" sz="1200" b="1" u="none" noProof="0" dirty="0">
              <a:effectLst/>
              <a:latin typeface="Arial (Body)"/>
              <a:ea typeface="Times New Roman" panose="02020603050405020304" pitchFamily="18" charset="0"/>
              <a:cs typeface="Times New Roman"/>
              <a:sym typeface="Times New Roman"/>
            </a:endParaRPr>
          </a:p>
          <a:p>
            <a:pPr marL="171450" marR="0" indent="-171450">
              <a:lnSpc>
                <a:spcPct val="115000"/>
              </a:lnSpc>
              <a:spcBef>
                <a:spcPts val="0"/>
              </a:spcBef>
              <a:spcAft>
                <a:spcPts val="0"/>
              </a:spcAft>
              <a:buFont typeface="Arial" panose="020B0604020202020204" pitchFamily="34" charset="0"/>
              <a:buChar char="•"/>
            </a:pPr>
            <a:r>
              <a:rPr lang="es-GT" sz="1200" b="1" u="sng" noProof="0" dirty="0">
                <a:latin typeface="Arial (Body)"/>
                <a:cs typeface="Calibri"/>
                <a:sym typeface="Calibri"/>
              </a:rPr>
              <a:t>Diga: </a:t>
            </a:r>
            <a:r>
              <a:rPr lang="es-GT" sz="1200" noProof="0" dirty="0">
                <a:effectLst/>
                <a:latin typeface="Arial (Body)"/>
                <a:ea typeface="Times New Roman" panose="02020603050405020304" pitchFamily="18" charset="0"/>
                <a:cs typeface="Times New Roman" panose="02020603050405020304" pitchFamily="18" charset="0"/>
              </a:rPr>
              <a:t>Esto demuestra que la moda y la mediana normalmente no se ven afectadas por un valor extremo o dos, pero la media puede verse afectada o ser "sensible" a los valores atípicos (en este caso extremo). </a:t>
            </a:r>
            <a:r>
              <a:rPr lang="es-GT" sz="1200" b="1" noProof="0" dirty="0">
                <a:latin typeface="Arial (Body)"/>
                <a:ea typeface="Times New Roman"/>
                <a:cs typeface="Times New Roman"/>
                <a:sym typeface="Times New Roman"/>
              </a:rPr>
              <a:t>&lt;CLICK&gt; </a:t>
            </a:r>
            <a:r>
              <a:rPr lang="es-GT" sz="1200" noProof="0" dirty="0">
                <a:effectLst/>
                <a:latin typeface="Arial (Body)"/>
                <a:ea typeface="Arial" panose="020B0604020202020204" pitchFamily="34" charset="0"/>
                <a:cs typeface="Times New Roman" panose="02020603050405020304" pitchFamily="18" charset="0"/>
              </a:rPr>
              <a:t>Así que utilice la media para datos simétricos sin valores atípicos, pero utilice la mediana si los datos están sesgados o tienen valores atípicos</a:t>
            </a:r>
            <a:r>
              <a:rPr lang="es-GT" sz="1200" noProof="0" dirty="0">
                <a:effectLst/>
                <a:latin typeface="Arial (Body)"/>
                <a:ea typeface="Times New Roman" panose="02020603050405020304" pitchFamily="18" charset="0"/>
                <a:cs typeface="Times New Roman" panose="02020603050405020304" pitchFamily="18" charset="0"/>
              </a:rPr>
              <a:t>. </a:t>
            </a:r>
          </a:p>
          <a:p>
            <a:endParaRPr lang="en-US" sz="1200" dirty="0">
              <a:latin typeface="+mn-lt"/>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31</a:t>
            </a:fld>
            <a:endParaRPr lang="en-US" altLang="en-US"/>
          </a:p>
        </p:txBody>
      </p:sp>
    </p:spTree>
    <p:extLst>
      <p:ext uri="{BB962C8B-B14F-4D97-AF65-F5344CB8AC3E}">
        <p14:creationId xmlns:p14="http://schemas.microsoft.com/office/powerpoint/2010/main" val="385170231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1200"/>
              </a:spcBef>
              <a:spcAft>
                <a:spcPts val="600"/>
              </a:spcAft>
            </a:pPr>
            <a:r>
              <a:rPr lang="es-GT" sz="1200" b="1" noProof="0" dirty="0">
                <a:effectLst/>
                <a:latin typeface="Arial (Body)"/>
                <a:ea typeface="Times New Roman" panose="02020603050405020304" pitchFamily="18" charset="0"/>
                <a:cs typeface="Times New Roman" panose="02020603050405020304" pitchFamily="18" charset="0"/>
              </a:rPr>
              <a:t>Notas para el instructor:</a:t>
            </a:r>
          </a:p>
          <a:p>
            <a:pPr marL="0" marR="0">
              <a:lnSpc>
                <a:spcPct val="115000"/>
              </a:lnSpc>
              <a:spcBef>
                <a:spcPts val="1200"/>
              </a:spcBef>
              <a:spcAft>
                <a:spcPts val="600"/>
              </a:spcAft>
            </a:pPr>
            <a:endParaRPr lang="es-GT" sz="1200" b="1" noProof="0" dirty="0">
              <a:effectLst/>
              <a:latin typeface="Arial (Body)"/>
              <a:ea typeface="Times New Roman" panose="02020603050405020304" pitchFamily="18" charset="0"/>
              <a:cs typeface="Times New Roman" panose="02020603050405020304" pitchFamily="18" charset="0"/>
            </a:endParaRPr>
          </a:p>
          <a:p>
            <a:pPr marL="171450" marR="0" indent="-171450">
              <a:lnSpc>
                <a:spcPct val="115000"/>
              </a:lnSpc>
              <a:spcBef>
                <a:spcPts val="1200"/>
              </a:spcBef>
              <a:spcAft>
                <a:spcPts val="600"/>
              </a:spcAft>
              <a:buFont typeface="Arial" panose="020B0604020202020204" pitchFamily="34" charset="0"/>
              <a:buChar char="•"/>
            </a:pPr>
            <a:r>
              <a:rPr lang="es-GT" sz="1200" b="1" u="sng" noProof="0" dirty="0">
                <a:latin typeface="Arial (Body)"/>
                <a:cs typeface="Calibri"/>
                <a:sym typeface="Calibri"/>
              </a:rPr>
              <a:t>Diga: </a:t>
            </a:r>
            <a:r>
              <a:rPr lang="es-GT" sz="1200" noProof="0" dirty="0">
                <a:effectLst/>
                <a:latin typeface="Arial (Body)"/>
                <a:ea typeface="Times New Roman" panose="02020603050405020304" pitchFamily="18" charset="0"/>
                <a:cs typeface="Times New Roman" panose="02020603050405020304" pitchFamily="18" charset="0"/>
              </a:rPr>
              <a:t>Hemos hablado de medidas de tendencia central que reflejan el centro de la distribución.  Otro conjunto de medidas, las medidas de dispersión o distribución, indican si los datos están concentrados cerca del centro o dispersos.  La única medida de dispersión que discutiremos es el rango.</a:t>
            </a:r>
          </a:p>
          <a:p>
            <a:endParaRPr lang="en-US" sz="1200" dirty="0">
              <a:latin typeface="+mn-lt"/>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32</a:t>
            </a:fld>
            <a:endParaRPr lang="en-US" altLang="en-US"/>
          </a:p>
        </p:txBody>
      </p:sp>
    </p:spTree>
    <p:extLst>
      <p:ext uri="{BB962C8B-B14F-4D97-AF65-F5344CB8AC3E}">
        <p14:creationId xmlns:p14="http://schemas.microsoft.com/office/powerpoint/2010/main" val="261843141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1200"/>
              </a:spcBef>
              <a:spcAft>
                <a:spcPts val="600"/>
              </a:spcAft>
            </a:pPr>
            <a:r>
              <a:rPr lang="es-ES" sz="1200" b="1" noProof="0" dirty="0">
                <a:effectLst/>
                <a:latin typeface="Arial  "/>
                <a:ea typeface="Times New Roman" panose="02020603050405020304" pitchFamily="18" charset="0"/>
                <a:cs typeface="Times New Roman" panose="02020603050405020304" pitchFamily="18" charset="0"/>
              </a:rPr>
              <a:t>Notas</a:t>
            </a:r>
            <a:r>
              <a:rPr lang="es-GT" sz="1200" b="1" noProof="0" dirty="0">
                <a:effectLst/>
                <a:latin typeface="Arial  "/>
                <a:ea typeface="Times New Roman" panose="02020603050405020304" pitchFamily="18" charset="0"/>
                <a:cs typeface="Times New Roman" panose="02020603050405020304" pitchFamily="18" charset="0"/>
              </a:rPr>
              <a:t> para el instructor:</a:t>
            </a:r>
          </a:p>
          <a:p>
            <a:pPr marL="0" marR="0">
              <a:lnSpc>
                <a:spcPct val="115000"/>
              </a:lnSpc>
              <a:spcBef>
                <a:spcPts val="1200"/>
              </a:spcBef>
              <a:spcAft>
                <a:spcPts val="600"/>
              </a:spcAft>
            </a:pPr>
            <a:endParaRPr lang="es-GT" sz="1200" b="1" u="sng" noProof="0" dirty="0">
              <a:effectLst/>
              <a:latin typeface="Arial  "/>
              <a:ea typeface="Times New Roman" panose="02020603050405020304" pitchFamily="18" charset="0"/>
              <a:cs typeface="Times New Roman" panose="02020603050405020304" pitchFamily="18" charset="0"/>
            </a:endParaRPr>
          </a:p>
          <a:p>
            <a:pPr marL="171450" marR="0" indent="-171450">
              <a:lnSpc>
                <a:spcPct val="115000"/>
              </a:lnSpc>
              <a:spcBef>
                <a:spcPts val="1200"/>
              </a:spcBef>
              <a:spcAft>
                <a:spcPts val="600"/>
              </a:spcAft>
              <a:buFont typeface="Arial" panose="020B0604020202020204" pitchFamily="34" charset="0"/>
              <a:buChar char="•"/>
            </a:pPr>
            <a:r>
              <a:rPr lang="es-GT" sz="1200" b="1" u="sng" noProof="0" dirty="0">
                <a:latin typeface="Arial (Body)"/>
                <a:cs typeface="Calibri"/>
                <a:sym typeface="Calibri"/>
              </a:rPr>
              <a:t>Diga: </a:t>
            </a:r>
            <a:r>
              <a:rPr lang="es-GT" sz="1200" noProof="0" dirty="0">
                <a:effectLst/>
                <a:latin typeface="Arial  "/>
                <a:ea typeface="Arial" panose="020B0604020202020204" pitchFamily="34" charset="0"/>
                <a:cs typeface="Times New Roman" panose="02020603050405020304" pitchFamily="18" charset="0"/>
              </a:rPr>
              <a:t>El rango es simplemente el intervalo entre el valor más pequeño y el más grande.  En epidemiología, reportamos ambos valores. </a:t>
            </a:r>
            <a:r>
              <a:rPr lang="es-GT" sz="1200" b="1" noProof="0" dirty="0">
                <a:latin typeface="Arial  "/>
                <a:ea typeface="Times New Roman"/>
                <a:cs typeface="Times New Roman"/>
                <a:sym typeface="Times New Roman"/>
              </a:rPr>
              <a:t>&lt;CLICK&gt; </a:t>
            </a:r>
            <a:r>
              <a:rPr lang="es-GT" sz="1200" noProof="0" dirty="0">
                <a:effectLst/>
                <a:latin typeface="Arial  "/>
                <a:ea typeface="Arial" panose="020B0604020202020204" pitchFamily="34" charset="0"/>
                <a:cs typeface="Times New Roman" panose="02020603050405020304" pitchFamily="18" charset="0"/>
              </a:rPr>
              <a:t>Encuentre el rango colocando los datos en orden; &lt;</a:t>
            </a:r>
            <a:r>
              <a:rPr lang="es-GT" sz="1200" b="1" noProof="0" dirty="0">
                <a:latin typeface="Arial  "/>
                <a:ea typeface="Times New Roman"/>
                <a:cs typeface="Times New Roman"/>
                <a:sym typeface="Times New Roman"/>
              </a:rPr>
              <a:t>CLICK&gt; </a:t>
            </a:r>
            <a:r>
              <a:rPr lang="es-GT" sz="1200" noProof="0" dirty="0">
                <a:effectLst/>
                <a:latin typeface="Arial  "/>
                <a:ea typeface="Arial" panose="020B0604020202020204" pitchFamily="34" charset="0"/>
                <a:cs typeface="Times New Roman" panose="02020603050405020304" pitchFamily="18" charset="0"/>
              </a:rPr>
              <a:t>luego encuentre los valores mínimo y máximo.  Usamos el rango como complemento cuando reportamos la media o la mediana.</a:t>
            </a:r>
            <a:endParaRPr lang="es-GT" sz="1200" noProof="0" dirty="0">
              <a:effectLst/>
              <a:latin typeface="Arial  "/>
              <a:ea typeface="Times New Roman" panose="02020603050405020304" pitchFamily="18" charset="0"/>
              <a:cs typeface="Times New Roman" panose="02020603050405020304" pitchFamily="18" charset="0"/>
            </a:endParaRPr>
          </a:p>
          <a:p>
            <a:endParaRPr lang="es-ES" sz="1200" noProof="0" dirty="0">
              <a:latin typeface="+mn-lt"/>
            </a:endParaRPr>
          </a:p>
        </p:txBody>
      </p:sp>
      <p:sp>
        <p:nvSpPr>
          <p:cNvPr id="4" name="Slide Number Placeholder 3"/>
          <p:cNvSpPr>
            <a:spLocks noGrp="1"/>
          </p:cNvSpPr>
          <p:nvPr>
            <p:ph type="sldNum" sz="quarter" idx="5"/>
          </p:nvPr>
        </p:nvSpPr>
        <p:spPr/>
        <p:txBody>
          <a:bodyPr/>
          <a:lstStyle/>
          <a:p>
            <a:pPr marL="0" marR="0" lvl="0" indent="0" algn="r" defTabSz="930275" rtl="0" eaLnBrk="1" fontAlgn="base" latinLnBrk="0" hangingPunct="1">
              <a:lnSpc>
                <a:spcPct val="100000"/>
              </a:lnSpc>
              <a:spcBef>
                <a:spcPct val="0"/>
              </a:spcBef>
              <a:spcAft>
                <a:spcPct val="0"/>
              </a:spcAft>
              <a:buClrTx/>
              <a:buSzTx/>
              <a:buFontTx/>
              <a:buNone/>
              <a:tabLst/>
              <a:defRPr/>
            </a:pPr>
            <a:fld id="{F5F56037-6788-433A-A7B1-BC071E3268D5}"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t>33</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93578232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1200"/>
              </a:spcBef>
              <a:spcAft>
                <a:spcPts val="600"/>
              </a:spcAft>
            </a:pPr>
            <a:r>
              <a:rPr lang="es-ES" sz="1200" b="1" noProof="0" dirty="0">
                <a:effectLst/>
                <a:latin typeface="Arial (Body)"/>
                <a:ea typeface="Times New Roman" panose="02020603050405020304" pitchFamily="18" charset="0"/>
                <a:cs typeface="Times New Roman" panose="02020603050405020304" pitchFamily="18" charset="0"/>
              </a:rPr>
              <a:t>Notas para el instructor:</a:t>
            </a:r>
          </a:p>
          <a:p>
            <a:pPr marL="0" marR="0">
              <a:lnSpc>
                <a:spcPct val="115000"/>
              </a:lnSpc>
              <a:spcBef>
                <a:spcPts val="1200"/>
              </a:spcBef>
              <a:spcAft>
                <a:spcPts val="600"/>
              </a:spcAft>
            </a:pPr>
            <a:endParaRPr lang="es-ES" sz="1200" b="1" u="sng" noProof="0" dirty="0">
              <a:effectLst/>
              <a:latin typeface="Arial (Body)"/>
              <a:ea typeface="Times New Roman" panose="02020603050405020304" pitchFamily="18" charset="0"/>
              <a:cs typeface="Times New Roman" panose="02020603050405020304" pitchFamily="18" charset="0"/>
            </a:endParaRPr>
          </a:p>
          <a:p>
            <a:pPr marL="171450" marR="0" indent="-171450">
              <a:lnSpc>
                <a:spcPct val="115000"/>
              </a:lnSpc>
              <a:spcBef>
                <a:spcPts val="1200"/>
              </a:spcBef>
              <a:spcAft>
                <a:spcPts val="600"/>
              </a:spcAft>
              <a:buFont typeface="Arial" panose="020B0604020202020204" pitchFamily="34" charset="0"/>
              <a:buChar char="•"/>
            </a:pPr>
            <a:r>
              <a:rPr lang="es-ES" sz="1200" b="1" u="sng" noProof="0" dirty="0">
                <a:latin typeface="Arial (Body)"/>
                <a:cs typeface="Calibri"/>
                <a:sym typeface="Calibri"/>
              </a:rPr>
              <a:t>Pregunta: </a:t>
            </a:r>
            <a:r>
              <a:rPr lang="es-ES" sz="1200" b="0" u="none" noProof="0" dirty="0">
                <a:latin typeface="Arial (Body)"/>
                <a:cs typeface="Calibri"/>
                <a:sym typeface="Calibri"/>
              </a:rPr>
              <a:t>¿Pueden todos </a:t>
            </a:r>
            <a:r>
              <a:rPr lang="es-ES" sz="1200" b="0" noProof="0" dirty="0">
                <a:effectLst/>
                <a:latin typeface="Arial (Body)"/>
                <a:ea typeface="Arial" panose="020B0604020202020204" pitchFamily="34" charset="0"/>
                <a:cs typeface="Times New Roman" panose="02020603050405020304" pitchFamily="18" charset="0"/>
              </a:rPr>
              <a:t>localizar </a:t>
            </a:r>
            <a:r>
              <a:rPr lang="es-ES" sz="1200" noProof="0" dirty="0">
                <a:effectLst/>
                <a:latin typeface="Arial (Body)"/>
                <a:ea typeface="Arial" panose="020B0604020202020204" pitchFamily="34" charset="0"/>
                <a:cs typeface="Times New Roman" panose="02020603050405020304" pitchFamily="18" charset="0"/>
              </a:rPr>
              <a:t>el rango si los datos están ordenados?</a:t>
            </a:r>
          </a:p>
          <a:p>
            <a:pPr marL="171450" marR="0" indent="-171450">
              <a:lnSpc>
                <a:spcPct val="115000"/>
              </a:lnSpc>
              <a:spcBef>
                <a:spcPts val="1200"/>
              </a:spcBef>
              <a:spcAft>
                <a:spcPts val="600"/>
              </a:spcAft>
              <a:buFont typeface="Arial" panose="020B0604020202020204" pitchFamily="34" charset="0"/>
              <a:buChar char="•"/>
            </a:pPr>
            <a:endParaRPr lang="es-ES" sz="1200" b="1" u="sng" noProof="0" dirty="0">
              <a:effectLst/>
              <a:latin typeface="Arial (Body)"/>
              <a:ea typeface="Arial" panose="020B0604020202020204" pitchFamily="34" charset="0"/>
              <a:cs typeface="Times New Roman" panose="02020603050405020304" pitchFamily="18" charset="0"/>
            </a:endParaRPr>
          </a:p>
          <a:p>
            <a:pPr marL="171450" marR="0" indent="-171450">
              <a:lnSpc>
                <a:spcPct val="115000"/>
              </a:lnSpc>
              <a:spcBef>
                <a:spcPts val="1200"/>
              </a:spcBef>
              <a:spcAft>
                <a:spcPts val="600"/>
              </a:spcAft>
              <a:buFont typeface="Arial" panose="020B0604020202020204" pitchFamily="34" charset="0"/>
              <a:buChar char="•"/>
            </a:pPr>
            <a:r>
              <a:rPr lang="es-ES" sz="1200" b="1" u="sng" noProof="0" dirty="0">
                <a:effectLst/>
                <a:latin typeface="Arial (Body)"/>
                <a:ea typeface="Arial" panose="020B0604020202020204" pitchFamily="34" charset="0"/>
                <a:cs typeface="Times New Roman" panose="02020603050405020304" pitchFamily="18" charset="0"/>
              </a:rPr>
              <a:t>Haga una pausa </a:t>
            </a:r>
            <a:r>
              <a:rPr lang="es-ES" sz="1200" noProof="0" dirty="0">
                <a:effectLst/>
                <a:latin typeface="Arial (Body)"/>
                <a:ea typeface="Arial" panose="020B0604020202020204" pitchFamily="34" charset="0"/>
                <a:cs typeface="Times New Roman" panose="02020603050405020304" pitchFamily="18" charset="0"/>
              </a:rPr>
              <a:t>y permita que los participantes revisen la diapositiva </a:t>
            </a:r>
            <a:r>
              <a:rPr lang="es-ES" sz="1200" b="1" noProof="0" dirty="0">
                <a:latin typeface="Arial (Body)"/>
                <a:ea typeface="Times New Roman"/>
                <a:cs typeface="Times New Roman"/>
                <a:sym typeface="Times New Roman"/>
              </a:rPr>
              <a:t>&lt;CLICK&gt;</a:t>
            </a:r>
            <a:r>
              <a:rPr lang="es-ES" sz="1200" noProof="0" dirty="0">
                <a:effectLst/>
                <a:latin typeface="Arial (Body)"/>
                <a:ea typeface="Arial" panose="020B0604020202020204" pitchFamily="34" charset="0"/>
                <a:cs typeface="Times New Roman" panose="02020603050405020304" pitchFamily="18" charset="0"/>
              </a:rPr>
              <a:t>.</a:t>
            </a:r>
          </a:p>
          <a:p>
            <a:pPr marL="171450" marR="0" indent="-171450">
              <a:lnSpc>
                <a:spcPct val="115000"/>
              </a:lnSpc>
              <a:spcBef>
                <a:spcPts val="1200"/>
              </a:spcBef>
              <a:spcAft>
                <a:spcPts val="600"/>
              </a:spcAft>
              <a:buFont typeface="Arial" panose="020B0604020202020204" pitchFamily="34" charset="0"/>
              <a:buChar char="•"/>
            </a:pPr>
            <a:endParaRPr lang="es-ES" sz="1200" b="1" noProof="0" dirty="0">
              <a:effectLst/>
              <a:latin typeface="Arial (Body)"/>
              <a:ea typeface="Arial" panose="020B0604020202020204" pitchFamily="34" charset="0"/>
              <a:cs typeface="Times New Roman"/>
              <a:sym typeface="Times New Roman"/>
            </a:endParaRPr>
          </a:p>
          <a:p>
            <a:pPr marL="171450" marR="0" indent="-171450">
              <a:lnSpc>
                <a:spcPct val="115000"/>
              </a:lnSpc>
              <a:spcBef>
                <a:spcPts val="1200"/>
              </a:spcBef>
              <a:spcAft>
                <a:spcPts val="600"/>
              </a:spcAft>
              <a:buFont typeface="Arial" panose="020B0604020202020204" pitchFamily="34" charset="0"/>
              <a:buChar char="•"/>
            </a:pPr>
            <a:r>
              <a:rPr lang="es-ES" sz="1200" b="1" u="sng" noProof="0" dirty="0">
                <a:latin typeface="Arial (Body)"/>
                <a:cs typeface="Calibri"/>
                <a:sym typeface="Calibri"/>
              </a:rPr>
              <a:t>Diga: </a:t>
            </a:r>
            <a:r>
              <a:rPr lang="es-ES" sz="1200" noProof="0" dirty="0">
                <a:effectLst/>
                <a:latin typeface="Arial (Body)"/>
                <a:ea typeface="Arial" panose="020B0604020202020204" pitchFamily="34" charset="0"/>
                <a:cs typeface="Times New Roman" panose="02020603050405020304" pitchFamily="18" charset="0"/>
              </a:rPr>
              <a:t>El valor mínimo o más pequeño del periodo de incubación del ébola es 2 días.  El valor máximo o mayor es 14.  Por lo tanto, ¡el intervalo es simplemente de 2 a 14 días!</a:t>
            </a:r>
            <a:endParaRPr lang="es-ES" sz="1200" noProof="0" dirty="0">
              <a:effectLst/>
              <a:latin typeface="Arial (Body)"/>
              <a:ea typeface="Times New Roman" panose="02020603050405020304" pitchFamily="18" charset="0"/>
              <a:cs typeface="Times New Roman" panose="02020603050405020304" pitchFamily="18" charset="0"/>
            </a:endParaRPr>
          </a:p>
          <a:p>
            <a:endParaRPr lang="es-ES" sz="1200" noProof="0" dirty="0">
              <a:latin typeface="+mn-lt"/>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34</a:t>
            </a:fld>
            <a:endParaRPr lang="en-US" altLang="en-US"/>
          </a:p>
        </p:txBody>
      </p:sp>
    </p:spTree>
    <p:extLst>
      <p:ext uri="{BB962C8B-B14F-4D97-AF65-F5344CB8AC3E}">
        <p14:creationId xmlns:p14="http://schemas.microsoft.com/office/powerpoint/2010/main" val="25375024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GT" b="1" noProof="0" dirty="0">
                <a:latin typeface="Arial (Body)"/>
              </a:rPr>
              <a:t>Notas para el instructor:</a:t>
            </a:r>
          </a:p>
          <a:p>
            <a:endParaRPr lang="es-GT" noProof="0" dirty="0">
              <a:latin typeface="Arial (Body)"/>
            </a:endParaRPr>
          </a:p>
          <a:p>
            <a:pPr marL="171450" marR="0" indent="-171450">
              <a:lnSpc>
                <a:spcPct val="115000"/>
              </a:lnSpc>
              <a:spcBef>
                <a:spcPts val="0"/>
              </a:spcBef>
              <a:spcAft>
                <a:spcPts val="1200"/>
              </a:spcAft>
              <a:buFont typeface="Arial" panose="020B0604020202020204" pitchFamily="34" charset="0"/>
              <a:buChar char="•"/>
            </a:pPr>
            <a:r>
              <a:rPr lang="es-GT" sz="1200" b="1" u="sng" noProof="0" dirty="0">
                <a:latin typeface="Arial (Body)"/>
                <a:cs typeface="Calibri"/>
                <a:sym typeface="Calibri"/>
              </a:rPr>
              <a:t>Diga</a:t>
            </a:r>
            <a:r>
              <a:rPr lang="es-GT" sz="1200" b="0" u="none" noProof="0" dirty="0">
                <a:latin typeface="Arial (Body)"/>
                <a:cs typeface="Calibri"/>
                <a:sym typeface="Calibri"/>
              </a:rPr>
              <a:t>: Aquí está de nuevo la distribución de frecuencias del período de incubación. Esta es una forma fácil de determinar el rango. Como podemos ver aquí, el rango es de 2 a 14 días. </a:t>
            </a:r>
            <a:endParaRPr lang="es-GT" sz="1200" noProof="0" dirty="0">
              <a:effectLst/>
              <a:latin typeface="Arial  "/>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AC9CE2E7-C91C-4BAF-92B2-56E2037DDE6B}" type="slidenum">
              <a:rPr lang="en-US" smtClean="0"/>
              <a:t>35</a:t>
            </a:fld>
            <a:endParaRPr lang="en-US"/>
          </a:p>
        </p:txBody>
      </p:sp>
    </p:spTree>
    <p:extLst>
      <p:ext uri="{BB962C8B-B14F-4D97-AF65-F5344CB8AC3E}">
        <p14:creationId xmlns:p14="http://schemas.microsoft.com/office/powerpoint/2010/main" val="211560595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1200"/>
              </a:spcBef>
              <a:spcAft>
                <a:spcPts val="600"/>
              </a:spcAft>
            </a:pPr>
            <a:r>
              <a:rPr lang="es-GT" sz="1200" b="1" noProof="0" dirty="0">
                <a:effectLst/>
                <a:latin typeface="Arial (Body)"/>
                <a:ea typeface="Times New Roman" panose="02020603050405020304" pitchFamily="18" charset="0"/>
                <a:cs typeface="Times New Roman" panose="02020603050405020304" pitchFamily="18" charset="0"/>
              </a:rPr>
              <a:t>Notas para el instructor:</a:t>
            </a:r>
            <a:endParaRPr lang="es-GT" sz="1200" b="0" u="none" noProof="0" dirty="0">
              <a:effectLst/>
              <a:latin typeface="Arial (Body)"/>
              <a:ea typeface="Times New Roman" panose="02020603050405020304" pitchFamily="18" charset="0"/>
              <a:cs typeface="Times New Roman" panose="02020603050405020304" pitchFamily="18" charset="0"/>
            </a:endParaRPr>
          </a:p>
          <a:p>
            <a:pPr marL="0" marR="0">
              <a:lnSpc>
                <a:spcPct val="115000"/>
              </a:lnSpc>
              <a:spcBef>
                <a:spcPts val="1200"/>
              </a:spcBef>
              <a:spcAft>
                <a:spcPts val="600"/>
              </a:spcAft>
            </a:pPr>
            <a:endParaRPr lang="es-GT" sz="1200" b="0" u="none" noProof="0" dirty="0">
              <a:effectLst/>
              <a:latin typeface="Arial (Body)"/>
              <a:cs typeface="Times New Roman" panose="02020603050405020304" pitchFamily="18" charset="0"/>
              <a:sym typeface="Calibri"/>
            </a:endParaRPr>
          </a:p>
          <a:p>
            <a:pPr marL="171450" marR="0" indent="-171450">
              <a:lnSpc>
                <a:spcPct val="115000"/>
              </a:lnSpc>
              <a:spcBef>
                <a:spcPts val="1200"/>
              </a:spcBef>
              <a:spcAft>
                <a:spcPts val="600"/>
              </a:spcAft>
              <a:buFont typeface="Arial" panose="020B0604020202020204" pitchFamily="34" charset="0"/>
              <a:buChar char="•"/>
            </a:pPr>
            <a:r>
              <a:rPr lang="es-GT" sz="1200" b="1" u="sng" noProof="0" dirty="0">
                <a:latin typeface="Arial (Body)"/>
                <a:cs typeface="Calibri"/>
                <a:sym typeface="Calibri"/>
              </a:rPr>
              <a:t>Diga</a:t>
            </a:r>
            <a:r>
              <a:rPr lang="es-GT" sz="1200" noProof="0" dirty="0">
                <a:latin typeface="Arial (Body)"/>
                <a:ea typeface="Times New Roman" panose="02020603050405020304" pitchFamily="18" charset="0"/>
                <a:cs typeface="Times New Roman" panose="02020603050405020304" pitchFamily="18" charset="0"/>
              </a:rPr>
              <a:t>: </a:t>
            </a:r>
            <a:r>
              <a:rPr lang="es-GT" sz="1200" noProof="0" dirty="0">
                <a:effectLst/>
                <a:latin typeface="Arial (Body)"/>
                <a:ea typeface="Times New Roman" panose="02020603050405020304" pitchFamily="18" charset="0"/>
                <a:cs typeface="Times New Roman" panose="02020603050405020304" pitchFamily="18" charset="0"/>
              </a:rPr>
              <a:t>Empezamos esta sesión preguntándonos cómo resumir un conjunto de datos.  Resumamos el conjunto de datos original de 19 periodos de incubación del ébola. La moda para el periodo de incubación del ébola es 9 días, la mediana es 9 días, la media es 8,8 días y el rango es de 2 a 14 días. </a:t>
            </a:r>
            <a:r>
              <a:rPr lang="es-GT" sz="1200" b="1" noProof="0" dirty="0">
                <a:latin typeface="Arial (Body)"/>
                <a:ea typeface="Times New Roman"/>
                <a:cs typeface="Times New Roman"/>
                <a:sym typeface="Times New Roman"/>
              </a:rPr>
              <a:t>&lt;CLIC&gt;</a:t>
            </a:r>
          </a:p>
          <a:p>
            <a:pPr marL="171450" marR="0" indent="-171450">
              <a:lnSpc>
                <a:spcPct val="115000"/>
              </a:lnSpc>
              <a:spcBef>
                <a:spcPts val="1200"/>
              </a:spcBef>
              <a:spcAft>
                <a:spcPts val="600"/>
              </a:spcAft>
              <a:buFont typeface="Arial" panose="020B0604020202020204" pitchFamily="34" charset="0"/>
              <a:buChar char="•"/>
            </a:pPr>
            <a:endParaRPr lang="es-GT" sz="1200" b="1" u="sng" noProof="0" dirty="0">
              <a:latin typeface="Arial (Body)"/>
              <a:cs typeface="Times New Roman"/>
              <a:sym typeface="Times New Roman"/>
            </a:endParaRPr>
          </a:p>
          <a:p>
            <a:pPr marL="171450" marR="0" indent="-171450">
              <a:lnSpc>
                <a:spcPct val="115000"/>
              </a:lnSpc>
              <a:spcBef>
                <a:spcPts val="1200"/>
              </a:spcBef>
              <a:spcAft>
                <a:spcPts val="600"/>
              </a:spcAft>
              <a:buFont typeface="Arial" panose="020B0604020202020204" pitchFamily="34" charset="0"/>
              <a:buChar char="•"/>
            </a:pPr>
            <a:r>
              <a:rPr lang="es-GT" sz="1200" b="1" u="sng" noProof="0" dirty="0">
                <a:latin typeface="Arial (Body)"/>
                <a:cs typeface="Calibri"/>
                <a:sym typeface="Calibri"/>
              </a:rPr>
              <a:t>Diga: </a:t>
            </a:r>
            <a:r>
              <a:rPr lang="es-GT" sz="1200" noProof="0" dirty="0">
                <a:effectLst/>
                <a:latin typeface="Arial (Body)"/>
                <a:ea typeface="Times New Roman" panose="02020603050405020304" pitchFamily="18" charset="0"/>
                <a:cs typeface="Times New Roman" panose="02020603050405020304" pitchFamily="18" charset="0"/>
              </a:rPr>
              <a:t>Como ya han oído, en general, para la mayoría de los datos epidemiológicos, recomendamos la mediana y el rango.</a:t>
            </a:r>
          </a:p>
          <a:p>
            <a:pPr marL="171450" marR="0" indent="-171450">
              <a:lnSpc>
                <a:spcPct val="115000"/>
              </a:lnSpc>
              <a:spcBef>
                <a:spcPts val="1200"/>
              </a:spcBef>
              <a:spcAft>
                <a:spcPts val="600"/>
              </a:spcAft>
              <a:buFont typeface="Arial" panose="020B0604020202020204" pitchFamily="34" charset="0"/>
              <a:buChar char="•"/>
            </a:pPr>
            <a:endParaRPr lang="es-GT" sz="1200" b="1" u="sng" noProof="0" dirty="0">
              <a:effectLst/>
              <a:latin typeface="Arial (Body)"/>
              <a:ea typeface="Times New Roman" panose="02020603050405020304" pitchFamily="18" charset="0"/>
              <a:cs typeface="Times New Roman" panose="02020603050405020304" pitchFamily="18" charset="0"/>
            </a:endParaRPr>
          </a:p>
          <a:p>
            <a:pPr marL="171450" marR="0" indent="-171450">
              <a:lnSpc>
                <a:spcPct val="115000"/>
              </a:lnSpc>
              <a:spcBef>
                <a:spcPts val="1200"/>
              </a:spcBef>
              <a:spcAft>
                <a:spcPts val="600"/>
              </a:spcAft>
              <a:buFont typeface="Arial" panose="020B0604020202020204" pitchFamily="34" charset="0"/>
              <a:buChar char="•"/>
            </a:pPr>
            <a:r>
              <a:rPr lang="es-GT" sz="1200" b="1" u="sng" noProof="0" dirty="0">
                <a:effectLst/>
                <a:latin typeface="Arial (Body)"/>
                <a:ea typeface="Times New Roman" panose="02020603050405020304" pitchFamily="18" charset="0"/>
                <a:cs typeface="Times New Roman" panose="02020603050405020304" pitchFamily="18" charset="0"/>
              </a:rPr>
              <a:t>Pregunta:  </a:t>
            </a:r>
            <a:r>
              <a:rPr lang="es-GT" sz="1200" b="0" i="0" noProof="0" dirty="0">
                <a:effectLst/>
                <a:latin typeface="Arial (Body)"/>
                <a:ea typeface="Times New Roman" panose="02020603050405020304" pitchFamily="18" charset="0"/>
                <a:cs typeface="Times New Roman" panose="02020603050405020304" pitchFamily="18" charset="0"/>
              </a:rPr>
              <a:t>¿Cómo resumirían los datos del periodo de incubación del ébola en un reporte? </a:t>
            </a:r>
            <a:endParaRPr lang="es-GT" sz="1200" b="1" i="0" u="none" noProof="0" dirty="0">
              <a:effectLst/>
              <a:latin typeface="Arial (Body)"/>
              <a:ea typeface="Times New Roman" panose="02020603050405020304" pitchFamily="18" charset="0"/>
              <a:cs typeface="Times New Roman"/>
              <a:sym typeface="Times New Roman"/>
            </a:endParaRPr>
          </a:p>
          <a:p>
            <a:pPr marL="171450" marR="0" indent="-171450">
              <a:lnSpc>
                <a:spcPct val="115000"/>
              </a:lnSpc>
              <a:spcBef>
                <a:spcPts val="1200"/>
              </a:spcBef>
              <a:spcAft>
                <a:spcPts val="600"/>
              </a:spcAft>
              <a:buFont typeface="Arial" panose="020B0604020202020204" pitchFamily="34" charset="0"/>
              <a:buChar char="•"/>
            </a:pPr>
            <a:endParaRPr lang="es-GT" sz="1200" b="1" i="0" u="none" noProof="0" dirty="0">
              <a:effectLst/>
              <a:latin typeface="Arial (Body)"/>
              <a:ea typeface="Times New Roman"/>
              <a:cs typeface="Times New Roman"/>
              <a:sym typeface="Times New Roman"/>
            </a:endParaRPr>
          </a:p>
          <a:p>
            <a:pPr marL="171450" marR="0" indent="-171450">
              <a:lnSpc>
                <a:spcPct val="115000"/>
              </a:lnSpc>
              <a:spcBef>
                <a:spcPts val="1200"/>
              </a:spcBef>
              <a:spcAft>
                <a:spcPts val="600"/>
              </a:spcAft>
              <a:buFont typeface="Arial" panose="020B0604020202020204" pitchFamily="34" charset="0"/>
              <a:buChar char="•"/>
            </a:pPr>
            <a:r>
              <a:rPr lang="es-GT" sz="1200" b="1" u="sng" noProof="0" dirty="0">
                <a:latin typeface="Arial (Body)"/>
                <a:ea typeface="Times New Roman"/>
                <a:cs typeface="Times New Roman"/>
                <a:sym typeface="Times New Roman"/>
              </a:rPr>
              <a:t>Permita </a:t>
            </a:r>
            <a:r>
              <a:rPr lang="es-GT" sz="1200" b="0" noProof="0" dirty="0">
                <a:latin typeface="Arial (Body)"/>
                <a:ea typeface="Times New Roman"/>
                <a:cs typeface="Times New Roman"/>
                <a:sym typeface="Times New Roman"/>
              </a:rPr>
              <a:t>que un participante responda y refuerce/enfatice la respuesta correcta. </a:t>
            </a:r>
            <a:r>
              <a:rPr lang="es-GT" sz="1200" b="1" noProof="0" dirty="0">
                <a:latin typeface="Arial (Body)"/>
                <a:ea typeface="Times New Roman"/>
                <a:cs typeface="Times New Roman"/>
                <a:sym typeface="Times New Roman"/>
              </a:rPr>
              <a:t>&lt;CLICK&gt; </a:t>
            </a:r>
            <a:r>
              <a:rPr lang="es-GT" sz="1200" b="1" u="sng" noProof="0" dirty="0">
                <a:effectLst/>
                <a:latin typeface="Arial (Body)"/>
                <a:ea typeface="Times New Roman" panose="02020603050405020304" pitchFamily="18" charset="0"/>
                <a:cs typeface="Times New Roman" panose="02020603050405020304" pitchFamily="18" charset="0"/>
              </a:rPr>
              <a:t>Respuesta</a:t>
            </a:r>
            <a:r>
              <a:rPr lang="es-GT" sz="1200" b="1" noProof="0" dirty="0">
                <a:effectLst/>
                <a:latin typeface="Arial (Body)"/>
                <a:ea typeface="Times New Roman" panose="02020603050405020304" pitchFamily="18" charset="0"/>
                <a:cs typeface="Times New Roman" panose="02020603050405020304" pitchFamily="18" charset="0"/>
              </a:rPr>
              <a:t>: </a:t>
            </a:r>
            <a:r>
              <a:rPr lang="es-GT" sz="1200" b="0" i="1" noProof="0" dirty="0">
                <a:effectLst/>
                <a:latin typeface="Arial (Body)"/>
                <a:ea typeface="Times New Roman" panose="02020603050405020304" pitchFamily="18" charset="0"/>
                <a:cs typeface="Times New Roman" panose="02020603050405020304" pitchFamily="18" charset="0"/>
              </a:rPr>
              <a:t>Reportar la mediana y el rango como "La mediana del periodo de incubación fue de 9 días con un rango de 2 a 14 días."</a:t>
            </a:r>
          </a:p>
          <a:p>
            <a:endParaRPr lang="en-US" sz="1200" dirty="0">
              <a:latin typeface="+mn-lt"/>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36</a:t>
            </a:fld>
            <a:endParaRPr lang="en-US" altLang="en-US"/>
          </a:p>
        </p:txBody>
      </p:sp>
    </p:spTree>
    <p:extLst>
      <p:ext uri="{BB962C8B-B14F-4D97-AF65-F5344CB8AC3E}">
        <p14:creationId xmlns:p14="http://schemas.microsoft.com/office/powerpoint/2010/main" val="9358651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5000"/>
              </a:lnSpc>
              <a:spcBef>
                <a:spcPts val="1200"/>
              </a:spcBef>
              <a:spcAft>
                <a:spcPts val="600"/>
              </a:spcAft>
              <a:buClrTx/>
              <a:buSzTx/>
              <a:buFontTx/>
              <a:buNone/>
              <a:tabLst/>
              <a:defRPr/>
            </a:pPr>
            <a:r>
              <a:rPr lang="es-GT" sz="1200" b="1" i="0" noProof="0" dirty="0">
                <a:solidFill>
                  <a:srgbClr val="000000"/>
                </a:solidFill>
                <a:effectLst/>
                <a:latin typeface="Arial (Body)"/>
                <a:ea typeface="Calibri" panose="020F0502020204030204" pitchFamily="34" charset="0"/>
                <a:cs typeface="Calibri" panose="020F0502020204030204" pitchFamily="34" charset="0"/>
              </a:rPr>
              <a:t>Notas para el instructor:</a:t>
            </a:r>
          </a:p>
          <a:p>
            <a:pPr marL="0" marR="0">
              <a:lnSpc>
                <a:spcPct val="115000"/>
              </a:lnSpc>
              <a:spcBef>
                <a:spcPts val="1200"/>
              </a:spcBef>
              <a:spcAft>
                <a:spcPts val="600"/>
              </a:spcAft>
            </a:pPr>
            <a:endParaRPr lang="es-GT" sz="1200" b="1" noProof="0" dirty="0">
              <a:effectLst/>
              <a:latin typeface="Arial (Body)"/>
              <a:ea typeface="Arial" panose="020B0604020202020204" pitchFamily="34" charset="0"/>
              <a:cs typeface="Times New Roman" panose="02020603050405020304" pitchFamily="18" charset="0"/>
            </a:endParaRPr>
          </a:p>
          <a:p>
            <a:pPr marL="171450" marR="0" indent="-171450">
              <a:lnSpc>
                <a:spcPct val="115000"/>
              </a:lnSpc>
              <a:spcBef>
                <a:spcPts val="1200"/>
              </a:spcBef>
              <a:spcAft>
                <a:spcPts val="600"/>
              </a:spcAft>
              <a:buFont typeface="Arial" panose="020B0604020202020204" pitchFamily="34" charset="0"/>
              <a:buChar char="•"/>
            </a:pPr>
            <a:r>
              <a:rPr lang="es-GT" sz="1200" b="1" u="sng" noProof="0" dirty="0">
                <a:effectLst/>
                <a:latin typeface="Arial (Body)"/>
                <a:ea typeface="Arial" panose="020B0604020202020204" pitchFamily="34" charset="0"/>
                <a:cs typeface="Times New Roman" panose="02020603050405020304" pitchFamily="18" charset="0"/>
              </a:rPr>
              <a:t>Informe a </a:t>
            </a:r>
            <a:r>
              <a:rPr lang="es-GT" sz="1200" b="0" noProof="0" dirty="0">
                <a:effectLst/>
                <a:latin typeface="Arial (Body)"/>
                <a:ea typeface="Arial" panose="020B0604020202020204" pitchFamily="34" charset="0"/>
                <a:cs typeface="Times New Roman" panose="02020603050405020304" pitchFamily="18" charset="0"/>
              </a:rPr>
              <a:t>los participantes de que va a realizar un ejercicio para calcular medidas de tendencia central.</a:t>
            </a:r>
          </a:p>
          <a:p>
            <a:pPr marL="171450" marR="0" lvl="0" indent="-171450" algn="l" defTabSz="914400" rtl="0" eaLnBrk="1" fontAlgn="auto" latinLnBrk="0" hangingPunct="1">
              <a:lnSpc>
                <a:spcPct val="115000"/>
              </a:lnSpc>
              <a:spcBef>
                <a:spcPts val="1200"/>
              </a:spcBef>
              <a:spcAft>
                <a:spcPts val="600"/>
              </a:spcAft>
              <a:buClrTx/>
              <a:buSzTx/>
              <a:buFont typeface="Arial" panose="020B0604020202020204" pitchFamily="34" charset="0"/>
              <a:buChar char="•"/>
              <a:tabLst/>
              <a:defRPr/>
            </a:pPr>
            <a:endParaRPr lang="es-GT" sz="1200" b="1" u="sng" noProof="0" dirty="0">
              <a:latin typeface="Arial (Body)"/>
            </a:endParaRPr>
          </a:p>
          <a:p>
            <a:pPr marL="171450" marR="0" lvl="0" indent="-171450" algn="l" defTabSz="914400" rtl="0" eaLnBrk="1" fontAlgn="auto" latinLnBrk="0" hangingPunct="1">
              <a:lnSpc>
                <a:spcPct val="115000"/>
              </a:lnSpc>
              <a:spcBef>
                <a:spcPts val="1200"/>
              </a:spcBef>
              <a:spcAft>
                <a:spcPts val="600"/>
              </a:spcAft>
              <a:buClrTx/>
              <a:buSzTx/>
              <a:buFont typeface="Arial" panose="020B0604020202020204" pitchFamily="34" charset="0"/>
              <a:buChar char="•"/>
              <a:tabLst/>
              <a:defRPr/>
            </a:pPr>
            <a:r>
              <a:rPr lang="es-GT" sz="1200" b="1" u="sng" noProof="0" dirty="0">
                <a:latin typeface="Arial (Body)"/>
              </a:rPr>
              <a:t>Pida </a:t>
            </a:r>
            <a:r>
              <a:rPr lang="es-GT" sz="1200" b="0" noProof="0" dirty="0">
                <a:latin typeface="Arial (Body)"/>
              </a:rPr>
              <a:t>a los participantes que pasen a la página X de su "Cuaderno de ejercicios del participante", al ejercicio titulado: </a:t>
            </a:r>
            <a:r>
              <a:rPr lang="es-GT" sz="1200" b="1" noProof="0" dirty="0">
                <a:effectLst/>
                <a:latin typeface="Arial (Body)"/>
                <a:ea typeface="Arial" panose="020B0604020202020204" pitchFamily="34" charset="0"/>
                <a:cs typeface="Times New Roman" panose="02020603050405020304" pitchFamily="18" charset="0"/>
              </a:rPr>
              <a:t>Calcular medidas de tendencia central.</a:t>
            </a:r>
            <a:endParaRPr lang="es-GT" sz="1200" b="1" noProof="0" dirty="0">
              <a:latin typeface="Arial (Body)"/>
            </a:endParaRPr>
          </a:p>
          <a:p>
            <a:pPr marL="0" marR="0">
              <a:lnSpc>
                <a:spcPct val="115000"/>
              </a:lnSpc>
              <a:spcBef>
                <a:spcPts val="1200"/>
              </a:spcBef>
              <a:spcAft>
                <a:spcPts val="600"/>
              </a:spcAft>
            </a:pPr>
            <a:endParaRPr lang="es-GT" sz="1200" b="1" noProof="0" dirty="0">
              <a:effectLst/>
              <a:latin typeface="Arial (Body)"/>
              <a:ea typeface="Arial" panose="020B0604020202020204" pitchFamily="34" charset="0"/>
              <a:cs typeface="Times New Roman" panose="02020603050405020304" pitchFamily="18" charset="0"/>
            </a:endParaRPr>
          </a:p>
          <a:p>
            <a:pPr marL="171450" marR="0" indent="-171450">
              <a:lnSpc>
                <a:spcPct val="115000"/>
              </a:lnSpc>
              <a:spcBef>
                <a:spcPts val="1200"/>
              </a:spcBef>
              <a:spcAft>
                <a:spcPts val="600"/>
              </a:spcAft>
              <a:buFont typeface="Wingdings" panose="05000000000000000000" pitchFamily="2" charset="2"/>
              <a:buChar char="v"/>
            </a:pPr>
            <a:r>
              <a:rPr lang="es-GT" sz="1200" b="1" i="1" noProof="0" dirty="0">
                <a:effectLst/>
                <a:latin typeface="Arial (Body)"/>
                <a:ea typeface="Arial" panose="020B0604020202020204" pitchFamily="34" charset="0"/>
                <a:cs typeface="Times New Roman" panose="02020603050405020304" pitchFamily="18" charset="0"/>
              </a:rPr>
              <a:t>Duración total: 30 minutos (20 minutos para trabajo individual de los participantes, 10 minutos para la discusión)</a:t>
            </a:r>
            <a:endParaRPr lang="es-GT" sz="1200" i="1" noProof="0" dirty="0">
              <a:effectLst/>
              <a:latin typeface="Arial (Body)"/>
              <a:ea typeface="Arial" panose="020B0604020202020204" pitchFamily="34" charset="0"/>
              <a:cs typeface="Times New Roman" panose="02020603050405020304" pitchFamily="18" charset="0"/>
            </a:endParaRPr>
          </a:p>
          <a:p>
            <a:endParaRPr lang="es-ES" noProof="0" dirty="0">
              <a:latin typeface="+mn-lt"/>
            </a:endParaRPr>
          </a:p>
        </p:txBody>
      </p:sp>
      <p:sp>
        <p:nvSpPr>
          <p:cNvPr id="4" name="Slide Number Placeholder 3"/>
          <p:cNvSpPr>
            <a:spLocks noGrp="1"/>
          </p:cNvSpPr>
          <p:nvPr>
            <p:ph type="sldNum" sz="quarter" idx="5"/>
          </p:nvPr>
        </p:nvSpPr>
        <p:spPr/>
        <p:txBody>
          <a:bodyPr/>
          <a:lstStyle/>
          <a:p>
            <a:fld id="{AC9CE2E7-C91C-4BAF-92B2-56E2037DDE6B}" type="slidenum">
              <a:rPr lang="en-US" smtClean="0"/>
              <a:t>37</a:t>
            </a:fld>
            <a:endParaRPr lang="en-US"/>
          </a:p>
        </p:txBody>
      </p:sp>
    </p:spTree>
    <p:extLst>
      <p:ext uri="{BB962C8B-B14F-4D97-AF65-F5344CB8AC3E}">
        <p14:creationId xmlns:p14="http://schemas.microsoft.com/office/powerpoint/2010/main" val="294802485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5000"/>
              </a:lnSpc>
              <a:spcBef>
                <a:spcPts val="1200"/>
              </a:spcBef>
              <a:spcAft>
                <a:spcPts val="600"/>
              </a:spcAft>
              <a:buClrTx/>
              <a:buSzTx/>
              <a:buFontTx/>
              <a:buNone/>
              <a:tabLst/>
              <a:defRPr/>
            </a:pPr>
            <a:r>
              <a:rPr lang="es-GT" sz="1200" b="1" i="0" noProof="0" dirty="0">
                <a:solidFill>
                  <a:srgbClr val="000000"/>
                </a:solidFill>
                <a:effectLst/>
                <a:latin typeface="Arial (Body)"/>
                <a:ea typeface="Calibri" panose="020F0502020204030204" pitchFamily="34" charset="0"/>
                <a:cs typeface="Calibri" panose="020F0502020204030204" pitchFamily="34" charset="0"/>
              </a:rPr>
              <a:t>Notas para el instructor:</a:t>
            </a:r>
          </a:p>
          <a:p>
            <a:pPr marL="171450" marR="0" indent="-171450">
              <a:lnSpc>
                <a:spcPct val="115000"/>
              </a:lnSpc>
              <a:spcBef>
                <a:spcPts val="1200"/>
              </a:spcBef>
              <a:spcAft>
                <a:spcPts val="600"/>
              </a:spcAft>
              <a:buFont typeface="Wingdings" panose="05000000000000000000" pitchFamily="2" charset="2"/>
              <a:buChar char="v"/>
            </a:pPr>
            <a:endParaRPr lang="es-GT" sz="1200" b="1" noProof="0" dirty="0">
              <a:effectLst/>
              <a:latin typeface="Arial (Body)"/>
              <a:ea typeface="Arial" panose="020B0604020202020204" pitchFamily="34" charset="0"/>
              <a:cs typeface="Times New Roman" panose="02020603050405020304" pitchFamily="18" charset="0"/>
            </a:endParaRPr>
          </a:p>
          <a:p>
            <a:pPr marL="171450" marR="0" indent="-171450">
              <a:lnSpc>
                <a:spcPct val="115000"/>
              </a:lnSpc>
              <a:spcBef>
                <a:spcPts val="0"/>
              </a:spcBef>
              <a:spcAft>
                <a:spcPts val="1200"/>
              </a:spcAft>
              <a:buFont typeface="Wingdings" panose="05000000000000000000" pitchFamily="2" charset="2"/>
              <a:buChar char="v"/>
            </a:pPr>
            <a:r>
              <a:rPr lang="es-GT" sz="1200" b="1" i="1" noProof="0" dirty="0">
                <a:effectLst/>
                <a:latin typeface="Arial (Body)"/>
                <a:ea typeface="Arial" panose="020B0604020202020204" pitchFamily="34" charset="0"/>
                <a:cs typeface="Times New Roman" panose="02020603050405020304" pitchFamily="18" charset="0"/>
              </a:rPr>
              <a:t>Siga estos pasos para facilitar el ejercicio:</a:t>
            </a:r>
            <a:endParaRPr lang="es-GT" sz="1200" b="1" noProof="0" dirty="0">
              <a:effectLst/>
              <a:latin typeface="Arial (Body)"/>
              <a:ea typeface="Times New Roman" panose="02020603050405020304" pitchFamily="18" charset="0"/>
              <a:cs typeface="Times New Roman" panose="02020603050405020304" pitchFamily="18" charset="0"/>
            </a:endParaRPr>
          </a:p>
          <a:p>
            <a:pPr marL="0" marR="0">
              <a:lnSpc>
                <a:spcPct val="115000"/>
              </a:lnSpc>
              <a:spcBef>
                <a:spcPts val="0"/>
              </a:spcBef>
              <a:spcAft>
                <a:spcPts val="1200"/>
              </a:spcAft>
            </a:pPr>
            <a:endParaRPr lang="es-GT" sz="1200" noProof="0" dirty="0">
              <a:effectLst/>
              <a:latin typeface="Arial (Body)"/>
              <a:ea typeface="Arial" panose="020B0604020202020204" pitchFamily="34" charset="0"/>
              <a:cs typeface="Times New Roman" panose="02020603050405020304" pitchFamily="18" charset="0"/>
            </a:endParaRPr>
          </a:p>
          <a:p>
            <a:pPr marL="628650" lvl="1" indent="-171450">
              <a:lnSpc>
                <a:spcPct val="115000"/>
              </a:lnSpc>
              <a:spcAft>
                <a:spcPts val="1200"/>
              </a:spcAft>
              <a:buFont typeface="Arial" panose="020B0604020202020204" pitchFamily="34" charset="0"/>
              <a:buChar char="•"/>
            </a:pPr>
            <a:r>
              <a:rPr lang="es-GT" sz="1200" b="1" i="1" noProof="0" dirty="0">
                <a:effectLst/>
                <a:latin typeface="Arial (Body)"/>
                <a:ea typeface="Arial" panose="020B0604020202020204" pitchFamily="34" charset="0"/>
                <a:cs typeface="Times New Roman" panose="02020603050405020304" pitchFamily="18" charset="0"/>
              </a:rPr>
              <a:t>Pida a los participantes que </a:t>
            </a:r>
            <a:r>
              <a:rPr lang="es-GT" b="1" i="1" noProof="0" dirty="0">
                <a:latin typeface="Arial (Body)"/>
                <a:ea typeface="Arial" panose="020B0604020202020204" pitchFamily="34" charset="0"/>
                <a:cs typeface="Times New Roman" panose="02020603050405020304" pitchFamily="18" charset="0"/>
              </a:rPr>
              <a:t>trabajen en parejas y revisen </a:t>
            </a:r>
            <a:r>
              <a:rPr lang="es-GT" sz="1200" b="1" i="1" noProof="0" dirty="0">
                <a:effectLst/>
                <a:latin typeface="Arial (Body)"/>
                <a:ea typeface="Arial" panose="020B0604020202020204" pitchFamily="34" charset="0"/>
                <a:cs typeface="Times New Roman" panose="02020603050405020304" pitchFamily="18" charset="0"/>
              </a:rPr>
              <a:t>la lista de casos de infección aguda por coronavirus del síndrome respiratorio de Oriente Medio (MERS-CoV)</a:t>
            </a:r>
            <a:r>
              <a:rPr lang="es-GT" b="1" i="1" noProof="0" dirty="0">
                <a:latin typeface="Arial (Body)"/>
                <a:ea typeface="Arial" panose="020B0604020202020204" pitchFamily="34" charset="0"/>
                <a:cs typeface="Times New Roman" panose="02020603050405020304" pitchFamily="18" charset="0"/>
              </a:rPr>
              <a:t>. </a:t>
            </a:r>
            <a:endParaRPr lang="es-GT" sz="1200" b="1" i="1" noProof="0" dirty="0">
              <a:effectLst/>
              <a:latin typeface="Arial (Body)"/>
              <a:ea typeface="Arial" panose="020B0604020202020204" pitchFamily="34" charset="0"/>
              <a:cs typeface="Times New Roman" panose="02020603050405020304" pitchFamily="18" charset="0"/>
            </a:endParaRPr>
          </a:p>
          <a:p>
            <a:pPr marL="1085850" marR="0" lvl="2" indent="-171450">
              <a:lnSpc>
                <a:spcPct val="115000"/>
              </a:lnSpc>
              <a:spcBef>
                <a:spcPts val="0"/>
              </a:spcBef>
              <a:spcAft>
                <a:spcPts val="1200"/>
              </a:spcAft>
              <a:buFont typeface="Courier New" panose="02070309020205020404" pitchFamily="49" charset="0"/>
              <a:buChar char="o"/>
            </a:pPr>
            <a:r>
              <a:rPr lang="es-GT" sz="1200" b="1" i="1" noProof="0" dirty="0">
                <a:effectLst/>
                <a:latin typeface="Arial (Body)"/>
                <a:ea typeface="Arial" panose="020B0604020202020204" pitchFamily="34" charset="0"/>
                <a:cs typeface="Times New Roman" panose="02020603050405020304" pitchFamily="18" charset="0"/>
              </a:rPr>
              <a:t>Los participantes deben calcular la moda, la mediana, la media y el rango para la edad (en años) y los días transcurridos desde el inicio de los síntomas hasta la fecha de confirmación de laboratorio utilizando los datos de la tabla.</a:t>
            </a:r>
          </a:p>
          <a:p>
            <a:pPr marL="628650" marR="0" lvl="1" indent="-171450">
              <a:lnSpc>
                <a:spcPct val="115000"/>
              </a:lnSpc>
              <a:spcBef>
                <a:spcPts val="0"/>
              </a:spcBef>
              <a:spcAft>
                <a:spcPts val="1200"/>
              </a:spcAft>
              <a:buFont typeface="Arial" panose="020B0604020202020204" pitchFamily="34" charset="0"/>
              <a:buChar char="•"/>
            </a:pPr>
            <a:r>
              <a:rPr lang="es-GT" sz="1200" b="1" i="1" noProof="0" dirty="0">
                <a:effectLst/>
                <a:latin typeface="Arial (Body)"/>
                <a:ea typeface="Arial" panose="020B0604020202020204" pitchFamily="34" charset="0"/>
                <a:cs typeface="Times New Roman" panose="02020603050405020304" pitchFamily="18" charset="0"/>
              </a:rPr>
              <a:t>Obsérvese que el paciente 14 debe incluirse en los cálculos de edad, pero excluirse del segundo análisis. </a:t>
            </a:r>
          </a:p>
          <a:p>
            <a:pPr marL="1085850" marR="0" lvl="2" indent="-171450">
              <a:lnSpc>
                <a:spcPct val="115000"/>
              </a:lnSpc>
              <a:spcBef>
                <a:spcPts val="0"/>
              </a:spcBef>
              <a:spcAft>
                <a:spcPts val="1200"/>
              </a:spcAft>
              <a:buFont typeface="Courier New" panose="02070309020205020404" pitchFamily="49" charset="0"/>
              <a:buChar char="o"/>
            </a:pPr>
            <a:r>
              <a:rPr lang="es-GT" sz="1200" b="1" i="1" noProof="0" dirty="0">
                <a:effectLst/>
                <a:latin typeface="Arial (Body)"/>
                <a:ea typeface="Arial" panose="020B0604020202020204" pitchFamily="34" charset="0"/>
                <a:cs typeface="Times New Roman" panose="02020603050405020304" pitchFamily="18" charset="0"/>
              </a:rPr>
              <a:t>Se desconoce la fecha de inicio de los síntomas (o quizá nunca los desarrolló), por lo que no se pudo calcular el tiempo transcurrido desde los síntomas hasta la notificación.</a:t>
            </a:r>
          </a:p>
          <a:p>
            <a:pPr marL="0" marR="0">
              <a:lnSpc>
                <a:spcPct val="115000"/>
              </a:lnSpc>
              <a:spcBef>
                <a:spcPts val="0"/>
              </a:spcBef>
              <a:spcAft>
                <a:spcPts val="1200"/>
              </a:spcAft>
            </a:pPr>
            <a:endParaRPr lang="es-GT" sz="1200" b="1" i="1" noProof="0" dirty="0">
              <a:effectLst/>
              <a:latin typeface="Arial (Body)"/>
              <a:ea typeface="Times New Roman" panose="02020603050405020304" pitchFamily="18" charset="0"/>
              <a:cs typeface="Times New Roman" panose="02020603050405020304" pitchFamily="18" charset="0"/>
            </a:endParaRPr>
          </a:p>
          <a:p>
            <a:pPr marL="628650" marR="0" lvl="1" indent="-171450">
              <a:lnSpc>
                <a:spcPct val="115000"/>
              </a:lnSpc>
              <a:spcBef>
                <a:spcPts val="0"/>
              </a:spcBef>
              <a:spcAft>
                <a:spcPts val="1200"/>
              </a:spcAft>
              <a:buFont typeface="Arial" panose="020B0604020202020204" pitchFamily="34" charset="0"/>
              <a:buChar char="•"/>
            </a:pPr>
            <a:r>
              <a:rPr lang="es-GT" sz="1200" b="1" i="1" noProof="0" dirty="0">
                <a:effectLst/>
                <a:latin typeface="Arial (Body)"/>
                <a:ea typeface="Times New Roman" panose="02020603050405020304" pitchFamily="18" charset="0"/>
                <a:cs typeface="Times New Roman" panose="02020603050405020304" pitchFamily="18" charset="0"/>
              </a:rPr>
              <a:t>Transcurridos 20 minutos, pida a los participantes sus respuestas. </a:t>
            </a:r>
          </a:p>
          <a:p>
            <a:pPr marL="628650" marR="0" lvl="1" indent="-171450">
              <a:lnSpc>
                <a:spcPct val="115000"/>
              </a:lnSpc>
              <a:spcBef>
                <a:spcPts val="0"/>
              </a:spcBef>
              <a:spcAft>
                <a:spcPts val="1200"/>
              </a:spcAft>
              <a:buFont typeface="Arial" panose="020B0604020202020204" pitchFamily="34" charset="0"/>
              <a:buChar char="•"/>
            </a:pPr>
            <a:endParaRPr lang="es-GT" sz="1200" b="1" i="1" noProof="0" dirty="0">
              <a:effectLst/>
              <a:latin typeface="Arial (Body)"/>
              <a:ea typeface="Times New Roman" panose="02020603050405020304" pitchFamily="18" charset="0"/>
              <a:cs typeface="Times New Roman" panose="02020603050405020304" pitchFamily="18" charset="0"/>
            </a:endParaRPr>
          </a:p>
          <a:p>
            <a:pPr marL="171450" marR="0" lvl="0" indent="-171450">
              <a:lnSpc>
                <a:spcPct val="115000"/>
              </a:lnSpc>
              <a:spcBef>
                <a:spcPts val="0"/>
              </a:spcBef>
              <a:spcAft>
                <a:spcPts val="1200"/>
              </a:spcAft>
              <a:buFont typeface="Wingdings" panose="05000000000000000000" pitchFamily="2" charset="2"/>
              <a:buChar char="§"/>
            </a:pPr>
            <a:r>
              <a:rPr lang="es-GT" sz="1200" b="1" i="0" u="sng" noProof="0" dirty="0">
                <a:effectLst/>
                <a:latin typeface="Arial (Body)"/>
                <a:ea typeface="Times New Roman" panose="02020603050405020304" pitchFamily="18" charset="0"/>
                <a:cs typeface="Times New Roman" panose="02020603050405020304" pitchFamily="18" charset="0"/>
              </a:rPr>
              <a:t>Facilite </a:t>
            </a:r>
            <a:r>
              <a:rPr lang="es-GT" sz="1200" b="0" i="0" u="none" noProof="0" dirty="0">
                <a:effectLst/>
                <a:latin typeface="Arial (Body)"/>
                <a:ea typeface="Times New Roman" panose="02020603050405020304" pitchFamily="18" charset="0"/>
                <a:cs typeface="Times New Roman" panose="02020603050405020304" pitchFamily="18" charset="0"/>
              </a:rPr>
              <a:t>la puesta en común de las respuestas de los participantes después de 20 minutos. </a:t>
            </a:r>
            <a:r>
              <a:rPr lang="es-GT" sz="1200" b="1" noProof="0" dirty="0">
                <a:effectLst/>
                <a:latin typeface="Arial (Body)"/>
                <a:ea typeface="Times New Roman" panose="02020603050405020304" pitchFamily="18" charset="0"/>
                <a:cs typeface="Times New Roman" panose="02020603050405020304" pitchFamily="18" charset="0"/>
              </a:rPr>
              <a:t>&lt;CLICK&gt; </a:t>
            </a:r>
            <a:r>
              <a:rPr lang="es-GT" sz="1200" noProof="0" dirty="0">
                <a:effectLst/>
                <a:latin typeface="Arial (Body)"/>
                <a:ea typeface="Times New Roman" panose="02020603050405020304" pitchFamily="18" charset="0"/>
                <a:cs typeface="Times New Roman" panose="02020603050405020304" pitchFamily="18" charset="0"/>
              </a:rPr>
              <a:t>para mostrar las respuestas correctas en la diapositiva.</a:t>
            </a:r>
          </a:p>
          <a:p>
            <a:pPr marL="0" marR="0" indent="0">
              <a:lnSpc>
                <a:spcPct val="115000"/>
              </a:lnSpc>
              <a:spcBef>
                <a:spcPts val="1200"/>
              </a:spcBef>
              <a:spcAft>
                <a:spcPts val="600"/>
              </a:spcAft>
              <a:buFont typeface="Wingdings" panose="05000000000000000000" pitchFamily="2" charset="2"/>
              <a:buNone/>
            </a:pPr>
            <a:endParaRPr lang="es-ES" sz="1200" noProof="0" dirty="0">
              <a:effectLst/>
              <a:latin typeface="Arial  "/>
              <a:ea typeface="Arial" panose="020B0604020202020204" pitchFamily="34" charset="0"/>
              <a:cs typeface="Times New Roman" panose="02020603050405020304" pitchFamily="18" charset="0"/>
            </a:endParaRPr>
          </a:p>
          <a:p>
            <a:endParaRPr lang="es-ES" noProof="0" dirty="0">
              <a:latin typeface="+mn-lt"/>
            </a:endParaRPr>
          </a:p>
        </p:txBody>
      </p:sp>
      <p:sp>
        <p:nvSpPr>
          <p:cNvPr id="4" name="Slide Number Placeholder 3"/>
          <p:cNvSpPr>
            <a:spLocks noGrp="1"/>
          </p:cNvSpPr>
          <p:nvPr>
            <p:ph type="sldNum" sz="quarter" idx="5"/>
          </p:nvPr>
        </p:nvSpPr>
        <p:spPr/>
        <p:txBody>
          <a:bodyPr/>
          <a:lstStyle/>
          <a:p>
            <a:fld id="{AC9CE2E7-C91C-4BAF-92B2-56E2037DDE6B}" type="slidenum">
              <a:rPr lang="en-US" smtClean="0"/>
              <a:t>38</a:t>
            </a:fld>
            <a:endParaRPr lang="en-US"/>
          </a:p>
        </p:txBody>
      </p:sp>
    </p:spTree>
    <p:extLst>
      <p:ext uri="{BB962C8B-B14F-4D97-AF65-F5344CB8AC3E}">
        <p14:creationId xmlns:p14="http://schemas.microsoft.com/office/powerpoint/2010/main" val="34554953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GT" sz="1200" b="1" noProof="0" dirty="0">
                <a:effectLst/>
                <a:latin typeface="Arial  "/>
              </a:rPr>
              <a:t>Notas para el instructor:</a:t>
            </a:r>
          </a:p>
          <a:p>
            <a:endParaRPr lang="es-GT" sz="1200" b="1" i="0" u="sng" strike="noStrike" cap="none" noProof="0" dirty="0">
              <a:solidFill>
                <a:srgbClr val="000000"/>
              </a:solidFill>
              <a:effectLst/>
              <a:latin typeface="Arial  "/>
              <a:ea typeface="Calibri"/>
              <a:cs typeface="Calibri"/>
              <a:sym typeface="Calibri"/>
            </a:endParaRPr>
          </a:p>
          <a:p>
            <a:pPr marL="171450" indent="-171450">
              <a:buFont typeface="Arial" panose="020B0604020202020204" pitchFamily="34" charset="0"/>
              <a:buChar char="•"/>
            </a:pPr>
            <a:r>
              <a:rPr lang="es-GT" sz="1200" b="1" u="sng" noProof="0" dirty="0">
                <a:latin typeface="Arial (Body)"/>
                <a:cs typeface="Calibri"/>
                <a:sym typeface="Calibri"/>
              </a:rPr>
              <a:t>Diga</a:t>
            </a:r>
            <a:r>
              <a:rPr lang="es-GT" sz="1200" noProof="0" dirty="0">
                <a:effectLst/>
                <a:latin typeface="Arial  "/>
                <a:ea typeface="Times New Roman" panose="02020603050405020304" pitchFamily="18" charset="0"/>
                <a:cs typeface="Times New Roman" panose="02020603050405020304" pitchFamily="18" charset="0"/>
              </a:rPr>
              <a:t>: Hemos terminado nuestro resumen de </a:t>
            </a:r>
            <a:r>
              <a:rPr lang="es-GT" sz="1200" b="1" noProof="0" dirty="0">
                <a:effectLst/>
                <a:latin typeface="Arial  "/>
                <a:ea typeface="Times New Roman" panose="02020603050405020304" pitchFamily="18" charset="0"/>
                <a:cs typeface="Times New Roman" panose="02020603050405020304" pitchFamily="18" charset="0"/>
              </a:rPr>
              <a:t>variables cuantitativas </a:t>
            </a:r>
            <a:r>
              <a:rPr lang="es-GT" sz="1200" noProof="0" dirty="0">
                <a:effectLst/>
                <a:latin typeface="Arial  "/>
                <a:ea typeface="Times New Roman" panose="02020603050405020304" pitchFamily="18" charset="0"/>
                <a:cs typeface="Times New Roman" panose="02020603050405020304" pitchFamily="18" charset="0"/>
              </a:rPr>
              <a:t>y cómo se utilizan para calcular medidas de tendencia central</a:t>
            </a:r>
            <a:r>
              <a:rPr lang="es-GT" sz="1200" b="1" i="0" u="none" strike="noStrike" cap="none" noProof="0" dirty="0">
                <a:solidFill>
                  <a:srgbClr val="000000"/>
                </a:solidFill>
                <a:latin typeface="Arial  "/>
                <a:ea typeface="Calibri"/>
                <a:cs typeface="Calibri"/>
                <a:sym typeface="Calibri"/>
              </a:rPr>
              <a:t>. </a:t>
            </a:r>
          </a:p>
          <a:p>
            <a:pPr marL="171450" indent="-171450">
              <a:buFont typeface="Arial" panose="020B0604020202020204" pitchFamily="34" charset="0"/>
              <a:buChar char="•"/>
            </a:pPr>
            <a:endParaRPr lang="es-GT" sz="1200" b="1" i="0" u="sng" strike="noStrike" cap="none" noProof="0" dirty="0">
              <a:solidFill>
                <a:srgbClr val="000000"/>
              </a:solidFill>
              <a:effectLst/>
              <a:latin typeface="Arial  "/>
              <a:ea typeface="Times New Roman" panose="02020603050405020304" pitchFamily="18" charset="0"/>
              <a:cs typeface="Calibri"/>
              <a:sym typeface="Calibri"/>
            </a:endParaRPr>
          </a:p>
          <a:p>
            <a:pPr marL="171450" indent="-171450">
              <a:buFont typeface="Arial" panose="020B0604020202020204" pitchFamily="34" charset="0"/>
              <a:buChar char="•"/>
            </a:pPr>
            <a:r>
              <a:rPr lang="es-GT" sz="1200" b="1" u="sng" noProof="0" dirty="0">
                <a:effectLst/>
                <a:latin typeface="Arial  "/>
                <a:ea typeface="Times New Roman" panose="02020603050405020304" pitchFamily="18" charset="0"/>
                <a:cs typeface="Times New Roman" panose="02020603050405020304" pitchFamily="18" charset="0"/>
              </a:rPr>
              <a:t>Revise </a:t>
            </a:r>
            <a:r>
              <a:rPr lang="es-GT" sz="1200" b="0" u="none" noProof="0" dirty="0">
                <a:effectLst/>
                <a:latin typeface="Arial  "/>
                <a:ea typeface="Times New Roman" panose="02020603050405020304" pitchFamily="18" charset="0"/>
                <a:cs typeface="Times New Roman" panose="02020603050405020304" pitchFamily="18" charset="0"/>
              </a:rPr>
              <a:t>la diapositiva</a:t>
            </a:r>
            <a:r>
              <a:rPr lang="es-GT" sz="1200" b="0" noProof="0" dirty="0">
                <a:effectLst/>
                <a:latin typeface="Arial  "/>
                <a:ea typeface="Times New Roman" panose="02020603050405020304" pitchFamily="18" charset="0"/>
                <a:cs typeface="Times New Roman" panose="02020603050405020304" pitchFamily="18" charset="0"/>
              </a:rPr>
              <a:t>.</a:t>
            </a:r>
          </a:p>
          <a:p>
            <a:pPr marL="171450" indent="-171450">
              <a:buFont typeface="Arial" panose="020B0604020202020204" pitchFamily="34" charset="0"/>
              <a:buChar char="•"/>
            </a:pPr>
            <a:endParaRPr lang="es-GT" sz="1200" b="0" noProof="0" dirty="0">
              <a:effectLst/>
              <a:latin typeface="Arial  "/>
              <a:ea typeface="Times New Roman" panose="02020603050405020304" pitchFamily="18" charset="0"/>
              <a:cs typeface="Times New Roman" panose="02020603050405020304" pitchFamily="18" charset="0"/>
            </a:endParaRPr>
          </a:p>
          <a:p>
            <a:pPr marL="171450" indent="-171450">
              <a:buFont typeface="Arial" panose="020B0604020202020204" pitchFamily="34" charset="0"/>
              <a:buChar char="•"/>
            </a:pPr>
            <a:r>
              <a:rPr lang="es-GT" sz="1200" b="1" u="sng" noProof="0" dirty="0">
                <a:effectLst/>
                <a:latin typeface="Arial  "/>
                <a:ea typeface="Times New Roman" panose="02020603050405020304" pitchFamily="18" charset="0"/>
                <a:cs typeface="Times New Roman" panose="02020603050405020304" pitchFamily="18" charset="0"/>
              </a:rPr>
              <a:t>Pregunte: </a:t>
            </a:r>
            <a:r>
              <a:rPr lang="es-GT" sz="1200" b="0" noProof="0" dirty="0">
                <a:effectLst/>
                <a:latin typeface="Arial  "/>
                <a:ea typeface="Times New Roman" panose="02020603050405020304" pitchFamily="18" charset="0"/>
                <a:cs typeface="Times New Roman" panose="02020603050405020304" pitchFamily="18" charset="0"/>
              </a:rPr>
              <a:t>¿Qué </a:t>
            </a:r>
            <a:r>
              <a:rPr lang="es-GT" sz="1200" noProof="0" dirty="0">
                <a:effectLst/>
                <a:latin typeface="Arial  "/>
                <a:ea typeface="Times New Roman" panose="02020603050405020304" pitchFamily="18" charset="0"/>
                <a:cs typeface="Times New Roman" panose="02020603050405020304" pitchFamily="18" charset="0"/>
              </a:rPr>
              <a:t>preguntas tienen sobre las medidas de tendencia central y las variables cuantitativas antes de pasar a las variables cualitativas?</a:t>
            </a:r>
          </a:p>
          <a:p>
            <a:pPr marL="171450" indent="-171450">
              <a:buFont typeface="Arial" panose="020B0604020202020204" pitchFamily="34" charset="0"/>
              <a:buChar char="•"/>
            </a:pPr>
            <a:endParaRPr lang="es-GT" sz="1200" noProof="0" dirty="0">
              <a:effectLst/>
              <a:latin typeface="Arial  "/>
              <a:ea typeface="Times New Roman" panose="02020603050405020304" pitchFamily="18" charset="0"/>
              <a:cs typeface="Times New Roman" panose="02020603050405020304" pitchFamily="18" charset="0"/>
            </a:endParaRPr>
          </a:p>
          <a:p>
            <a:pPr marL="171450" indent="-171450">
              <a:buFont typeface="Arial" panose="020B0604020202020204" pitchFamily="34" charset="0"/>
              <a:buChar char="•"/>
            </a:pPr>
            <a:r>
              <a:rPr lang="es-GT" sz="1200" b="1" u="sng" noProof="0" dirty="0">
                <a:effectLst/>
                <a:latin typeface="Arial  "/>
                <a:ea typeface="Times New Roman" panose="02020603050405020304" pitchFamily="18" charset="0"/>
                <a:cs typeface="Times New Roman" panose="02020603050405020304" pitchFamily="18" charset="0"/>
              </a:rPr>
              <a:t>Responda </a:t>
            </a:r>
            <a:r>
              <a:rPr lang="es-GT" sz="1200" noProof="0" dirty="0">
                <a:effectLst/>
                <a:latin typeface="Arial  "/>
                <a:ea typeface="Times New Roman" panose="02020603050405020304" pitchFamily="18" charset="0"/>
                <a:cs typeface="Times New Roman" panose="02020603050405020304" pitchFamily="18" charset="0"/>
              </a:rPr>
              <a:t>a las preguntas o aclare lo que sea necesario.</a:t>
            </a:r>
          </a:p>
          <a:p>
            <a:pPr marL="0" marR="0" indent="0">
              <a:lnSpc>
                <a:spcPct val="115000"/>
              </a:lnSpc>
              <a:spcBef>
                <a:spcPts val="0"/>
              </a:spcBef>
              <a:spcAft>
                <a:spcPts val="1200"/>
              </a:spcAft>
              <a:buFont typeface="Arial" panose="020B0604020202020204" pitchFamily="34" charset="0"/>
              <a:buNone/>
            </a:pPr>
            <a:endParaRPr lang="es-ES" sz="1200" noProof="0" dirty="0">
              <a:effectLst/>
              <a:latin typeface="+mn-lt"/>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39</a:t>
            </a:fld>
            <a:endParaRPr lang="en-US" altLang="en-US"/>
          </a:p>
        </p:txBody>
      </p:sp>
    </p:spTree>
    <p:extLst>
      <p:ext uri="{BB962C8B-B14F-4D97-AF65-F5344CB8AC3E}">
        <p14:creationId xmlns:p14="http://schemas.microsoft.com/office/powerpoint/2010/main" val="26908399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GT" b="1" noProof="0" dirty="0">
                <a:latin typeface="Arial (Body)"/>
              </a:rPr>
              <a:t>Notas para el instructor:</a:t>
            </a:r>
          </a:p>
          <a:p>
            <a:endParaRPr lang="es-GT" noProof="0" dirty="0">
              <a:latin typeface="Arial (Body)"/>
            </a:endParaRPr>
          </a:p>
          <a:p>
            <a:pPr marL="171450" indent="-171450">
              <a:buFont typeface="Arial" panose="020B0604020202020204" pitchFamily="34" charset="0"/>
              <a:buChar char="•"/>
            </a:pPr>
            <a:r>
              <a:rPr lang="es-GT" b="1" u="sng" noProof="0" dirty="0">
                <a:latin typeface="Arial (Body)"/>
              </a:rPr>
              <a:t>Pregunte </a:t>
            </a:r>
            <a:r>
              <a:rPr lang="es-GT" b="0" u="none" noProof="0" dirty="0">
                <a:latin typeface="Arial (Body)"/>
              </a:rPr>
              <a:t>a los </a:t>
            </a:r>
            <a:r>
              <a:rPr lang="es-GT" noProof="0" dirty="0">
                <a:latin typeface="Arial (Body)"/>
              </a:rPr>
              <a:t>participantes por qué es una tarea tan importante resumir los datos. </a:t>
            </a:r>
          </a:p>
          <a:p>
            <a:pPr marL="171450" indent="-171450">
              <a:buFont typeface="Arial" panose="020B0604020202020204" pitchFamily="34" charset="0"/>
              <a:buChar char="•"/>
            </a:pPr>
            <a:endParaRPr lang="es-GT" noProof="0" dirty="0">
              <a:latin typeface="Arial (Body)"/>
            </a:endParaRPr>
          </a:p>
          <a:p>
            <a:pPr marL="171450" indent="-171450">
              <a:buFont typeface="Arial" panose="020B0604020202020204" pitchFamily="34" charset="0"/>
              <a:buChar char="•"/>
            </a:pPr>
            <a:r>
              <a:rPr lang="es-GT" b="1" u="sng" noProof="0" dirty="0">
                <a:latin typeface="Arial (Body)"/>
              </a:rPr>
              <a:t>Permita </a:t>
            </a:r>
            <a:r>
              <a:rPr lang="es-GT" noProof="0" dirty="0">
                <a:latin typeface="Arial (Body)"/>
              </a:rPr>
              <a:t>que 2-3 participantes compartan sus respuestas.</a:t>
            </a:r>
          </a:p>
          <a:p>
            <a:pPr marL="171450" indent="-171450">
              <a:buFont typeface="Arial" panose="020B0604020202020204" pitchFamily="34" charset="0"/>
              <a:buChar char="•"/>
            </a:pPr>
            <a:endParaRPr lang="es-GT" noProof="0" dirty="0">
              <a:latin typeface="Arial (Body)"/>
            </a:endParaRPr>
          </a:p>
          <a:p>
            <a:pPr marL="171450" indent="-171450">
              <a:buFont typeface="Arial" panose="020B0604020202020204" pitchFamily="34" charset="0"/>
              <a:buChar char="•"/>
            </a:pPr>
            <a:r>
              <a:rPr lang="es-GT" b="1" u="sng" noProof="0" dirty="0">
                <a:latin typeface="Arial (Body)"/>
              </a:rPr>
              <a:t>Permita </a:t>
            </a:r>
            <a:r>
              <a:rPr lang="es-GT" noProof="0" dirty="0">
                <a:latin typeface="Arial (Body)"/>
              </a:rPr>
              <a:t>una breve discusión. De </a:t>
            </a:r>
            <a:r>
              <a:rPr lang="es-GT" b="1" noProof="0" dirty="0">
                <a:latin typeface="Arial (Body)"/>
              </a:rPr>
              <a:t>&lt;CLICK&gt; </a:t>
            </a:r>
            <a:r>
              <a:rPr lang="es-GT" noProof="0" dirty="0">
                <a:latin typeface="Arial (Body)"/>
              </a:rPr>
              <a:t>para avanzar a la diapositiva con las respuestas.</a:t>
            </a:r>
          </a:p>
        </p:txBody>
      </p:sp>
      <p:sp>
        <p:nvSpPr>
          <p:cNvPr id="4" name="Slide Number Placeholder 3"/>
          <p:cNvSpPr>
            <a:spLocks noGrp="1"/>
          </p:cNvSpPr>
          <p:nvPr>
            <p:ph type="sldNum" sz="quarter" idx="5"/>
          </p:nvPr>
        </p:nvSpPr>
        <p:spPr/>
        <p:txBody>
          <a:bodyPr/>
          <a:lstStyle/>
          <a:p>
            <a:fld id="{AC9CE2E7-C91C-4BAF-92B2-56E2037DDE6B}" type="slidenum">
              <a:rPr lang="en-US" smtClean="0"/>
              <a:t>4</a:t>
            </a:fld>
            <a:endParaRPr lang="en-US"/>
          </a:p>
        </p:txBody>
      </p:sp>
    </p:spTree>
    <p:extLst>
      <p:ext uri="{BB962C8B-B14F-4D97-AF65-F5344CB8AC3E}">
        <p14:creationId xmlns:p14="http://schemas.microsoft.com/office/powerpoint/2010/main" val="320388349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1200"/>
              </a:spcBef>
              <a:spcAft>
                <a:spcPts val="600"/>
              </a:spcAft>
            </a:pPr>
            <a:r>
              <a:rPr lang="es-GT" sz="1200" b="1" noProof="0" dirty="0">
                <a:effectLst/>
                <a:latin typeface="Arial (Body)"/>
              </a:rPr>
              <a:t>Notas para el instructor:</a:t>
            </a:r>
          </a:p>
          <a:p>
            <a:pPr marL="0" marR="0">
              <a:spcBef>
                <a:spcPts val="1200"/>
              </a:spcBef>
              <a:spcAft>
                <a:spcPts val="600"/>
              </a:spcAft>
            </a:pPr>
            <a:endParaRPr lang="es-GT" sz="1200" b="1" u="sng" noProof="0" dirty="0">
              <a:effectLst/>
              <a:latin typeface="Arial (Body)"/>
              <a:cs typeface="Calibri"/>
              <a:sym typeface="Calibri"/>
            </a:endParaRPr>
          </a:p>
          <a:p>
            <a:pPr marL="171450" marR="0" indent="-171450">
              <a:spcBef>
                <a:spcPts val="1200"/>
              </a:spcBef>
              <a:spcAft>
                <a:spcPts val="600"/>
              </a:spcAft>
              <a:buFont typeface="Arial" panose="020B0604020202020204" pitchFamily="34" charset="0"/>
              <a:buChar char="•"/>
            </a:pPr>
            <a:r>
              <a:rPr lang="es-GT" sz="1200" b="1" u="sng" noProof="0" dirty="0">
                <a:latin typeface="Arial (Body)"/>
                <a:cs typeface="Calibri"/>
                <a:sym typeface="Calibri"/>
              </a:rPr>
              <a:t>Diga: </a:t>
            </a:r>
            <a:r>
              <a:rPr lang="es-GT" sz="1200" noProof="0" dirty="0">
                <a:effectLst/>
                <a:latin typeface="Arial (Body)"/>
                <a:ea typeface="Times New Roman" panose="02020603050405020304" pitchFamily="18" charset="0"/>
                <a:cs typeface="Times New Roman" panose="02020603050405020304" pitchFamily="18" charset="0"/>
              </a:rPr>
              <a:t>¡Ahora vamos a revisar las medidas utilizadas para resumir </a:t>
            </a:r>
            <a:r>
              <a:rPr lang="es-GT" sz="1200" b="1" noProof="0" dirty="0">
                <a:effectLst/>
                <a:latin typeface="Arial (Body)"/>
                <a:ea typeface="Times New Roman" panose="02020603050405020304" pitchFamily="18" charset="0"/>
                <a:cs typeface="Times New Roman" panose="02020603050405020304" pitchFamily="18" charset="0"/>
              </a:rPr>
              <a:t>variables cualitativas</a:t>
            </a:r>
            <a:r>
              <a:rPr lang="es-GT" sz="1200" noProof="0" dirty="0">
                <a:effectLst/>
                <a:latin typeface="Arial (Body)"/>
                <a:ea typeface="Times New Roman" panose="02020603050405020304" pitchFamily="18" charset="0"/>
                <a:cs typeface="Times New Roman" panose="02020603050405020304" pitchFamily="18" charset="0"/>
              </a:rPr>
              <a:t>, como conteos, razones, proporciones y tasas!</a:t>
            </a:r>
            <a:endParaRPr lang="es-GT" noProof="0" dirty="0">
              <a:latin typeface="Arial (Body)"/>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40</a:t>
            </a:fld>
            <a:endParaRPr lang="en-US" altLang="en-US"/>
          </a:p>
        </p:txBody>
      </p:sp>
    </p:spTree>
    <p:extLst>
      <p:ext uri="{BB962C8B-B14F-4D97-AF65-F5344CB8AC3E}">
        <p14:creationId xmlns:p14="http://schemas.microsoft.com/office/powerpoint/2010/main" val="395852726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1200"/>
              </a:spcBef>
              <a:spcAft>
                <a:spcPts val="600"/>
              </a:spcAft>
            </a:pPr>
            <a:r>
              <a:rPr lang="es-ES" sz="1200" b="1" noProof="0" dirty="0">
                <a:effectLst/>
                <a:latin typeface="Arial (Body)"/>
              </a:rPr>
              <a:t>Notas para el instructor:</a:t>
            </a:r>
          </a:p>
          <a:p>
            <a:pPr marL="0" marR="0">
              <a:spcBef>
                <a:spcPts val="1200"/>
              </a:spcBef>
              <a:spcAft>
                <a:spcPts val="600"/>
              </a:spcAft>
            </a:pPr>
            <a:endParaRPr lang="es-ES" sz="1200" b="1" i="0" u="sng" strike="noStrike" cap="none" noProof="0" dirty="0">
              <a:solidFill>
                <a:srgbClr val="000000"/>
              </a:solidFill>
              <a:effectLst/>
              <a:latin typeface="Arial (Body)"/>
              <a:ea typeface="Calibri"/>
              <a:cs typeface="Calibri"/>
              <a:sym typeface="Calibri"/>
            </a:endParaRPr>
          </a:p>
          <a:p>
            <a:pPr marL="171450" marR="0" indent="-171450">
              <a:spcBef>
                <a:spcPts val="1200"/>
              </a:spcBef>
              <a:spcAft>
                <a:spcPts val="600"/>
              </a:spcAft>
              <a:buFont typeface="Arial" panose="020B0604020202020204" pitchFamily="34" charset="0"/>
              <a:buChar char="•"/>
            </a:pPr>
            <a:r>
              <a:rPr lang="es-ES" sz="1200" b="1" u="sng" noProof="0" dirty="0">
                <a:latin typeface="Arial (Body)"/>
                <a:cs typeface="Calibri"/>
                <a:sym typeface="Calibri"/>
              </a:rPr>
              <a:t>Diga: </a:t>
            </a:r>
            <a:r>
              <a:rPr lang="es-ES" sz="1200" noProof="0" dirty="0">
                <a:effectLst/>
                <a:latin typeface="Arial (Body)"/>
                <a:ea typeface="Arial" panose="020B0604020202020204" pitchFamily="34" charset="0"/>
                <a:cs typeface="Times New Roman" panose="02020603050405020304" pitchFamily="18" charset="0"/>
              </a:rPr>
              <a:t>La primera medida para resumir una variable cualitativa es simplemente un conteo.  Esta tabla muestra datos de la Organización Mundial de la Salud (OMS) sobre las 10 principales causas de muerte en el mundo en 2019. A modo de comparación, también se incluye el número de muertes a nivel mundial en el año 2000 por estas 10 causas. Son solo conteos y simples números que representan la cantidad de muertes atribuidas a cada causa (</a:t>
            </a:r>
            <a:r>
              <a:rPr lang="es-ES" sz="1200" i="1" noProof="0" dirty="0">
                <a:effectLst/>
                <a:latin typeface="Arial (Body)"/>
                <a:ea typeface="Arial" panose="020B0604020202020204" pitchFamily="34" charset="0"/>
                <a:cs typeface="Times New Roman" panose="02020603050405020304" pitchFamily="18" charset="0"/>
              </a:rPr>
              <a:t>por ejemplo: el número de muertes atribuidas a cardiopatías isquémicas, accidentes cerebrovasculares, etc</a:t>
            </a:r>
            <a:r>
              <a:rPr lang="es-ES" sz="1200" noProof="0" dirty="0">
                <a:effectLst/>
                <a:latin typeface="Arial (Body)"/>
                <a:ea typeface="Arial" panose="020B0604020202020204" pitchFamily="34" charset="0"/>
                <a:cs typeface="Times New Roman" panose="02020603050405020304" pitchFamily="18" charset="0"/>
              </a:rPr>
              <a:t>.).</a:t>
            </a:r>
            <a:endParaRPr lang="es-ES" sz="1200" b="0" u="none" noProof="0" dirty="0">
              <a:effectLst/>
              <a:latin typeface="Arial (Body)"/>
              <a:ea typeface="Arial" panose="020B0604020202020204" pitchFamily="34" charset="0"/>
              <a:cs typeface="Times New Roman" panose="02020603050405020304" pitchFamily="18" charset="0"/>
            </a:endParaRPr>
          </a:p>
          <a:p>
            <a:pPr marL="171450" marR="0" indent="-171450">
              <a:spcBef>
                <a:spcPts val="1200"/>
              </a:spcBef>
              <a:spcAft>
                <a:spcPts val="600"/>
              </a:spcAft>
              <a:buFont typeface="Arial" panose="020B0604020202020204" pitchFamily="34" charset="0"/>
              <a:buChar char="•"/>
            </a:pPr>
            <a:endParaRPr lang="es-ES" sz="1200" b="0" u="none" noProof="0" dirty="0">
              <a:effectLst/>
              <a:latin typeface="Arial (Body)"/>
              <a:ea typeface="Arial" panose="020B0604020202020204" pitchFamily="34" charset="0"/>
              <a:cs typeface="Times New Roman" panose="02020603050405020304" pitchFamily="18" charset="0"/>
            </a:endParaRPr>
          </a:p>
          <a:p>
            <a:pPr marL="171450" marR="0" indent="-171450">
              <a:spcBef>
                <a:spcPts val="1200"/>
              </a:spcBef>
              <a:spcAft>
                <a:spcPts val="600"/>
              </a:spcAft>
              <a:buFont typeface="Arial" panose="020B0604020202020204" pitchFamily="34" charset="0"/>
              <a:buChar char="•"/>
            </a:pPr>
            <a:r>
              <a:rPr lang="es-ES" sz="1200" b="1" u="sng" noProof="0" dirty="0">
                <a:effectLst/>
                <a:latin typeface="Arial (Body)"/>
                <a:ea typeface="Arial" panose="020B0604020202020204" pitchFamily="34" charset="0"/>
                <a:cs typeface="Times New Roman" panose="02020603050405020304" pitchFamily="18" charset="0"/>
              </a:rPr>
              <a:t>Pregunte: </a:t>
            </a:r>
            <a:r>
              <a:rPr lang="es-ES" sz="1200" noProof="0" dirty="0">
                <a:effectLst/>
                <a:latin typeface="Arial (Body)"/>
                <a:ea typeface="Arial" panose="020B0604020202020204" pitchFamily="34" charset="0"/>
                <a:cs typeface="Times New Roman" panose="02020603050405020304" pitchFamily="18" charset="0"/>
              </a:rPr>
              <a:t>¿Qué podemos aprender de estos conteos?</a:t>
            </a:r>
          </a:p>
          <a:p>
            <a:pPr marL="171450" marR="0" indent="-171450">
              <a:spcBef>
                <a:spcPts val="1200"/>
              </a:spcBef>
              <a:spcAft>
                <a:spcPts val="600"/>
              </a:spcAft>
              <a:buFont typeface="Arial" panose="020B0604020202020204" pitchFamily="34" charset="0"/>
              <a:buChar char="•"/>
            </a:pPr>
            <a:endParaRPr lang="es-ES" sz="1200" b="1" u="sng" noProof="0" dirty="0">
              <a:effectLst/>
              <a:latin typeface="Arial (Body)"/>
              <a:ea typeface="Arial" panose="020B0604020202020204" pitchFamily="34" charset="0"/>
              <a:cs typeface="Times New Roman" panose="02020603050405020304" pitchFamily="18" charset="0"/>
            </a:endParaRPr>
          </a:p>
          <a:p>
            <a:pPr marL="171450" marR="0" indent="-171450">
              <a:spcBef>
                <a:spcPts val="1200"/>
              </a:spcBef>
              <a:spcAft>
                <a:spcPts val="600"/>
              </a:spcAft>
              <a:buFont typeface="Arial" panose="020B0604020202020204" pitchFamily="34" charset="0"/>
              <a:buChar char="•"/>
            </a:pPr>
            <a:r>
              <a:rPr lang="es-ES" sz="1200" b="1" u="sng" noProof="0" dirty="0">
                <a:effectLst/>
                <a:latin typeface="Arial (Body)"/>
                <a:ea typeface="Arial" panose="020B0604020202020204" pitchFamily="34" charset="0"/>
                <a:cs typeface="Times New Roman" panose="02020603050405020304" pitchFamily="18" charset="0"/>
              </a:rPr>
              <a:t>Solicite </a:t>
            </a:r>
            <a:r>
              <a:rPr lang="es-ES" sz="1200" noProof="0" dirty="0">
                <a:effectLst/>
                <a:latin typeface="Arial (Body)"/>
                <a:ea typeface="Arial" panose="020B0604020202020204" pitchFamily="34" charset="0"/>
                <a:cs typeface="Times New Roman" panose="02020603050405020304" pitchFamily="18" charset="0"/>
              </a:rPr>
              <a:t>algunas respuestas a los participantes.</a:t>
            </a:r>
          </a:p>
          <a:p>
            <a:pPr marL="171450" marR="0" indent="-171450">
              <a:spcBef>
                <a:spcPts val="1200"/>
              </a:spcBef>
              <a:spcAft>
                <a:spcPts val="600"/>
              </a:spcAft>
              <a:buFont typeface="Arial" panose="020B0604020202020204" pitchFamily="34" charset="0"/>
              <a:buChar char="•"/>
            </a:pPr>
            <a:endParaRPr lang="es-ES" sz="1200" b="1" i="1" noProof="0" dirty="0">
              <a:effectLst/>
              <a:latin typeface="Arial (Body)"/>
              <a:ea typeface="Times New Roman" panose="02020603050405020304" pitchFamily="18" charset="0"/>
              <a:cs typeface="Times New Roman" panose="02020603050405020304" pitchFamily="18" charset="0"/>
            </a:endParaRPr>
          </a:p>
          <a:p>
            <a:pPr marL="171450" marR="0" indent="-171450">
              <a:spcBef>
                <a:spcPts val="1200"/>
              </a:spcBef>
              <a:spcAft>
                <a:spcPts val="600"/>
              </a:spcAft>
              <a:buFont typeface="Wingdings" panose="05000000000000000000" pitchFamily="2" charset="2"/>
              <a:buChar char="v"/>
            </a:pPr>
            <a:r>
              <a:rPr lang="es-ES" sz="1200" b="1" i="1" noProof="0" dirty="0">
                <a:effectLst/>
                <a:latin typeface="Arial (Body)"/>
                <a:ea typeface="Times New Roman" panose="02020603050405020304" pitchFamily="18" charset="0"/>
                <a:cs typeface="Times New Roman" panose="02020603050405020304" pitchFamily="18" charset="0"/>
              </a:rPr>
              <a:t> Posibles respuestas:</a:t>
            </a:r>
            <a:endParaRPr lang="es-ES" sz="1200" i="1" noProof="0" dirty="0">
              <a:effectLst/>
              <a:latin typeface="Arial (Body)"/>
              <a:ea typeface="Times New Roman" panose="02020603050405020304" pitchFamily="18" charset="0"/>
              <a:cs typeface="Times New Roman" panose="02020603050405020304" pitchFamily="18" charset="0"/>
            </a:endParaRPr>
          </a:p>
          <a:p>
            <a:pPr marL="742950" marR="0" indent="-285750">
              <a:lnSpc>
                <a:spcPct val="115000"/>
              </a:lnSpc>
              <a:spcBef>
                <a:spcPts val="0"/>
              </a:spcBef>
              <a:spcAft>
                <a:spcPts val="600"/>
              </a:spcAft>
              <a:buFont typeface="Courier New" panose="02070309020205020404" pitchFamily="49" charset="0"/>
              <a:buChar char="o"/>
            </a:pPr>
            <a:r>
              <a:rPr lang="es-ES" sz="1200" b="1" i="1" noProof="0" dirty="0">
                <a:effectLst/>
                <a:latin typeface="Arial (Body)"/>
                <a:ea typeface="Times New Roman" panose="02020603050405020304" pitchFamily="18" charset="0"/>
                <a:cs typeface="Times New Roman" panose="02020603050405020304" pitchFamily="18" charset="0"/>
              </a:rPr>
              <a:t>El número total de muertes ha aumentado.</a:t>
            </a:r>
          </a:p>
          <a:p>
            <a:pPr marL="742950" marR="0" indent="-285750">
              <a:lnSpc>
                <a:spcPct val="115000"/>
              </a:lnSpc>
              <a:spcBef>
                <a:spcPts val="0"/>
              </a:spcBef>
              <a:spcAft>
                <a:spcPts val="600"/>
              </a:spcAft>
              <a:buFont typeface="Courier New" panose="02070309020205020404" pitchFamily="49" charset="0"/>
              <a:buChar char="o"/>
            </a:pPr>
            <a:r>
              <a:rPr lang="es-ES" sz="1200" b="1" i="1" noProof="0" dirty="0">
                <a:effectLst/>
                <a:latin typeface="Arial (Body)"/>
                <a:ea typeface="Times New Roman" panose="02020603050405020304" pitchFamily="18" charset="0"/>
                <a:cs typeface="Times New Roman" panose="02020603050405020304" pitchFamily="18" charset="0"/>
              </a:rPr>
              <a:t>Las dos principales causas de muerte tanto en 2000 como en 2019 fueron las enfermedades no transmisibles: cardiopatías y Accidentes Cerebrovasculares</a:t>
            </a:r>
          </a:p>
          <a:p>
            <a:pPr marL="742950" marR="0" indent="-285750">
              <a:lnSpc>
                <a:spcPct val="115000"/>
              </a:lnSpc>
              <a:spcBef>
                <a:spcPts val="0"/>
              </a:spcBef>
              <a:spcAft>
                <a:spcPts val="600"/>
              </a:spcAft>
              <a:buFont typeface="Courier New" panose="02070309020205020404" pitchFamily="49" charset="0"/>
              <a:buChar char="o"/>
            </a:pPr>
            <a:r>
              <a:rPr lang="es-ES" sz="1200" b="1" i="1" noProof="0" dirty="0">
                <a:effectLst/>
                <a:latin typeface="Arial (Body)"/>
                <a:ea typeface="Times New Roman" panose="02020603050405020304" pitchFamily="18" charset="0"/>
                <a:cs typeface="Times New Roman" panose="02020603050405020304" pitchFamily="18" charset="0"/>
              </a:rPr>
              <a:t>El número de defunciones para las categorías de enfermedades infecciosas (infecciones de las vías respiratorias inferiores, afecciones neonatales y enfermedades diarreicas) disminuyó entre 2000 y 2019.</a:t>
            </a:r>
          </a:p>
          <a:p>
            <a:pPr marL="742950" marR="0" indent="-285750">
              <a:lnSpc>
                <a:spcPct val="115000"/>
              </a:lnSpc>
              <a:spcBef>
                <a:spcPts val="0"/>
              </a:spcBef>
              <a:spcAft>
                <a:spcPts val="600"/>
              </a:spcAft>
              <a:buFont typeface="Courier New" panose="02070309020205020404" pitchFamily="49" charset="0"/>
              <a:buChar char="o"/>
            </a:pPr>
            <a:r>
              <a:rPr lang="es-ES" sz="1200" b="1" i="1" noProof="0" dirty="0">
                <a:effectLst/>
                <a:latin typeface="Arial (Body)"/>
                <a:ea typeface="Times New Roman" panose="02020603050405020304" pitchFamily="18" charset="0"/>
                <a:cs typeface="Times New Roman" panose="02020603050405020304" pitchFamily="18" charset="0"/>
              </a:rPr>
              <a:t>El número de defunciones para las categorías de enfermedades no transmisibles (las 7 categorías restantes) aumentó entre 2000 y 2019.</a:t>
            </a:r>
          </a:p>
          <a:p>
            <a:pPr marL="1200150" marR="0" lvl="1" indent="-285750">
              <a:lnSpc>
                <a:spcPct val="115000"/>
              </a:lnSpc>
              <a:spcBef>
                <a:spcPts val="0"/>
              </a:spcBef>
              <a:spcAft>
                <a:spcPts val="600"/>
              </a:spcAft>
              <a:buFont typeface="Courier New" panose="02070309020205020404" pitchFamily="49" charset="0"/>
              <a:buChar char="o"/>
            </a:pPr>
            <a:endParaRPr lang="es-ES" sz="1200" b="1" i="1" noProof="0" dirty="0">
              <a:effectLst/>
              <a:latin typeface="Arial (Body)"/>
              <a:ea typeface="Times New Roman" panose="02020603050405020304" pitchFamily="18" charset="0"/>
              <a:cs typeface="Times New Roman" panose="02020603050405020304" pitchFamily="18" charset="0"/>
            </a:endParaRP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lang="es-ES" sz="1200" b="1" i="1" u="sng" noProof="0" dirty="0">
                <a:effectLst/>
                <a:latin typeface="Arial (Body)"/>
              </a:rPr>
              <a:t>Nota</a:t>
            </a:r>
            <a:r>
              <a:rPr lang="es-ES" sz="1200" b="1" i="1" noProof="0" dirty="0">
                <a:effectLst/>
                <a:latin typeface="Arial (Body)"/>
              </a:rPr>
              <a:t>: La enfermedad de Alzheimer y otras demencias, la Diabetes Mellitus y las Enfermedades Renales se encontraban entre las 10 principales causas de muerte en 2019, pero no en 2000. Mientras tanto, la tuberculosis, el VIH/SIDA y las lesiones por accidentes de tráfico se encontraban entre las 10 principales causas de muerte en 2000, pero no en 2019.</a:t>
            </a:r>
          </a:p>
          <a:p>
            <a:endParaRPr lang="es-ES" sz="1200" noProof="0" dirty="0">
              <a:latin typeface="+mn-lt"/>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41</a:t>
            </a:fld>
            <a:endParaRPr lang="en-US" altLang="en-US"/>
          </a:p>
        </p:txBody>
      </p:sp>
    </p:spTree>
    <p:extLst>
      <p:ext uri="{BB962C8B-B14F-4D97-AF65-F5344CB8AC3E}">
        <p14:creationId xmlns:p14="http://schemas.microsoft.com/office/powerpoint/2010/main" val="277494390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1200"/>
              </a:spcBef>
              <a:spcAft>
                <a:spcPts val="600"/>
              </a:spcAft>
            </a:pPr>
            <a:r>
              <a:rPr lang="es-GT" sz="1200" b="1" noProof="0" dirty="0">
                <a:effectLst/>
                <a:latin typeface="Arial (Body)"/>
              </a:rPr>
              <a:t>Notas para el instructor:</a:t>
            </a:r>
          </a:p>
          <a:p>
            <a:pPr marL="0" marR="0">
              <a:spcBef>
                <a:spcPts val="1200"/>
              </a:spcBef>
              <a:spcAft>
                <a:spcPts val="600"/>
              </a:spcAft>
            </a:pPr>
            <a:endParaRPr lang="es-GT" sz="1200" b="1" noProof="0" dirty="0">
              <a:effectLst/>
              <a:latin typeface="Arial (Body)"/>
              <a:ea typeface="Arial" panose="020B0604020202020204" pitchFamily="34" charset="0"/>
              <a:cs typeface="Times New Roman" panose="02020603050405020304" pitchFamily="18" charset="0"/>
            </a:endParaRPr>
          </a:p>
          <a:p>
            <a:pPr marL="171450" indent="-171450">
              <a:spcBef>
                <a:spcPts val="1200"/>
              </a:spcBef>
              <a:spcAft>
                <a:spcPts val="600"/>
              </a:spcAft>
              <a:buFont typeface="Arial" panose="020B0604020202020204" pitchFamily="34" charset="0"/>
              <a:buChar char="•"/>
            </a:pPr>
            <a:r>
              <a:rPr lang="es-GT" sz="1200" b="1" u="sng" noProof="0" dirty="0">
                <a:latin typeface="Arial (Body)"/>
                <a:cs typeface="Calibri"/>
                <a:sym typeface="Calibri"/>
              </a:rPr>
              <a:t>Diga: </a:t>
            </a:r>
            <a:r>
              <a:rPr lang="es-GT" b="1" u="sng" noProof="0" dirty="0">
                <a:latin typeface="Arial (Body)"/>
                <a:cs typeface="Times New Roman" panose="02020603050405020304" pitchFamily="18" charset="0"/>
              </a:rPr>
              <a:t> </a:t>
            </a:r>
            <a:r>
              <a:rPr lang="es-GT" noProof="0" dirty="0">
                <a:latin typeface="Arial (Body)"/>
                <a:cs typeface="Times New Roman" panose="02020603050405020304" pitchFamily="18" charset="0"/>
              </a:rPr>
              <a:t>Los conteos o recuentos</a:t>
            </a:r>
            <a:r>
              <a:rPr lang="es-GT" sz="1200" noProof="0" dirty="0">
                <a:effectLst/>
                <a:latin typeface="Arial (Body)"/>
                <a:ea typeface="Arial" panose="020B0604020202020204" pitchFamily="34" charset="0"/>
                <a:cs typeface="Times New Roman" panose="02020603050405020304" pitchFamily="18" charset="0"/>
              </a:rPr>
              <a:t> son comunes en la salud pública y pueden ser muy útiles. Sirven para hacerse una idea de la carga de enfermedad.  Los reportes de vigilancia suelen reportar el número de casos o recuentos de enfermedades de declaración obligatoria observados esa semana o ese mes. También son esenciales para la prestación y planificación de servicios sanitarios.  </a:t>
            </a:r>
            <a:r>
              <a:rPr lang="es-GT" sz="1200" i="1" noProof="0" dirty="0">
                <a:effectLst/>
                <a:latin typeface="Arial (Body)"/>
                <a:ea typeface="Times New Roman" panose="02020603050405020304" pitchFamily="18" charset="0"/>
                <a:cs typeface="Times New Roman" panose="02020603050405020304" pitchFamily="18" charset="0"/>
              </a:rPr>
              <a:t>Por ejemplo: ¿Cuántas camas se necesitan para el nuevo hospital?, ¿Cuántas dosis de vacunas hay que pedir?  </a:t>
            </a:r>
            <a:r>
              <a:rPr lang="es-GT" sz="1200" noProof="0" dirty="0">
                <a:effectLst/>
                <a:latin typeface="Arial (Body)"/>
                <a:ea typeface="Arial" panose="020B0604020202020204" pitchFamily="34" charset="0"/>
                <a:cs typeface="Times New Roman" panose="02020603050405020304" pitchFamily="18" charset="0"/>
              </a:rPr>
              <a:t>Este tipo de preguntas dependen de los recuentos.  Además, los conteos proporcionan el numerador en el cálculo de varios tipos de tasas, como las tasas de incidencia, las tasas de ataque y las tasas de mortalidad, de las que hablaremos mas adelante.</a:t>
            </a:r>
            <a:endParaRPr lang="es-GT" sz="1200" noProof="0" dirty="0">
              <a:effectLst/>
              <a:latin typeface="Arial (Body)"/>
              <a:ea typeface="Times New Roman" panose="02020603050405020304" pitchFamily="18" charset="0"/>
              <a:cs typeface="Times New Roman" panose="02020603050405020304" pitchFamily="18" charset="0"/>
            </a:endParaRPr>
          </a:p>
          <a:p>
            <a:endParaRPr lang="es-ES" sz="1200" noProof="0" dirty="0">
              <a:latin typeface="+mn-lt"/>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42</a:t>
            </a:fld>
            <a:endParaRPr lang="en-US" altLang="en-US"/>
          </a:p>
        </p:txBody>
      </p:sp>
    </p:spTree>
    <p:extLst>
      <p:ext uri="{BB962C8B-B14F-4D97-AF65-F5344CB8AC3E}">
        <p14:creationId xmlns:p14="http://schemas.microsoft.com/office/powerpoint/2010/main" val="90917702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1200"/>
              </a:spcBef>
              <a:spcAft>
                <a:spcPts val="600"/>
              </a:spcAft>
            </a:pPr>
            <a:r>
              <a:rPr lang="es-GT" sz="1200" b="1" noProof="0" dirty="0">
                <a:effectLst/>
                <a:latin typeface="Arial (Body)"/>
              </a:rPr>
              <a:t>Notas para el instructor:</a:t>
            </a:r>
          </a:p>
          <a:p>
            <a:pPr marL="0" marR="0">
              <a:spcBef>
                <a:spcPts val="1200"/>
              </a:spcBef>
              <a:spcAft>
                <a:spcPts val="600"/>
              </a:spcAft>
            </a:pPr>
            <a:endParaRPr lang="es-GT" sz="1200" b="1" u="sng" noProof="0" dirty="0">
              <a:effectLst/>
              <a:latin typeface="Arial (Body)"/>
              <a:cs typeface="Calibri"/>
              <a:sym typeface="Calibri"/>
            </a:endParaRPr>
          </a:p>
          <a:p>
            <a:pPr marL="171450" marR="0" indent="-171450">
              <a:spcBef>
                <a:spcPts val="1200"/>
              </a:spcBef>
              <a:spcAft>
                <a:spcPts val="600"/>
              </a:spcAft>
              <a:buFont typeface="Arial" panose="020B0604020202020204" pitchFamily="34" charset="0"/>
              <a:buChar char="•"/>
            </a:pPr>
            <a:r>
              <a:rPr lang="es-GT" sz="1200" b="1" u="sng" noProof="0" dirty="0">
                <a:latin typeface="Arial (Body)"/>
                <a:cs typeface="Calibri"/>
                <a:sym typeface="Calibri"/>
              </a:rPr>
              <a:t>Diga: </a:t>
            </a:r>
            <a:r>
              <a:rPr lang="es-GT" sz="1200" noProof="0" dirty="0">
                <a:effectLst/>
                <a:latin typeface="Arial (Body)"/>
                <a:ea typeface="Arial" panose="020B0604020202020204" pitchFamily="34" charset="0"/>
                <a:cs typeface="Times New Roman" panose="02020603050405020304" pitchFamily="18" charset="0"/>
              </a:rPr>
              <a:t>Las restantes medidas de frecuencia -razones, proporciones y tasas- son todas fracciones con un numerador (</a:t>
            </a:r>
            <a:r>
              <a:rPr lang="es-GT" sz="1200" i="1" noProof="0" dirty="0">
                <a:effectLst/>
                <a:latin typeface="Arial (Body)"/>
                <a:ea typeface="Arial" panose="020B0604020202020204" pitchFamily="34" charset="0"/>
                <a:cs typeface="Times New Roman" panose="02020603050405020304" pitchFamily="18" charset="0"/>
              </a:rPr>
              <a:t>el número de arriba</a:t>
            </a:r>
            <a:r>
              <a:rPr lang="es-GT" sz="1200" noProof="0" dirty="0">
                <a:effectLst/>
                <a:latin typeface="Arial (Body)"/>
                <a:ea typeface="Arial" panose="020B0604020202020204" pitchFamily="34" charset="0"/>
                <a:cs typeface="Times New Roman" panose="02020603050405020304" pitchFamily="18" charset="0"/>
              </a:rPr>
              <a:t>), un denominador (</a:t>
            </a:r>
            <a:r>
              <a:rPr lang="es-GT" sz="1200" i="1" noProof="0" dirty="0">
                <a:effectLst/>
                <a:latin typeface="Arial (Body)"/>
                <a:ea typeface="Arial" panose="020B0604020202020204" pitchFamily="34" charset="0"/>
                <a:cs typeface="Times New Roman" panose="02020603050405020304" pitchFamily="18" charset="0"/>
              </a:rPr>
              <a:t>el número de abajo</a:t>
            </a:r>
            <a:r>
              <a:rPr lang="es-GT" sz="1200" noProof="0" dirty="0">
                <a:effectLst/>
                <a:latin typeface="Arial (Body)"/>
                <a:ea typeface="Arial" panose="020B0604020202020204" pitchFamily="34" charset="0"/>
                <a:cs typeface="Times New Roman" panose="02020603050405020304" pitchFamily="18" charset="0"/>
              </a:rPr>
              <a:t>), multiplicado por alguna constante como 100 o 1,000. La clave es saber qué va en el numerador y en el denominador y por qué constante multiplicar.  </a:t>
            </a:r>
            <a:endParaRPr lang="es-GT" sz="1200" noProof="0" dirty="0">
              <a:latin typeface="+mn-lt"/>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43</a:t>
            </a:fld>
            <a:endParaRPr lang="en-US" altLang="en-US"/>
          </a:p>
        </p:txBody>
      </p:sp>
    </p:spTree>
    <p:extLst>
      <p:ext uri="{BB962C8B-B14F-4D97-AF65-F5344CB8AC3E}">
        <p14:creationId xmlns:p14="http://schemas.microsoft.com/office/powerpoint/2010/main" val="84126718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1200"/>
              </a:spcBef>
              <a:spcAft>
                <a:spcPts val="600"/>
              </a:spcAft>
            </a:pPr>
            <a:r>
              <a:rPr lang="es-GT" sz="1200" b="1" noProof="0" dirty="0">
                <a:effectLst/>
                <a:latin typeface="Arial (Body)"/>
              </a:rPr>
              <a:t>Notas para el instructor:</a:t>
            </a:r>
          </a:p>
          <a:p>
            <a:pPr marL="0" marR="0">
              <a:spcBef>
                <a:spcPts val="1200"/>
              </a:spcBef>
              <a:spcAft>
                <a:spcPts val="600"/>
              </a:spcAft>
            </a:pPr>
            <a:endParaRPr lang="es-GT" sz="1200" b="1" u="sng" noProof="0" dirty="0">
              <a:effectLst/>
              <a:latin typeface="Arial (Body)"/>
              <a:cs typeface="Calibri"/>
              <a:sym typeface="Calibri"/>
            </a:endParaRPr>
          </a:p>
          <a:p>
            <a:pPr marL="171450" marR="0" indent="-171450">
              <a:spcBef>
                <a:spcPts val="1200"/>
              </a:spcBef>
              <a:spcAft>
                <a:spcPts val="600"/>
              </a:spcAft>
              <a:buFont typeface="Arial" panose="020B0604020202020204" pitchFamily="34" charset="0"/>
              <a:buChar char="•"/>
            </a:pPr>
            <a:r>
              <a:rPr lang="es-GT" sz="1200" b="1" u="sng" noProof="0" dirty="0">
                <a:latin typeface="Arial (Body)"/>
                <a:cs typeface="Calibri"/>
                <a:sym typeface="Calibri"/>
              </a:rPr>
              <a:t>Diga: </a:t>
            </a:r>
            <a:r>
              <a:rPr lang="es-GT" sz="1200" noProof="0" dirty="0">
                <a:effectLst/>
                <a:latin typeface="Arial (Body)"/>
                <a:ea typeface="Arial" panose="020B0604020202020204" pitchFamily="34" charset="0"/>
                <a:cs typeface="Times New Roman" panose="02020603050405020304" pitchFamily="18" charset="0"/>
              </a:rPr>
              <a:t>Una razón es la comparación de dos valores cualesquiera, calculada dividiendo un número dentro otro.  Los números pueden estar relacionados o no. </a:t>
            </a:r>
            <a:r>
              <a:rPr lang="es-GT" sz="1200" noProof="0" dirty="0">
                <a:effectLst/>
                <a:latin typeface="Arial (Body)"/>
                <a:ea typeface="Times New Roman" panose="02020603050405020304" pitchFamily="18" charset="0"/>
                <a:cs typeface="Times New Roman" panose="02020603050405020304" pitchFamily="18" charset="0"/>
              </a:rPr>
              <a:t>Un ejemplo podría ser la razón entre hombres y mujeres (M:F) en esta clase.</a:t>
            </a:r>
          </a:p>
          <a:p>
            <a:endParaRPr lang="en-US" sz="1200" dirty="0">
              <a:latin typeface="+mn-lt"/>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44</a:t>
            </a:fld>
            <a:endParaRPr lang="en-US" altLang="en-US"/>
          </a:p>
        </p:txBody>
      </p:sp>
    </p:spTree>
    <p:extLst>
      <p:ext uri="{BB962C8B-B14F-4D97-AF65-F5344CB8AC3E}">
        <p14:creationId xmlns:p14="http://schemas.microsoft.com/office/powerpoint/2010/main" val="228008314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GT" sz="1200" b="1" i="0" noProof="0" dirty="0">
                <a:effectLst/>
                <a:latin typeface="Arial (Body)"/>
                <a:ea typeface="Arial" panose="020B0604020202020204" pitchFamily="34" charset="0"/>
              </a:rPr>
              <a:t>Notas para el instructor: </a:t>
            </a:r>
          </a:p>
          <a:p>
            <a:endParaRPr lang="es-GT" sz="1200" b="1" i="0" noProof="0" dirty="0">
              <a:effectLst/>
              <a:latin typeface="Arial (Body)"/>
              <a:ea typeface="Arial" panose="020B0604020202020204" pitchFamily="34" charset="0"/>
            </a:endParaRPr>
          </a:p>
          <a:p>
            <a:pPr marL="171450" indent="-171450">
              <a:buFont typeface="Wingdings" panose="05000000000000000000" pitchFamily="2" charset="2"/>
              <a:buChar char="v"/>
            </a:pPr>
            <a:r>
              <a:rPr lang="es-GT" sz="1200" b="1" i="0" noProof="0" dirty="0">
                <a:effectLst/>
                <a:latin typeface="Arial (Body)"/>
                <a:ea typeface="Arial" panose="020B0604020202020204" pitchFamily="34" charset="0"/>
              </a:rPr>
              <a:t>Demuestre el uso de una razón calculando la proporción entre mujeres y hombres en el conjunto de datos.</a:t>
            </a:r>
            <a:endParaRPr lang="es-GT" sz="1200" b="1" i="0" u="none" noProof="0" dirty="0">
              <a:effectLst/>
              <a:latin typeface="Arial (Body)"/>
              <a:ea typeface="Arial" panose="020B0604020202020204" pitchFamily="34" charset="0"/>
              <a:cs typeface="Times New Roman" panose="02020603050405020304" pitchFamily="18" charset="0"/>
            </a:endParaRPr>
          </a:p>
          <a:p>
            <a:pPr marL="171450" indent="-171450">
              <a:buFont typeface="Wingdings" panose="05000000000000000000" pitchFamily="2" charset="2"/>
              <a:buChar char="v"/>
            </a:pPr>
            <a:endParaRPr lang="es-GT" sz="1200" b="1" i="0" u="none" noProof="0" dirty="0">
              <a:effectLst/>
              <a:latin typeface="Arial (Body)"/>
              <a:ea typeface="Arial" panose="020B0604020202020204" pitchFamily="34" charset="0"/>
              <a:cs typeface="Times New Roman" panose="02020603050405020304" pitchFamily="18" charset="0"/>
            </a:endParaRPr>
          </a:p>
          <a:p>
            <a:pPr marL="171450" indent="-171450">
              <a:buFont typeface="Arial" panose="020B0604020202020204" pitchFamily="34" charset="0"/>
              <a:buChar char="•"/>
            </a:pPr>
            <a:r>
              <a:rPr lang="es-GT" sz="1200" b="1" i="0" u="sng" noProof="0" dirty="0">
                <a:effectLst/>
                <a:latin typeface="Arial (Body)"/>
                <a:ea typeface="Arial" panose="020B0604020202020204" pitchFamily="34" charset="0"/>
                <a:cs typeface="Times New Roman" panose="02020603050405020304" pitchFamily="18" charset="0"/>
              </a:rPr>
              <a:t>Pregunta: </a:t>
            </a:r>
            <a:r>
              <a:rPr lang="es-GT" sz="1200" b="0" i="0" noProof="0" dirty="0">
                <a:effectLst/>
                <a:latin typeface="Arial (Body)"/>
                <a:ea typeface="Arial" panose="020B0604020202020204" pitchFamily="34" charset="0"/>
                <a:cs typeface="Times New Roman" panose="02020603050405020304" pitchFamily="18" charset="0"/>
              </a:rPr>
              <a:t>¿Cuál es la razón entre hombres y mujeres? </a:t>
            </a:r>
          </a:p>
          <a:p>
            <a:pPr marL="171450" indent="-171450">
              <a:buFont typeface="Arial" panose="020B0604020202020204" pitchFamily="34" charset="0"/>
              <a:buChar char="•"/>
            </a:pPr>
            <a:endParaRPr lang="es-GT" sz="1200" b="0" i="0" u="sng" noProof="0" dirty="0">
              <a:effectLst/>
              <a:latin typeface="Arial (Body)"/>
              <a:ea typeface="Arial" panose="020B0604020202020204" pitchFamily="34" charset="0"/>
              <a:cs typeface="Times New Roman" panose="02020603050405020304" pitchFamily="18" charset="0"/>
            </a:endParaRPr>
          </a:p>
          <a:p>
            <a:pPr marL="171450" indent="-171450">
              <a:buFont typeface="Arial" panose="020B0604020202020204" pitchFamily="34" charset="0"/>
              <a:buChar char="•"/>
            </a:pPr>
            <a:r>
              <a:rPr lang="es-GT" sz="1200" b="1" i="0" u="sng" noProof="0" dirty="0">
                <a:effectLst/>
                <a:latin typeface="Arial (Body)"/>
                <a:ea typeface="Arial" panose="020B0604020202020204" pitchFamily="34" charset="0"/>
                <a:cs typeface="Times New Roman" panose="02020603050405020304" pitchFamily="18" charset="0"/>
              </a:rPr>
              <a:t>De </a:t>
            </a:r>
            <a:r>
              <a:rPr lang="es-GT" sz="1200" b="0" i="0" noProof="0" dirty="0">
                <a:effectLst/>
                <a:latin typeface="Arial (Body)"/>
                <a:ea typeface="Arial" panose="020B0604020202020204" pitchFamily="34" charset="0"/>
                <a:cs typeface="Times New Roman" panose="02020603050405020304" pitchFamily="18" charset="0"/>
              </a:rPr>
              <a:t>un momento para ver si alguien responde. </a:t>
            </a:r>
          </a:p>
          <a:p>
            <a:pPr marL="171450" indent="-171450">
              <a:buFont typeface="Arial" panose="020B0604020202020204" pitchFamily="34" charset="0"/>
              <a:buChar char="•"/>
            </a:pPr>
            <a:endParaRPr lang="es-GT" sz="1200" b="0" i="0" u="sng" noProof="0" dirty="0">
              <a:effectLst/>
              <a:latin typeface="Arial (Body)"/>
              <a:cs typeface="Times New Roman" panose="02020603050405020304" pitchFamily="18" charset="0"/>
              <a:sym typeface="Calibri"/>
            </a:endParaRPr>
          </a:p>
          <a:p>
            <a:pPr marL="171450" indent="-171450">
              <a:buFont typeface="Arial" panose="020B0604020202020204" pitchFamily="34" charset="0"/>
              <a:buChar char="•"/>
            </a:pPr>
            <a:r>
              <a:rPr lang="es-GT" sz="1200" b="1" u="sng" noProof="0" dirty="0">
                <a:latin typeface="Arial (Body)"/>
                <a:cs typeface="Calibri"/>
                <a:sym typeface="Calibri"/>
              </a:rPr>
              <a:t>Diga: </a:t>
            </a:r>
            <a:r>
              <a:rPr lang="es-GT" sz="1200" b="0" i="0" noProof="0" dirty="0">
                <a:effectLst/>
                <a:latin typeface="Arial (Body)"/>
                <a:ea typeface="Arial" panose="020B0604020202020204" pitchFamily="34" charset="0"/>
                <a:cs typeface="Times New Roman" panose="02020603050405020304" pitchFamily="18" charset="0"/>
              </a:rPr>
              <a:t>¡Hagámoslo juntos!  ¿Qué va en el numerador?  </a:t>
            </a:r>
            <a:r>
              <a:rPr lang="es-GT" sz="1200" b="1" i="0" noProof="0" dirty="0">
                <a:effectLst/>
                <a:latin typeface="Arial (Body)"/>
                <a:ea typeface="Arial" panose="020B0604020202020204" pitchFamily="34" charset="0"/>
                <a:cs typeface="Times New Roman" panose="02020603050405020304" pitchFamily="18" charset="0"/>
              </a:rPr>
              <a:t>Respuesta: </a:t>
            </a:r>
            <a:r>
              <a:rPr lang="es-GT" sz="1200" b="0" i="1" noProof="0" dirty="0">
                <a:effectLst/>
                <a:latin typeface="Arial (Body)"/>
                <a:ea typeface="Arial" panose="020B0604020202020204" pitchFamily="34" charset="0"/>
                <a:cs typeface="Times New Roman" panose="02020603050405020304" pitchFamily="18" charset="0"/>
              </a:rPr>
              <a:t>número de hombres.  </a:t>
            </a:r>
            <a:r>
              <a:rPr lang="es-GT" sz="1200" b="0" i="0" noProof="0" dirty="0">
                <a:effectLst/>
                <a:latin typeface="Arial (Body)"/>
                <a:ea typeface="Arial" panose="020B0604020202020204" pitchFamily="34" charset="0"/>
                <a:cs typeface="Times New Roman" panose="02020603050405020304" pitchFamily="18" charset="0"/>
              </a:rPr>
              <a:t>¿Cuántos hombres? </a:t>
            </a:r>
            <a:r>
              <a:rPr lang="es-GT" sz="1200" b="1" i="0" noProof="0" dirty="0">
                <a:latin typeface="Arial (Body)"/>
                <a:ea typeface="Times New Roman"/>
                <a:cs typeface="Times New Roman"/>
                <a:sym typeface="Times New Roman"/>
              </a:rPr>
              <a:t>&lt;CLICK&gt; </a:t>
            </a:r>
            <a:r>
              <a:rPr lang="es-GT" sz="1200" b="1" i="0" noProof="0" dirty="0">
                <a:effectLst/>
                <a:latin typeface="Arial (Body)"/>
                <a:ea typeface="Arial" panose="020B0604020202020204" pitchFamily="34" charset="0"/>
                <a:cs typeface="Times New Roman" panose="02020603050405020304" pitchFamily="18" charset="0"/>
              </a:rPr>
              <a:t>Respuesta: </a:t>
            </a:r>
            <a:r>
              <a:rPr lang="es-GT" sz="1200" b="0" i="1" noProof="0" dirty="0">
                <a:effectLst/>
                <a:latin typeface="Arial (Body)"/>
                <a:ea typeface="Arial" panose="020B0604020202020204" pitchFamily="34" charset="0"/>
                <a:cs typeface="Times New Roman" panose="02020603050405020304" pitchFamily="18" charset="0"/>
              </a:rPr>
              <a:t>5 ¿Qué va en el denominador?  Respuesta</a:t>
            </a:r>
            <a:r>
              <a:rPr lang="es-GT" sz="1200" b="1" i="0" noProof="0" dirty="0">
                <a:effectLst/>
                <a:latin typeface="Arial (Body)"/>
                <a:ea typeface="Arial" panose="020B0604020202020204" pitchFamily="34" charset="0"/>
                <a:cs typeface="Times New Roman" panose="02020603050405020304" pitchFamily="18" charset="0"/>
              </a:rPr>
              <a:t>: </a:t>
            </a:r>
            <a:r>
              <a:rPr lang="es-GT" sz="1200" b="0" i="1" noProof="0" dirty="0">
                <a:effectLst/>
                <a:latin typeface="Arial (Body)"/>
                <a:ea typeface="Arial" panose="020B0604020202020204" pitchFamily="34" charset="0"/>
                <a:cs typeface="Times New Roman" panose="02020603050405020304" pitchFamily="18" charset="0"/>
              </a:rPr>
              <a:t>número de mujeres. </a:t>
            </a:r>
            <a:r>
              <a:rPr lang="es-GT" sz="1200" b="0" i="0" noProof="0" dirty="0">
                <a:effectLst/>
                <a:latin typeface="Arial (Body)"/>
                <a:ea typeface="Arial" panose="020B0604020202020204" pitchFamily="34" charset="0"/>
                <a:cs typeface="Times New Roman" panose="02020603050405020304" pitchFamily="18" charset="0"/>
              </a:rPr>
              <a:t>¿Cuántas mujeres? </a:t>
            </a:r>
            <a:r>
              <a:rPr lang="es-GT" sz="1200" b="1" i="0" noProof="0" dirty="0">
                <a:latin typeface="Arial (Body)"/>
                <a:ea typeface="Times New Roman"/>
                <a:cs typeface="Times New Roman"/>
                <a:sym typeface="Times New Roman"/>
              </a:rPr>
              <a:t>&lt;CLIC&gt; </a:t>
            </a:r>
            <a:r>
              <a:rPr lang="es-GT" sz="1200" b="1" i="0" noProof="0" dirty="0">
                <a:effectLst/>
                <a:latin typeface="Arial (Body)"/>
                <a:ea typeface="Arial" panose="020B0604020202020204" pitchFamily="34" charset="0"/>
                <a:cs typeface="Times New Roman" panose="02020603050405020304" pitchFamily="18" charset="0"/>
              </a:rPr>
              <a:t>Respuesta: </a:t>
            </a:r>
            <a:r>
              <a:rPr lang="es-GT" sz="1200" b="0" i="1" noProof="0" dirty="0">
                <a:effectLst/>
                <a:latin typeface="Arial (Body)"/>
                <a:ea typeface="Arial" panose="020B0604020202020204" pitchFamily="34" charset="0"/>
                <a:cs typeface="Times New Roman" panose="02020603050405020304" pitchFamily="18" charset="0"/>
              </a:rPr>
              <a:t>6.  </a:t>
            </a:r>
            <a:r>
              <a:rPr lang="es-GT" sz="1200" b="0" i="0" noProof="0" dirty="0">
                <a:effectLst/>
                <a:latin typeface="Arial (Body)"/>
                <a:ea typeface="Arial" panose="020B0604020202020204" pitchFamily="34" charset="0"/>
                <a:cs typeface="Times New Roman" panose="02020603050405020304" pitchFamily="18" charset="0"/>
              </a:rPr>
              <a:t>¿Qué debemos usar como constante? </a:t>
            </a:r>
            <a:r>
              <a:rPr lang="es-GT" sz="1200" b="1" i="0" noProof="0" dirty="0">
                <a:latin typeface="Arial (Body)"/>
                <a:ea typeface="Times New Roman"/>
                <a:cs typeface="Times New Roman"/>
                <a:sym typeface="Times New Roman"/>
              </a:rPr>
              <a:t>&lt;CLICK&gt; </a:t>
            </a:r>
          </a:p>
          <a:p>
            <a:pPr marL="171450" indent="-171450">
              <a:buFont typeface="Arial" panose="020B0604020202020204" pitchFamily="34" charset="0"/>
              <a:buChar char="•"/>
            </a:pPr>
            <a:endParaRPr lang="es-GT" sz="1200" b="1" i="0" u="sng" noProof="0" dirty="0">
              <a:latin typeface="Arial (Body)"/>
              <a:cs typeface="Times New Roman"/>
              <a:sym typeface="Times New Roman"/>
            </a:endParaRPr>
          </a:p>
          <a:p>
            <a:pPr marL="171450" indent="-171450">
              <a:buFont typeface="Arial" panose="020B0604020202020204" pitchFamily="34" charset="0"/>
              <a:buChar char="•"/>
            </a:pPr>
            <a:r>
              <a:rPr lang="es-GT" sz="1200" b="1" u="sng" noProof="0" dirty="0">
                <a:latin typeface="Arial (Body)"/>
                <a:cs typeface="Calibri"/>
                <a:sym typeface="Calibri"/>
              </a:rPr>
              <a:t>Diga</a:t>
            </a:r>
            <a:r>
              <a:rPr lang="es-GT" sz="1200" b="1" u="none" noProof="0" dirty="0">
                <a:latin typeface="Arial (Body)"/>
                <a:cs typeface="Calibri"/>
                <a:sym typeface="Calibri"/>
              </a:rPr>
              <a:t>: </a:t>
            </a:r>
            <a:r>
              <a:rPr lang="es-GT" sz="1200" b="0" i="0" u="none" noProof="0" dirty="0">
                <a:effectLst/>
                <a:latin typeface="Arial (Body)"/>
                <a:cs typeface="Times New Roman" panose="02020603050405020304" pitchFamily="18" charset="0"/>
                <a:sym typeface="Calibri"/>
              </a:rPr>
              <a:t>para</a:t>
            </a:r>
            <a:r>
              <a:rPr lang="es-GT" sz="1200" b="0" i="0" u="none" noProof="0" dirty="0">
                <a:effectLst/>
                <a:latin typeface="Arial (Body)"/>
                <a:ea typeface="Arial" panose="020B0604020202020204" pitchFamily="34" charset="0"/>
                <a:cs typeface="Times New Roman" panose="02020603050405020304" pitchFamily="18" charset="0"/>
              </a:rPr>
              <a:t> </a:t>
            </a:r>
            <a:r>
              <a:rPr lang="es-GT" sz="1200" b="0" i="0" noProof="0" dirty="0">
                <a:effectLst/>
                <a:latin typeface="Arial (Body)"/>
                <a:ea typeface="Arial" panose="020B0604020202020204" pitchFamily="34" charset="0"/>
                <a:cs typeface="Times New Roman" panose="02020603050405020304" pitchFamily="18" charset="0"/>
              </a:rPr>
              <a:t>algo así de simple, usemos 1.</a:t>
            </a:r>
          </a:p>
          <a:p>
            <a:pPr marL="171450" indent="-171450">
              <a:buFont typeface="Arial" panose="020B0604020202020204" pitchFamily="34" charset="0"/>
              <a:buChar char="•"/>
            </a:pPr>
            <a:endParaRPr lang="es-GT" sz="1200" b="0" i="0" u="sng" noProof="0" dirty="0">
              <a:effectLst/>
              <a:latin typeface="Arial (Body)"/>
              <a:ea typeface="Arial" panose="020B0604020202020204" pitchFamily="34" charset="0"/>
              <a:cs typeface="Times New Roman" panose="02020603050405020304" pitchFamily="18" charset="0"/>
            </a:endParaRPr>
          </a:p>
          <a:p>
            <a:pPr marL="171450" indent="-171450">
              <a:buFont typeface="Arial" panose="020B0604020202020204" pitchFamily="34" charset="0"/>
              <a:buChar char="•"/>
            </a:pPr>
            <a:r>
              <a:rPr lang="es-GT" sz="1200" b="1" i="0" u="sng" noProof="0" dirty="0">
                <a:effectLst/>
                <a:latin typeface="Arial (Body)"/>
                <a:ea typeface="Arial" panose="020B0604020202020204" pitchFamily="34" charset="0"/>
                <a:cs typeface="Times New Roman" panose="02020603050405020304" pitchFamily="18" charset="0"/>
              </a:rPr>
              <a:t>Pregunta: </a:t>
            </a:r>
            <a:r>
              <a:rPr lang="es-GT" sz="1200" b="0" i="0" noProof="0" dirty="0">
                <a:effectLst/>
                <a:latin typeface="Arial (Body)"/>
                <a:ea typeface="Arial" panose="020B0604020202020204" pitchFamily="34" charset="0"/>
                <a:cs typeface="Times New Roman" panose="02020603050405020304" pitchFamily="18" charset="0"/>
              </a:rPr>
              <a:t>¿Cuál es la razón entre hombres y mujeres? </a:t>
            </a:r>
            <a:r>
              <a:rPr lang="es-GT" sz="1200" b="1" i="0" noProof="0" dirty="0">
                <a:latin typeface="Arial (Body)"/>
                <a:ea typeface="Times New Roman"/>
                <a:cs typeface="Times New Roman"/>
                <a:sym typeface="Times New Roman"/>
              </a:rPr>
              <a:t>&lt;CLICK&gt; Respuesta: </a:t>
            </a:r>
            <a:r>
              <a:rPr lang="es-GT" sz="1200" b="0" i="1" noProof="0" dirty="0">
                <a:effectLst/>
                <a:latin typeface="Arial (Body)"/>
                <a:ea typeface="Arial" panose="020B0604020202020204" pitchFamily="34" charset="0"/>
                <a:cs typeface="Times New Roman" panose="02020603050405020304" pitchFamily="18" charset="0"/>
              </a:rPr>
              <a:t>5 a 6</a:t>
            </a:r>
          </a:p>
          <a:p>
            <a:pPr marL="171450" indent="-171450">
              <a:buFont typeface="Arial" panose="020B0604020202020204" pitchFamily="34" charset="0"/>
              <a:buChar char="•"/>
            </a:pPr>
            <a:endParaRPr lang="es-ES" sz="1200" b="0" i="1" u="sng" noProof="0" dirty="0">
              <a:effectLst/>
              <a:latin typeface="Arial (Body)"/>
              <a:ea typeface="Times New Roman" panose="02020603050405020304" pitchFamily="18" charset="0"/>
              <a:cs typeface="Times New Roman" panose="02020603050405020304" pitchFamily="18" charset="0"/>
            </a:endParaRPr>
          </a:p>
          <a:p>
            <a:pPr marL="171450" indent="-171450">
              <a:buFont typeface="Arial" panose="020B0604020202020204" pitchFamily="34" charset="0"/>
              <a:buChar char="•"/>
            </a:pPr>
            <a:r>
              <a:rPr lang="es-ES" sz="1200" b="1" i="0" u="sng" noProof="0" dirty="0">
                <a:effectLst/>
                <a:latin typeface="Arial (Body)"/>
                <a:ea typeface="Times New Roman" panose="02020603050405020304" pitchFamily="18" charset="0"/>
                <a:cs typeface="Times New Roman" panose="02020603050405020304" pitchFamily="18" charset="0"/>
              </a:rPr>
              <a:t>Pregunta: </a:t>
            </a:r>
            <a:r>
              <a:rPr lang="es-ES" sz="1200" b="0" i="0" noProof="0" dirty="0">
                <a:effectLst/>
                <a:latin typeface="Arial (Body)"/>
                <a:ea typeface="Times New Roman" panose="02020603050405020304" pitchFamily="18" charset="0"/>
                <a:cs typeface="Times New Roman" panose="02020603050405020304" pitchFamily="18" charset="0"/>
              </a:rPr>
              <a:t>¿Podríamos haber calculado en su lugar la proporción entre mujeres y hombres? </a:t>
            </a:r>
            <a:r>
              <a:rPr lang="es-ES" sz="1200" b="1" i="0" noProof="0" dirty="0">
                <a:effectLst/>
                <a:latin typeface="Arial (Body)"/>
                <a:ea typeface="Times New Roman" panose="02020603050405020304" pitchFamily="18" charset="0"/>
                <a:cs typeface="Times New Roman" panose="02020603050405020304" pitchFamily="18" charset="0"/>
              </a:rPr>
              <a:t>Respuesta: </a:t>
            </a:r>
            <a:r>
              <a:rPr lang="es-ES" sz="1200" b="0" i="1" noProof="0" dirty="0">
                <a:effectLst/>
                <a:latin typeface="Arial (Body)"/>
                <a:ea typeface="Times New Roman" panose="02020603050405020304" pitchFamily="18" charset="0"/>
                <a:cs typeface="Times New Roman" panose="02020603050405020304" pitchFamily="18" charset="0"/>
              </a:rPr>
              <a:t>Sí, de 6 a 5.</a:t>
            </a:r>
          </a:p>
          <a:p>
            <a:pPr marL="457200" marR="0" lvl="0">
              <a:lnSpc>
                <a:spcPct val="115000"/>
              </a:lnSpc>
              <a:spcBef>
                <a:spcPts val="0"/>
              </a:spcBef>
              <a:spcAft>
                <a:spcPts val="0"/>
              </a:spcAft>
            </a:pPr>
            <a:endParaRPr lang="es-ES" sz="1200" i="0" noProof="0" dirty="0">
              <a:effectLst/>
              <a:latin typeface="Arial (Body)"/>
              <a:ea typeface="Times New Roman" panose="02020603050405020304" pitchFamily="18" charset="0"/>
              <a:cs typeface="Times New Roman" panose="02020603050405020304" pitchFamily="18" charset="0"/>
            </a:endParaRPr>
          </a:p>
          <a:p>
            <a:pPr lvl="0"/>
            <a:endParaRPr lang="es-ES" sz="1200" noProof="0" dirty="0">
              <a:latin typeface="+mn-lt"/>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45</a:t>
            </a:fld>
            <a:endParaRPr lang="en-US" altLang="en-US"/>
          </a:p>
        </p:txBody>
      </p:sp>
    </p:spTree>
    <p:extLst>
      <p:ext uri="{BB962C8B-B14F-4D97-AF65-F5344CB8AC3E}">
        <p14:creationId xmlns:p14="http://schemas.microsoft.com/office/powerpoint/2010/main" val="378479982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1200"/>
              </a:spcBef>
              <a:spcAft>
                <a:spcPts val="600"/>
              </a:spcAft>
            </a:pPr>
            <a:r>
              <a:rPr lang="es-ES" sz="1200" b="1" noProof="0" dirty="0">
                <a:effectLst/>
                <a:latin typeface="Arial (Body)"/>
              </a:rPr>
              <a:t>Notas para el instructor:</a:t>
            </a:r>
          </a:p>
          <a:p>
            <a:pPr marL="0" marR="0">
              <a:spcBef>
                <a:spcPts val="1200"/>
              </a:spcBef>
              <a:spcAft>
                <a:spcPts val="600"/>
              </a:spcAft>
            </a:pPr>
            <a:endParaRPr lang="es-ES" sz="1200" b="1" u="none" noProof="0" dirty="0">
              <a:effectLst/>
              <a:latin typeface="Arial (Body)"/>
              <a:ea typeface="Times New Roman" panose="02020603050405020304" pitchFamily="18" charset="0"/>
              <a:cs typeface="Times New Roman" panose="02020603050405020304" pitchFamily="18" charset="0"/>
            </a:endParaRPr>
          </a:p>
          <a:p>
            <a:pPr marL="171450" marR="0" indent="-171450">
              <a:spcBef>
                <a:spcPts val="1200"/>
              </a:spcBef>
              <a:spcAft>
                <a:spcPts val="600"/>
              </a:spcAft>
              <a:buFont typeface="Arial" panose="020B0604020202020204" pitchFamily="34" charset="0"/>
              <a:buChar char="•"/>
            </a:pPr>
            <a:r>
              <a:rPr lang="es-ES" sz="1200" b="1" u="sng" noProof="0" dirty="0">
                <a:latin typeface="Arial (Body)"/>
                <a:cs typeface="Calibri"/>
                <a:sym typeface="Calibri"/>
              </a:rPr>
              <a:t>Diga: </a:t>
            </a:r>
            <a:r>
              <a:rPr lang="es-ES" sz="1200" noProof="0" dirty="0">
                <a:effectLst/>
                <a:latin typeface="Arial (Body)"/>
                <a:ea typeface="Arial" panose="020B0604020202020204" pitchFamily="34" charset="0"/>
                <a:cs typeface="Times New Roman" panose="02020603050405020304" pitchFamily="18" charset="0"/>
              </a:rPr>
              <a:t>Las razones funcionan bien para categorías relacionadas, como hombres y mujeres, pero también funcionan bien para medidas que no están directamente relacionadas. Consideremos una ciudad de 4 millones de habitantes con 400 clínicas.  Calculemos la proporción de clínicas por persona</a:t>
            </a:r>
            <a:r>
              <a:rPr lang="es-ES" sz="1200" u="sng" noProof="0" dirty="0">
                <a:effectLst/>
                <a:latin typeface="Arial (Body)"/>
                <a:ea typeface="Arial" panose="020B0604020202020204" pitchFamily="34" charset="0"/>
                <a:cs typeface="Times New Roman" panose="02020603050405020304" pitchFamily="18" charset="0"/>
              </a:rPr>
              <a:t>. </a:t>
            </a:r>
            <a:endParaRPr lang="es-ES" sz="1200" b="0" u="sng" noProof="0" dirty="0">
              <a:effectLst/>
              <a:latin typeface="Arial (Body)"/>
              <a:ea typeface="Arial" panose="020B0604020202020204" pitchFamily="34" charset="0"/>
              <a:cs typeface="Times New Roman" panose="02020603050405020304" pitchFamily="18" charset="0"/>
            </a:endParaRPr>
          </a:p>
          <a:p>
            <a:pPr marL="171450" marR="0" indent="-171450">
              <a:spcBef>
                <a:spcPts val="1200"/>
              </a:spcBef>
              <a:spcAft>
                <a:spcPts val="600"/>
              </a:spcAft>
              <a:buFont typeface="Arial" panose="020B0604020202020204" pitchFamily="34" charset="0"/>
              <a:buChar char="•"/>
            </a:pPr>
            <a:endParaRPr lang="es-ES" sz="1200" b="0" u="sng" noProof="0" dirty="0">
              <a:effectLst/>
              <a:latin typeface="Arial (Body)"/>
              <a:ea typeface="Arial" panose="020B0604020202020204" pitchFamily="34" charset="0"/>
              <a:cs typeface="Times New Roman" panose="02020603050405020304" pitchFamily="18" charset="0"/>
            </a:endParaRPr>
          </a:p>
          <a:p>
            <a:pPr marL="171450" marR="0" indent="-171450">
              <a:spcBef>
                <a:spcPts val="1200"/>
              </a:spcBef>
              <a:spcAft>
                <a:spcPts val="600"/>
              </a:spcAft>
              <a:buFont typeface="Arial" panose="020B0604020202020204" pitchFamily="34" charset="0"/>
              <a:buChar char="•"/>
            </a:pPr>
            <a:r>
              <a:rPr lang="es-ES" sz="1200" b="1" u="sng" noProof="0" dirty="0">
                <a:effectLst/>
                <a:latin typeface="Arial (Body)"/>
                <a:ea typeface="Arial" panose="020B0604020202020204" pitchFamily="34" charset="0"/>
                <a:cs typeface="Times New Roman" panose="02020603050405020304" pitchFamily="18" charset="0"/>
              </a:rPr>
              <a:t>Pregunte: </a:t>
            </a:r>
            <a:r>
              <a:rPr lang="es-ES" sz="1200" noProof="0" dirty="0">
                <a:effectLst/>
                <a:latin typeface="Arial (Body)"/>
                <a:ea typeface="Arial" panose="020B0604020202020204" pitchFamily="34" charset="0"/>
                <a:cs typeface="Times New Roman" panose="02020603050405020304" pitchFamily="18" charset="0"/>
              </a:rPr>
              <a:t>¿Qué va en el numerador? </a:t>
            </a:r>
            <a:r>
              <a:rPr lang="es-ES" sz="1200" b="1" noProof="0" dirty="0">
                <a:latin typeface="Arial (Body)"/>
                <a:ea typeface="Times New Roman"/>
                <a:cs typeface="Times New Roman"/>
                <a:sym typeface="Times New Roman"/>
              </a:rPr>
              <a:t>&lt;CLICK&gt; </a:t>
            </a:r>
            <a:r>
              <a:rPr lang="es-ES" sz="1200" b="1" i="1" noProof="0" dirty="0">
                <a:effectLst/>
                <a:latin typeface="Arial (Body)"/>
                <a:ea typeface="Arial" panose="020B0604020202020204" pitchFamily="34" charset="0"/>
                <a:cs typeface="Times New Roman" panose="02020603050405020304" pitchFamily="18" charset="0"/>
              </a:rPr>
              <a:t>Respuesta: </a:t>
            </a:r>
            <a:r>
              <a:rPr lang="es-ES" sz="1200" i="1" noProof="0" dirty="0">
                <a:effectLst/>
                <a:latin typeface="Arial (Body)"/>
                <a:ea typeface="Arial" panose="020B0604020202020204" pitchFamily="34" charset="0"/>
                <a:cs typeface="Times New Roman" panose="02020603050405020304" pitchFamily="18" charset="0"/>
              </a:rPr>
              <a:t>número de clínicas, 400. </a:t>
            </a:r>
            <a:r>
              <a:rPr lang="es-ES" sz="1200" noProof="0" dirty="0">
                <a:effectLst/>
                <a:latin typeface="Arial (Body)"/>
                <a:ea typeface="Arial" panose="020B0604020202020204" pitchFamily="34" charset="0"/>
                <a:cs typeface="Times New Roman" panose="02020603050405020304" pitchFamily="18" charset="0"/>
              </a:rPr>
              <a:t>¿Qué va en el denominador? </a:t>
            </a:r>
            <a:r>
              <a:rPr lang="es-ES" sz="1200" b="1" i="1" noProof="0" dirty="0">
                <a:effectLst/>
                <a:latin typeface="Arial (Body)"/>
                <a:ea typeface="Arial" panose="020B0604020202020204" pitchFamily="34" charset="0"/>
                <a:cs typeface="Times New Roman" panose="02020603050405020304" pitchFamily="18" charset="0"/>
              </a:rPr>
              <a:t>Respuesta: </a:t>
            </a:r>
            <a:r>
              <a:rPr lang="es-ES" sz="1200" i="1" noProof="0" dirty="0">
                <a:effectLst/>
                <a:latin typeface="Arial (Body)"/>
                <a:ea typeface="Arial" panose="020B0604020202020204" pitchFamily="34" charset="0"/>
                <a:cs typeface="Times New Roman" panose="02020603050405020304" pitchFamily="18" charset="0"/>
              </a:rPr>
              <a:t>número de personas, 4.000.000.</a:t>
            </a:r>
            <a:endParaRPr lang="es-ES" sz="1200" b="0" i="1" u="none" noProof="0" dirty="0">
              <a:effectLst/>
              <a:latin typeface="Arial (Body)"/>
              <a:ea typeface="Arial" panose="020B0604020202020204" pitchFamily="34" charset="0"/>
              <a:cs typeface="Times New Roman" panose="02020603050405020304" pitchFamily="18" charset="0"/>
            </a:endParaRPr>
          </a:p>
          <a:p>
            <a:pPr marL="171450" marR="0" indent="-171450">
              <a:spcBef>
                <a:spcPts val="1200"/>
              </a:spcBef>
              <a:spcAft>
                <a:spcPts val="600"/>
              </a:spcAft>
              <a:buFont typeface="Arial" panose="020B0604020202020204" pitchFamily="34" charset="0"/>
              <a:buChar char="•"/>
            </a:pPr>
            <a:endParaRPr lang="es-ES" sz="1200" b="0" i="1" u="none" noProof="0" dirty="0">
              <a:effectLst/>
              <a:latin typeface="Arial (Body)"/>
              <a:ea typeface="Times New Roman" panose="02020603050405020304" pitchFamily="18" charset="0"/>
              <a:cs typeface="Times New Roman" panose="02020603050405020304" pitchFamily="18" charset="0"/>
            </a:endParaRPr>
          </a:p>
          <a:p>
            <a:pPr marL="171450" marR="0" indent="-171450">
              <a:spcBef>
                <a:spcPts val="1200"/>
              </a:spcBef>
              <a:spcAft>
                <a:spcPts val="600"/>
              </a:spcAft>
              <a:buFont typeface="Arial" panose="020B0604020202020204" pitchFamily="34" charset="0"/>
              <a:buChar char="•"/>
            </a:pPr>
            <a:r>
              <a:rPr lang="es-ES" sz="1200" b="1" u="sng" noProof="0" dirty="0">
                <a:latin typeface="Arial (Body)"/>
                <a:cs typeface="Calibri"/>
                <a:sym typeface="Calibri"/>
              </a:rPr>
              <a:t>Diga: </a:t>
            </a:r>
            <a:r>
              <a:rPr lang="es-ES" sz="1200" noProof="0" dirty="0">
                <a:effectLst/>
                <a:latin typeface="Arial (Body)"/>
                <a:ea typeface="Arial" panose="020B0604020202020204" pitchFamily="34" charset="0"/>
                <a:cs typeface="Times New Roman" panose="02020603050405020304" pitchFamily="18" charset="0"/>
              </a:rPr>
              <a:t>Empecemos con una constante de 1. </a:t>
            </a:r>
            <a:r>
              <a:rPr lang="es-ES" sz="1200" b="1" noProof="0" dirty="0">
                <a:latin typeface="Arial (Body)"/>
                <a:ea typeface="Times New Roman"/>
                <a:cs typeface="Times New Roman"/>
                <a:sym typeface="Times New Roman"/>
              </a:rPr>
              <a:t>&lt;CLICK&gt; </a:t>
            </a:r>
            <a:r>
              <a:rPr lang="es-ES" sz="1200" noProof="0" dirty="0">
                <a:effectLst/>
                <a:latin typeface="Arial (Body)"/>
                <a:ea typeface="Arial" panose="020B0604020202020204" pitchFamily="34" charset="0"/>
                <a:cs typeface="Times New Roman" panose="02020603050405020304" pitchFamily="18" charset="0"/>
              </a:rPr>
              <a:t>Ahora calcule la razón de clínicas por persona. </a:t>
            </a:r>
            <a:r>
              <a:rPr lang="es-ES" sz="1200" b="1" noProof="0" dirty="0">
                <a:latin typeface="Arial (Body)"/>
                <a:ea typeface="Times New Roman"/>
                <a:cs typeface="Times New Roman"/>
                <a:sym typeface="Times New Roman"/>
              </a:rPr>
              <a:t>&lt;CLICK&gt; </a:t>
            </a:r>
            <a:r>
              <a:rPr lang="es-ES" sz="1200" noProof="0" dirty="0">
                <a:effectLst/>
                <a:latin typeface="Arial (Body)"/>
                <a:ea typeface="Arial" panose="020B0604020202020204" pitchFamily="34" charset="0"/>
                <a:cs typeface="Times New Roman" panose="02020603050405020304" pitchFamily="18" charset="0"/>
              </a:rPr>
              <a:t>400 / 4,000,000 x 1 = 0.00001 clínicas por persona.</a:t>
            </a:r>
            <a:endParaRPr lang="es-ES" sz="1200" b="0" u="none" noProof="0" dirty="0">
              <a:effectLst/>
              <a:latin typeface="Arial (Body)"/>
              <a:ea typeface="Arial" panose="020B0604020202020204" pitchFamily="34" charset="0"/>
              <a:cs typeface="Times New Roman" panose="02020603050405020304" pitchFamily="18" charset="0"/>
            </a:endParaRPr>
          </a:p>
          <a:p>
            <a:pPr marL="171450" marR="0" indent="-171450">
              <a:spcBef>
                <a:spcPts val="1200"/>
              </a:spcBef>
              <a:spcAft>
                <a:spcPts val="600"/>
              </a:spcAft>
              <a:buFont typeface="Arial" panose="020B0604020202020204" pitchFamily="34" charset="0"/>
              <a:buChar char="•"/>
            </a:pPr>
            <a:endParaRPr lang="es-ES" sz="1200" b="0" u="none" noProof="0" dirty="0">
              <a:effectLst/>
              <a:latin typeface="Arial (Body)"/>
              <a:ea typeface="Times New Roman" panose="02020603050405020304" pitchFamily="18" charset="0"/>
              <a:cs typeface="Times New Roman" panose="02020603050405020304" pitchFamily="18" charset="0"/>
            </a:endParaRPr>
          </a:p>
          <a:p>
            <a:pPr marL="171450" marR="0" indent="-171450">
              <a:spcBef>
                <a:spcPts val="1200"/>
              </a:spcBef>
              <a:spcAft>
                <a:spcPts val="600"/>
              </a:spcAft>
              <a:buFont typeface="Arial" panose="020B0604020202020204" pitchFamily="34" charset="0"/>
              <a:buChar char="•"/>
            </a:pPr>
            <a:r>
              <a:rPr lang="es-ES" sz="1200" b="1" u="sng" noProof="0" dirty="0">
                <a:latin typeface="Arial (Body)"/>
                <a:cs typeface="Calibri"/>
                <a:sym typeface="Calibri"/>
              </a:rPr>
              <a:t>Diga</a:t>
            </a:r>
            <a:r>
              <a:rPr lang="es-ES" sz="1200" noProof="0" dirty="0">
                <a:effectLst/>
                <a:latin typeface="Arial (Body)"/>
                <a:ea typeface="Arial" panose="020B0604020202020204" pitchFamily="34" charset="0"/>
                <a:cs typeface="Times New Roman" panose="02020603050405020304" pitchFamily="18" charset="0"/>
              </a:rPr>
              <a:t>: Esa cantidad se ve rara; cambiemos la constante. </a:t>
            </a:r>
          </a:p>
          <a:p>
            <a:pPr marL="171450" marR="0" indent="-171450">
              <a:spcBef>
                <a:spcPts val="1200"/>
              </a:spcBef>
              <a:spcAft>
                <a:spcPts val="600"/>
              </a:spcAft>
              <a:buFont typeface="Arial" panose="020B0604020202020204" pitchFamily="34" charset="0"/>
              <a:buChar char="•"/>
            </a:pPr>
            <a:endParaRPr lang="es-ES" sz="1200" b="1" u="sng" noProof="0" dirty="0">
              <a:effectLst/>
              <a:latin typeface="Arial (Body)"/>
              <a:ea typeface="Arial" panose="020B0604020202020204" pitchFamily="34" charset="0"/>
              <a:cs typeface="Times New Roman" panose="02020603050405020304" pitchFamily="18" charset="0"/>
            </a:endParaRPr>
          </a:p>
          <a:p>
            <a:pPr marL="171450" marR="0" indent="-171450">
              <a:spcBef>
                <a:spcPts val="1200"/>
              </a:spcBef>
              <a:spcAft>
                <a:spcPts val="600"/>
              </a:spcAft>
              <a:buFont typeface="Arial" panose="020B0604020202020204" pitchFamily="34" charset="0"/>
              <a:buChar char="•"/>
            </a:pPr>
            <a:r>
              <a:rPr lang="es-ES" sz="1200" b="1" u="sng" noProof="0" dirty="0">
                <a:effectLst/>
                <a:latin typeface="Arial (Body)"/>
                <a:ea typeface="Arial" panose="020B0604020202020204" pitchFamily="34" charset="0"/>
                <a:cs typeface="Times New Roman" panose="02020603050405020304" pitchFamily="18" charset="0"/>
              </a:rPr>
              <a:t>Pregunte:  </a:t>
            </a:r>
            <a:r>
              <a:rPr lang="es-ES" sz="1200" noProof="0" dirty="0">
                <a:effectLst/>
                <a:latin typeface="Arial (Body)"/>
                <a:ea typeface="Arial" panose="020B0604020202020204" pitchFamily="34" charset="0"/>
                <a:cs typeface="Times New Roman" panose="02020603050405020304" pitchFamily="18" charset="0"/>
              </a:rPr>
              <a:t>¿Qué constante recomendarían? </a:t>
            </a:r>
          </a:p>
          <a:p>
            <a:pPr marL="171450" marR="0" indent="-171450">
              <a:spcBef>
                <a:spcPts val="1200"/>
              </a:spcBef>
              <a:spcAft>
                <a:spcPts val="600"/>
              </a:spcAft>
              <a:buFont typeface="Arial" panose="020B0604020202020204" pitchFamily="34" charset="0"/>
              <a:buChar char="•"/>
            </a:pPr>
            <a:endParaRPr lang="es-ES" sz="1200" b="1" u="sng" noProof="0" dirty="0">
              <a:effectLst/>
              <a:latin typeface="Arial (Body)"/>
              <a:ea typeface="Times New Roman" panose="02020603050405020304" pitchFamily="18" charset="0"/>
              <a:cs typeface="Times New Roman" panose="02020603050405020304" pitchFamily="18" charset="0"/>
            </a:endParaRPr>
          </a:p>
          <a:p>
            <a:pPr marL="171450" marR="0" indent="-171450">
              <a:spcBef>
                <a:spcPts val="1200"/>
              </a:spcBef>
              <a:spcAft>
                <a:spcPts val="600"/>
              </a:spcAft>
              <a:buFont typeface="Arial" panose="020B0604020202020204" pitchFamily="34" charset="0"/>
              <a:buChar char="•"/>
            </a:pPr>
            <a:r>
              <a:rPr lang="es-ES" sz="1200" b="1" u="sng" noProof="0" dirty="0">
                <a:effectLst/>
                <a:latin typeface="Arial (Body)"/>
                <a:ea typeface="Times New Roman" panose="02020603050405020304" pitchFamily="18" charset="0"/>
                <a:cs typeface="Times New Roman" panose="02020603050405020304" pitchFamily="18" charset="0"/>
              </a:rPr>
              <a:t>De </a:t>
            </a:r>
            <a:r>
              <a:rPr lang="es-ES" sz="1200" noProof="0" dirty="0">
                <a:effectLst/>
                <a:latin typeface="Arial (Body)"/>
                <a:ea typeface="Times New Roman" panose="02020603050405020304" pitchFamily="18" charset="0"/>
                <a:cs typeface="Times New Roman" panose="02020603050405020304" pitchFamily="18" charset="0"/>
              </a:rPr>
              <a:t>un momento para que los participantes procesen la pregunta o den una respuesta. </a:t>
            </a:r>
            <a:r>
              <a:rPr lang="es-ES" sz="1200" b="1" noProof="0" dirty="0">
                <a:latin typeface="Arial (Body)"/>
                <a:ea typeface="Times New Roman"/>
                <a:cs typeface="Times New Roman"/>
                <a:sym typeface="Times New Roman"/>
              </a:rPr>
              <a:t>&lt;CLICK&gt; </a:t>
            </a:r>
            <a:endParaRPr lang="es-ES" sz="1200" noProof="0" dirty="0">
              <a:effectLst/>
              <a:latin typeface="Arial (Body)"/>
              <a:ea typeface="Times New Roman" panose="02020603050405020304" pitchFamily="18" charset="0"/>
              <a:cs typeface="Times New Roman" panose="02020603050405020304" pitchFamily="18" charset="0"/>
            </a:endParaRPr>
          </a:p>
          <a:p>
            <a:pPr marL="171450" marR="0" indent="-171450">
              <a:spcBef>
                <a:spcPts val="1200"/>
              </a:spcBef>
              <a:spcAft>
                <a:spcPts val="600"/>
              </a:spcAft>
              <a:buFont typeface="Arial" panose="020B0604020202020204" pitchFamily="34" charset="0"/>
              <a:buChar char="•"/>
            </a:pPr>
            <a:endParaRPr lang="es-ES" sz="1200" b="1" u="sng" noProof="0" dirty="0">
              <a:effectLst/>
              <a:latin typeface="Arial (Body)"/>
              <a:ea typeface="Times New Roman" panose="02020603050405020304" pitchFamily="18" charset="0"/>
              <a:cs typeface="Times New Roman" panose="02020603050405020304" pitchFamily="18" charset="0"/>
            </a:endParaRPr>
          </a:p>
          <a:p>
            <a:pPr marL="171450" marR="0" indent="-171450">
              <a:spcBef>
                <a:spcPts val="1200"/>
              </a:spcBef>
              <a:spcAft>
                <a:spcPts val="600"/>
              </a:spcAft>
              <a:buFont typeface="Arial" panose="020B0604020202020204" pitchFamily="34" charset="0"/>
              <a:buChar char="•"/>
            </a:pPr>
            <a:r>
              <a:rPr lang="es-ES" sz="1200" b="1" u="sng" noProof="0" dirty="0">
                <a:latin typeface="Arial (Body)"/>
                <a:cs typeface="Calibri"/>
                <a:sym typeface="Calibri"/>
              </a:rPr>
              <a:t>Diga: </a:t>
            </a:r>
            <a:r>
              <a:rPr lang="es-ES" sz="1200" noProof="0" dirty="0">
                <a:effectLst/>
                <a:latin typeface="Arial (Body)"/>
                <a:ea typeface="Arial" panose="020B0604020202020204" pitchFamily="34" charset="0"/>
                <a:cs typeface="Times New Roman" panose="02020603050405020304" pitchFamily="18" charset="0"/>
              </a:rPr>
              <a:t>Queremos una constante que desplace el decimal, de modo que clínica sea un número entero. Para pasar de 0.0001 a 1, tenemos que multiplicar por 10,000.  Ahora calculamos el cociente con una constante de 10.000. Multiplicamos tanto el numerador como el denominador por 10,000, por lo que 0.00001 clínicas se convierte en 1, y 1 persona se convierte en 10,000 personas. </a:t>
            </a:r>
            <a:r>
              <a:rPr lang="es-ES" sz="1200" b="1" noProof="0" dirty="0">
                <a:latin typeface="Arial (Body)"/>
                <a:ea typeface="Times New Roman"/>
                <a:cs typeface="Times New Roman"/>
                <a:sym typeface="Times New Roman"/>
              </a:rPr>
              <a:t>&lt;CLICK&gt; </a:t>
            </a:r>
            <a:r>
              <a:rPr lang="es-ES" sz="1200" noProof="0" dirty="0">
                <a:effectLst/>
                <a:latin typeface="Arial (Body)"/>
                <a:ea typeface="Arial" panose="020B0604020202020204" pitchFamily="34" charset="0"/>
                <a:cs typeface="Times New Roman" panose="02020603050405020304" pitchFamily="18" charset="0"/>
              </a:rPr>
              <a:t>(400 / 4,000,000) x 10,000 = 1 clínica por cada 10,000 personas.</a:t>
            </a:r>
            <a:endParaRPr lang="es-ES" sz="1200" b="0" u="none" noProof="0" dirty="0">
              <a:effectLst/>
              <a:latin typeface="Arial (Body)"/>
              <a:ea typeface="Arial" panose="020B0604020202020204" pitchFamily="34" charset="0"/>
              <a:cs typeface="Times New Roman" panose="02020603050405020304" pitchFamily="18" charset="0"/>
            </a:endParaRPr>
          </a:p>
          <a:p>
            <a:pPr marL="171450" marR="0" indent="-171450">
              <a:spcBef>
                <a:spcPts val="1200"/>
              </a:spcBef>
              <a:spcAft>
                <a:spcPts val="600"/>
              </a:spcAft>
              <a:buFont typeface="Arial" panose="020B0604020202020204" pitchFamily="34" charset="0"/>
              <a:buChar char="•"/>
            </a:pPr>
            <a:endParaRPr lang="es-ES" sz="1200" b="0" u="none" noProof="0" dirty="0">
              <a:effectLst/>
              <a:latin typeface="Arial (Body)"/>
              <a:ea typeface="Times New Roman" panose="02020603050405020304" pitchFamily="18" charset="0"/>
              <a:cs typeface="Times New Roman" panose="02020603050405020304" pitchFamily="18" charset="0"/>
            </a:endParaRPr>
          </a:p>
          <a:p>
            <a:pPr marL="171450" marR="0" indent="-171450">
              <a:spcBef>
                <a:spcPts val="1200"/>
              </a:spcBef>
              <a:spcAft>
                <a:spcPts val="600"/>
              </a:spcAft>
              <a:buFont typeface="Arial" panose="020B0604020202020204" pitchFamily="34" charset="0"/>
              <a:buChar char="•"/>
            </a:pPr>
            <a:r>
              <a:rPr lang="es-ES" sz="1200" b="1" u="sng" noProof="0" dirty="0">
                <a:effectLst/>
                <a:latin typeface="Arial (Body)"/>
                <a:ea typeface="Times New Roman" panose="02020603050405020304" pitchFamily="18" charset="0"/>
                <a:cs typeface="Times New Roman" panose="02020603050405020304" pitchFamily="18" charset="0"/>
              </a:rPr>
              <a:t>Pregunte:  </a:t>
            </a:r>
            <a:r>
              <a:rPr lang="es-ES" sz="1200" noProof="0" dirty="0">
                <a:effectLst/>
                <a:latin typeface="Arial (Body)"/>
                <a:ea typeface="Arial" panose="020B0604020202020204" pitchFamily="34" charset="0"/>
                <a:cs typeface="Times New Roman" panose="02020603050405020304" pitchFamily="18" charset="0"/>
              </a:rPr>
              <a:t>¿Qué suena mejor, 0.0001 clínicas por persona o 1 clínica por cada 10,000 personas?  ...Decidir si el numerador o el denominador es igual a uno es una cuestión de juicio o de lo que haga sentido. Se recomienda la segunda opción, ya que elimina el decimal.</a:t>
            </a:r>
            <a:endParaRPr lang="es-ES" sz="1200" noProof="0" dirty="0">
              <a:effectLst/>
              <a:latin typeface="Arial (Body)"/>
              <a:ea typeface="Times New Roman" panose="02020603050405020304" pitchFamily="18" charset="0"/>
              <a:cs typeface="Times New Roman" panose="02020603050405020304" pitchFamily="18" charset="0"/>
            </a:endParaRPr>
          </a:p>
          <a:p>
            <a:endParaRPr lang="es-ES" sz="1200" noProof="0" dirty="0">
              <a:latin typeface="+mn-lt"/>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46</a:t>
            </a:fld>
            <a:endParaRPr lang="en-US" altLang="en-US"/>
          </a:p>
        </p:txBody>
      </p:sp>
    </p:spTree>
    <p:extLst>
      <p:ext uri="{BB962C8B-B14F-4D97-AF65-F5344CB8AC3E}">
        <p14:creationId xmlns:p14="http://schemas.microsoft.com/office/powerpoint/2010/main" val="186588868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1200"/>
              </a:spcBef>
              <a:spcAft>
                <a:spcPts val="600"/>
              </a:spcAft>
            </a:pPr>
            <a:r>
              <a:rPr lang="es-GT" sz="1200" b="1" noProof="0" dirty="0">
                <a:effectLst/>
                <a:latin typeface="Arial (Body)"/>
              </a:rPr>
              <a:t>Notas para el instructor:</a:t>
            </a:r>
          </a:p>
          <a:p>
            <a:pPr marL="0" marR="0">
              <a:spcBef>
                <a:spcPts val="1200"/>
              </a:spcBef>
              <a:spcAft>
                <a:spcPts val="600"/>
              </a:spcAft>
            </a:pPr>
            <a:endParaRPr lang="es-GT" sz="1200" b="1" u="sng" noProof="0" dirty="0">
              <a:effectLst/>
              <a:latin typeface="Arial (Body)"/>
              <a:cs typeface="Calibri"/>
              <a:sym typeface="Calibri"/>
            </a:endParaRPr>
          </a:p>
          <a:p>
            <a:pPr marL="171450" marR="0" indent="-171450">
              <a:spcBef>
                <a:spcPts val="1200"/>
              </a:spcBef>
              <a:spcAft>
                <a:spcPts val="600"/>
              </a:spcAft>
              <a:buFont typeface="Arial" panose="020B0604020202020204" pitchFamily="34" charset="0"/>
              <a:buChar char="•"/>
            </a:pPr>
            <a:r>
              <a:rPr lang="es-GT" sz="1200" b="1" u="sng" noProof="0" dirty="0">
                <a:latin typeface="Arial (Body)"/>
                <a:cs typeface="Calibri"/>
                <a:sym typeface="Calibri"/>
              </a:rPr>
              <a:t>Diga: </a:t>
            </a:r>
            <a:r>
              <a:rPr lang="es-GT" sz="1200" b="0" u="none" noProof="0" dirty="0">
                <a:latin typeface="Arial (Body)"/>
                <a:cs typeface="Calibri"/>
                <a:sym typeface="Calibri"/>
              </a:rPr>
              <a:t>Esta es</a:t>
            </a:r>
            <a:r>
              <a:rPr lang="es-GT" sz="1200" b="0" u="none" noProof="0" dirty="0">
                <a:effectLst/>
                <a:latin typeface="Arial (Body)"/>
                <a:ea typeface="Arial" panose="020B0604020202020204" pitchFamily="34" charset="0"/>
                <a:cs typeface="Times New Roman" panose="02020603050405020304" pitchFamily="18" charset="0"/>
              </a:rPr>
              <a:t> </a:t>
            </a:r>
            <a:r>
              <a:rPr lang="es-GT" sz="1200" noProof="0" dirty="0">
                <a:effectLst/>
                <a:latin typeface="Arial (Body)"/>
                <a:ea typeface="Arial" panose="020B0604020202020204" pitchFamily="34" charset="0"/>
                <a:cs typeface="Times New Roman" panose="02020603050405020304" pitchFamily="18" charset="0"/>
              </a:rPr>
              <a:t>una lista de casos notificados a través de un sistema de vigilancia. Algunos de los pacientes fueron hospitalizados y otros no.</a:t>
            </a:r>
            <a:endParaRPr lang="es-GT" sz="1200" b="0" u="none" noProof="0" dirty="0">
              <a:effectLst/>
              <a:latin typeface="Arial (Body)"/>
              <a:ea typeface="Arial" panose="020B0604020202020204" pitchFamily="34" charset="0"/>
              <a:cs typeface="Times New Roman" panose="02020603050405020304" pitchFamily="18" charset="0"/>
            </a:endParaRPr>
          </a:p>
          <a:p>
            <a:pPr marL="171450" marR="0" indent="-171450">
              <a:spcBef>
                <a:spcPts val="1200"/>
              </a:spcBef>
              <a:spcAft>
                <a:spcPts val="600"/>
              </a:spcAft>
              <a:buFont typeface="Arial" panose="020B0604020202020204" pitchFamily="34" charset="0"/>
              <a:buChar char="•"/>
            </a:pPr>
            <a:endParaRPr lang="es-GT" sz="1200" b="0" u="none" noProof="0" dirty="0">
              <a:effectLst/>
              <a:latin typeface="Arial (Body)"/>
              <a:ea typeface="Arial" panose="020B0604020202020204" pitchFamily="34" charset="0"/>
              <a:cs typeface="Times New Roman" panose="02020603050405020304" pitchFamily="18" charset="0"/>
            </a:endParaRPr>
          </a:p>
          <a:p>
            <a:pPr marL="171450" marR="0" indent="-171450">
              <a:spcBef>
                <a:spcPts val="1200"/>
              </a:spcBef>
              <a:spcAft>
                <a:spcPts val="600"/>
              </a:spcAft>
              <a:buFont typeface="Arial" panose="020B0604020202020204" pitchFamily="34" charset="0"/>
              <a:buChar char="•"/>
            </a:pPr>
            <a:r>
              <a:rPr lang="es-GT" sz="1200" b="1" u="sng" noProof="0" dirty="0">
                <a:effectLst/>
                <a:latin typeface="Arial (Body)"/>
                <a:ea typeface="Arial" panose="020B0604020202020204" pitchFamily="34" charset="0"/>
                <a:cs typeface="Times New Roman" panose="02020603050405020304" pitchFamily="18" charset="0"/>
              </a:rPr>
              <a:t>Pregunte: </a:t>
            </a:r>
            <a:r>
              <a:rPr lang="es-GT" sz="1200" noProof="0" dirty="0">
                <a:effectLst/>
                <a:latin typeface="Arial (Body)"/>
                <a:ea typeface="Arial" panose="020B0604020202020204" pitchFamily="34" charset="0"/>
                <a:cs typeface="Times New Roman" panose="02020603050405020304" pitchFamily="18" charset="0"/>
              </a:rPr>
              <a:t>¿Cuál es la razón entre pacientes hospitalizados y no hospitalizados? </a:t>
            </a:r>
          </a:p>
          <a:p>
            <a:pPr marL="171450" marR="0" indent="-171450">
              <a:spcBef>
                <a:spcPts val="1200"/>
              </a:spcBef>
              <a:spcAft>
                <a:spcPts val="600"/>
              </a:spcAft>
              <a:buFont typeface="Arial" panose="020B0604020202020204" pitchFamily="34" charset="0"/>
              <a:buChar char="•"/>
            </a:pPr>
            <a:endParaRPr lang="es-GT" sz="1200" b="1" u="sng" noProof="0" dirty="0">
              <a:effectLst/>
              <a:latin typeface="Arial (Body)"/>
              <a:ea typeface="Arial" panose="020B0604020202020204" pitchFamily="34" charset="0"/>
              <a:cs typeface="Times New Roman" panose="02020603050405020304" pitchFamily="18" charset="0"/>
              <a:sym typeface="Times New Roman"/>
            </a:endParaRPr>
          </a:p>
          <a:p>
            <a:pPr marL="171450" marR="0" indent="-171450">
              <a:spcBef>
                <a:spcPts val="1200"/>
              </a:spcBef>
              <a:spcAft>
                <a:spcPts val="600"/>
              </a:spcAft>
              <a:buFont typeface="Arial" panose="020B0604020202020204" pitchFamily="34" charset="0"/>
              <a:buChar char="•"/>
            </a:pPr>
            <a:r>
              <a:rPr lang="es-GT" sz="1200" b="1" u="sng" noProof="0" dirty="0">
                <a:effectLst/>
                <a:latin typeface="Arial (Body)"/>
                <a:ea typeface="Arial" panose="020B0604020202020204" pitchFamily="34" charset="0"/>
                <a:cs typeface="Times New Roman"/>
                <a:sym typeface="Times New Roman"/>
              </a:rPr>
              <a:t>Permita </a:t>
            </a:r>
            <a:r>
              <a:rPr lang="es-GT" sz="1200" b="0" noProof="0" dirty="0">
                <a:effectLst/>
                <a:latin typeface="Arial (Body)"/>
                <a:ea typeface="Arial" panose="020B0604020202020204" pitchFamily="34" charset="0"/>
                <a:cs typeface="Times New Roman"/>
                <a:sym typeface="Times New Roman"/>
              </a:rPr>
              <a:t>un momento para que los participantes respondan. </a:t>
            </a:r>
          </a:p>
          <a:p>
            <a:pPr marL="171450" marR="0" indent="-171450">
              <a:spcBef>
                <a:spcPts val="1200"/>
              </a:spcBef>
              <a:spcAft>
                <a:spcPts val="600"/>
              </a:spcAft>
              <a:buFont typeface="Arial" panose="020B0604020202020204" pitchFamily="34" charset="0"/>
              <a:buChar char="•"/>
            </a:pPr>
            <a:endParaRPr lang="es-GT" sz="1200" b="0" u="sng" noProof="0" dirty="0">
              <a:effectLst/>
              <a:latin typeface="Arial (Body)"/>
              <a:ea typeface="Arial" panose="020B0604020202020204" pitchFamily="34" charset="0"/>
              <a:cs typeface="Times New Roman"/>
              <a:sym typeface="Times New Roman"/>
            </a:endParaRPr>
          </a:p>
          <a:p>
            <a:pPr marL="171450" marR="0" indent="-171450">
              <a:spcBef>
                <a:spcPts val="1200"/>
              </a:spcBef>
              <a:spcAft>
                <a:spcPts val="600"/>
              </a:spcAft>
              <a:buFont typeface="Arial" panose="020B0604020202020204" pitchFamily="34" charset="0"/>
              <a:buChar char="•"/>
            </a:pPr>
            <a:r>
              <a:rPr lang="es-GT" sz="1200" b="1" u="sng" noProof="0" dirty="0">
                <a:latin typeface="Arial (Body)"/>
                <a:cs typeface="Calibri"/>
                <a:sym typeface="Calibri"/>
              </a:rPr>
              <a:t>Diga: </a:t>
            </a:r>
            <a:r>
              <a:rPr lang="es-GT" sz="1200" noProof="0" dirty="0">
                <a:effectLst/>
                <a:latin typeface="Arial (Body)"/>
                <a:ea typeface="Arial" panose="020B0604020202020204" pitchFamily="34" charset="0"/>
                <a:cs typeface="Times New Roman" panose="02020603050405020304" pitchFamily="18" charset="0"/>
              </a:rPr>
              <a:t>Cuenten el número de pacientes hospitalizados. </a:t>
            </a:r>
            <a:r>
              <a:rPr lang="es-GT" sz="1200" b="1" noProof="0" dirty="0">
                <a:latin typeface="Arial (Body)"/>
                <a:ea typeface="Times New Roman"/>
                <a:cs typeface="Times New Roman"/>
                <a:sym typeface="Times New Roman"/>
              </a:rPr>
              <a:t>&lt;CLICK&gt; </a:t>
            </a:r>
            <a:r>
              <a:rPr lang="es-GT" sz="1200" b="1" i="1" noProof="0" dirty="0">
                <a:effectLst/>
                <a:latin typeface="Arial (Body)"/>
                <a:ea typeface="Arial" panose="020B0604020202020204" pitchFamily="34" charset="0"/>
                <a:cs typeface="Times New Roman" panose="02020603050405020304" pitchFamily="18" charset="0"/>
              </a:rPr>
              <a:t>Respuesta:</a:t>
            </a:r>
            <a:r>
              <a:rPr lang="es-GT" sz="1200" i="1" noProof="0" dirty="0">
                <a:effectLst/>
                <a:latin typeface="Arial (Body)"/>
                <a:ea typeface="Arial" panose="020B0604020202020204" pitchFamily="34" charset="0"/>
                <a:cs typeface="Times New Roman" panose="02020603050405020304" pitchFamily="18" charset="0"/>
              </a:rPr>
              <a:t> 14. </a:t>
            </a:r>
            <a:endParaRPr lang="es-GT" sz="1200" b="0" i="1" u="none" noProof="0" dirty="0">
              <a:effectLst/>
              <a:latin typeface="Arial (Body)"/>
              <a:ea typeface="Arial" panose="020B0604020202020204" pitchFamily="34" charset="0"/>
              <a:cs typeface="Arial" panose="020B0604020202020204" pitchFamily="34" charset="0"/>
            </a:endParaRPr>
          </a:p>
          <a:p>
            <a:pPr marL="171450" marR="0" indent="-171450">
              <a:spcBef>
                <a:spcPts val="1200"/>
              </a:spcBef>
              <a:spcAft>
                <a:spcPts val="600"/>
              </a:spcAft>
              <a:buFont typeface="Arial" panose="020B0604020202020204" pitchFamily="34" charset="0"/>
              <a:buChar char="•"/>
            </a:pPr>
            <a:endParaRPr lang="es-GT" sz="1200" b="0" i="1" u="none" noProof="0" dirty="0">
              <a:effectLst/>
              <a:latin typeface="Arial (Body)"/>
              <a:ea typeface="Times New Roman" panose="02020603050405020304" pitchFamily="18" charset="0"/>
              <a:cs typeface="Arial" panose="020B0604020202020204" pitchFamily="34" charset="0"/>
            </a:endParaRPr>
          </a:p>
          <a:p>
            <a:pPr marL="171450" marR="0" indent="-171450">
              <a:spcBef>
                <a:spcPts val="1200"/>
              </a:spcBef>
              <a:spcAft>
                <a:spcPts val="600"/>
              </a:spcAft>
              <a:buFont typeface="Arial" panose="020B0604020202020204" pitchFamily="34" charset="0"/>
              <a:buChar char="•"/>
            </a:pPr>
            <a:r>
              <a:rPr lang="es-GT" sz="1200" b="1" u="sng" noProof="0" dirty="0">
                <a:latin typeface="Arial (Body)"/>
                <a:cs typeface="Calibri"/>
                <a:sym typeface="Calibri"/>
              </a:rPr>
              <a:t>Diga: </a:t>
            </a:r>
            <a:r>
              <a:rPr lang="es-GT" sz="1200" noProof="0" dirty="0">
                <a:effectLst/>
                <a:latin typeface="Arial (Body)"/>
                <a:ea typeface="Arial" panose="020B0604020202020204" pitchFamily="34" charset="0"/>
                <a:cs typeface="Times New Roman" panose="02020603050405020304" pitchFamily="18" charset="0"/>
              </a:rPr>
              <a:t>Cuenten el número de pacientes no hospitalizados. </a:t>
            </a:r>
          </a:p>
          <a:p>
            <a:pPr marL="171450" marR="0" indent="-171450">
              <a:spcBef>
                <a:spcPts val="1200"/>
              </a:spcBef>
              <a:spcAft>
                <a:spcPts val="600"/>
              </a:spcAft>
              <a:buFont typeface="Arial" panose="020B0604020202020204" pitchFamily="34" charset="0"/>
              <a:buChar char="•"/>
            </a:pPr>
            <a:endParaRPr lang="es-GT" sz="1200" b="1" u="sng" noProof="0" dirty="0">
              <a:effectLst/>
              <a:latin typeface="Arial (Body)"/>
              <a:ea typeface="Arial" panose="020B0604020202020204" pitchFamily="34" charset="0"/>
              <a:cs typeface="Times New Roman" panose="02020603050405020304" pitchFamily="18" charset="0"/>
              <a:sym typeface="Times New Roman"/>
            </a:endParaRPr>
          </a:p>
          <a:p>
            <a:pPr marL="171450" marR="0" indent="-171450">
              <a:spcBef>
                <a:spcPts val="1200"/>
              </a:spcBef>
              <a:spcAft>
                <a:spcPts val="600"/>
              </a:spcAft>
              <a:buFont typeface="Arial" panose="020B0604020202020204" pitchFamily="34" charset="0"/>
              <a:buChar char="•"/>
            </a:pPr>
            <a:r>
              <a:rPr lang="es-GT" sz="1200" b="1" u="sng" noProof="0" dirty="0">
                <a:effectLst/>
                <a:latin typeface="Arial (Body)"/>
                <a:ea typeface="Arial" panose="020B0604020202020204" pitchFamily="34" charset="0"/>
                <a:cs typeface="Times New Roman"/>
                <a:sym typeface="Times New Roman"/>
              </a:rPr>
              <a:t>Permita </a:t>
            </a:r>
            <a:r>
              <a:rPr lang="es-GT" sz="1200" b="0" noProof="0" dirty="0">
                <a:effectLst/>
                <a:latin typeface="Arial (Body)"/>
                <a:ea typeface="Arial" panose="020B0604020202020204" pitchFamily="34" charset="0"/>
                <a:cs typeface="Times New Roman"/>
                <a:sym typeface="Times New Roman"/>
              </a:rPr>
              <a:t>un momento para que los participantes cuenten. </a:t>
            </a:r>
            <a:r>
              <a:rPr lang="es-GT" sz="1200" b="1" noProof="0" dirty="0">
                <a:latin typeface="Arial (Body)"/>
                <a:ea typeface="Times New Roman"/>
                <a:cs typeface="Times New Roman"/>
                <a:sym typeface="Times New Roman"/>
              </a:rPr>
              <a:t>&lt;CLICK&gt; </a:t>
            </a:r>
            <a:r>
              <a:rPr lang="es-GT" sz="1200" b="1" i="1" noProof="0" dirty="0">
                <a:effectLst/>
                <a:latin typeface="Arial (Body)"/>
                <a:ea typeface="Arial" panose="020B0604020202020204" pitchFamily="34" charset="0"/>
                <a:cs typeface="Times New Roman" panose="02020603050405020304" pitchFamily="18" charset="0"/>
              </a:rPr>
              <a:t>Respuesta:</a:t>
            </a:r>
            <a:r>
              <a:rPr lang="es-GT" sz="1200" i="1" noProof="0" dirty="0">
                <a:effectLst/>
                <a:latin typeface="Arial (Body)"/>
                <a:ea typeface="Arial" panose="020B0604020202020204" pitchFamily="34" charset="0"/>
                <a:cs typeface="Times New Roman" panose="02020603050405020304" pitchFamily="18" charset="0"/>
              </a:rPr>
              <a:t> 10.  </a:t>
            </a:r>
          </a:p>
          <a:p>
            <a:pPr marL="171450" marR="0" indent="-171450">
              <a:spcBef>
                <a:spcPts val="1200"/>
              </a:spcBef>
              <a:spcAft>
                <a:spcPts val="600"/>
              </a:spcAft>
              <a:buFont typeface="Arial" panose="020B0604020202020204" pitchFamily="34" charset="0"/>
              <a:buChar char="•"/>
            </a:pPr>
            <a:endParaRPr lang="es-GT" sz="1200" i="1" noProof="0" dirty="0">
              <a:effectLst/>
              <a:latin typeface="Arial (Body)"/>
              <a:ea typeface="Arial" panose="020B0604020202020204" pitchFamily="34" charset="0"/>
              <a:cs typeface="Times New Roman" panose="02020603050405020304" pitchFamily="18" charset="0"/>
            </a:endParaRPr>
          </a:p>
          <a:p>
            <a:pPr marL="171450" marR="0" indent="-171450">
              <a:spcBef>
                <a:spcPts val="1200"/>
              </a:spcBef>
              <a:spcAft>
                <a:spcPts val="600"/>
              </a:spcAft>
              <a:buFont typeface="Arial" panose="020B0604020202020204" pitchFamily="34" charset="0"/>
              <a:buChar char="•"/>
            </a:pPr>
            <a:r>
              <a:rPr lang="es-GT" sz="1200" b="1" u="sng" noProof="0" dirty="0">
                <a:latin typeface="Arial (Body)"/>
                <a:cs typeface="Calibri"/>
                <a:sym typeface="Calibri"/>
              </a:rPr>
              <a:t>Diga: </a:t>
            </a:r>
            <a:r>
              <a:rPr lang="es-GT" sz="1200" noProof="0" dirty="0">
                <a:effectLst/>
                <a:latin typeface="Arial (Body)"/>
                <a:ea typeface="Arial" panose="020B0604020202020204" pitchFamily="34" charset="0"/>
                <a:cs typeface="Times New Roman" panose="02020603050405020304" pitchFamily="18" charset="0"/>
              </a:rPr>
              <a:t>¿Cuál es la r</a:t>
            </a:r>
            <a:r>
              <a:rPr lang="es-GT" sz="1200" i="0" noProof="0" dirty="0">
                <a:effectLst/>
              </a:rPr>
              <a:t>azón</a:t>
            </a:r>
            <a:r>
              <a:rPr lang="es-GT" sz="1200" noProof="0" dirty="0">
                <a:effectLst/>
                <a:latin typeface="Arial (Body)"/>
                <a:ea typeface="Arial" panose="020B0604020202020204" pitchFamily="34" charset="0"/>
                <a:cs typeface="Times New Roman" panose="02020603050405020304" pitchFamily="18" charset="0"/>
              </a:rPr>
              <a:t>? </a:t>
            </a:r>
          </a:p>
          <a:p>
            <a:pPr marL="171450" marR="0" indent="-171450">
              <a:spcBef>
                <a:spcPts val="1200"/>
              </a:spcBef>
              <a:spcAft>
                <a:spcPts val="600"/>
              </a:spcAft>
              <a:buFont typeface="Arial" panose="020B0604020202020204" pitchFamily="34" charset="0"/>
              <a:buChar char="•"/>
            </a:pPr>
            <a:endParaRPr lang="es-GT" sz="1200" b="1" u="sng" noProof="0" dirty="0">
              <a:effectLst/>
              <a:latin typeface="Arial (Body)"/>
              <a:ea typeface="Arial" panose="020B0604020202020204" pitchFamily="34" charset="0"/>
              <a:cs typeface="Times New Roman" panose="02020603050405020304" pitchFamily="18" charset="0"/>
              <a:sym typeface="Times New Roman"/>
            </a:endParaRPr>
          </a:p>
          <a:p>
            <a:pPr marL="171450" marR="0" indent="-171450">
              <a:spcBef>
                <a:spcPts val="1200"/>
              </a:spcBef>
              <a:spcAft>
                <a:spcPts val="600"/>
              </a:spcAft>
              <a:buFont typeface="Arial" panose="020B0604020202020204" pitchFamily="34" charset="0"/>
              <a:buChar char="•"/>
            </a:pPr>
            <a:r>
              <a:rPr lang="es-GT" sz="1200" b="1" u="sng" noProof="0" dirty="0">
                <a:effectLst/>
                <a:latin typeface="Arial (Body)"/>
                <a:ea typeface="Arial" panose="020B0604020202020204" pitchFamily="34" charset="0"/>
                <a:cs typeface="Times New Roman"/>
                <a:sym typeface="Times New Roman"/>
              </a:rPr>
              <a:t>Permita </a:t>
            </a:r>
            <a:r>
              <a:rPr lang="es-GT" sz="1200" b="0" noProof="0" dirty="0">
                <a:effectLst/>
                <a:latin typeface="Arial (Body)"/>
                <a:ea typeface="Arial" panose="020B0604020202020204" pitchFamily="34" charset="0"/>
                <a:cs typeface="Times New Roman"/>
                <a:sym typeface="Times New Roman"/>
              </a:rPr>
              <a:t>un momento para que los participantes respondan. </a:t>
            </a:r>
            <a:r>
              <a:rPr lang="es-GT" sz="1200" b="1" noProof="0" dirty="0">
                <a:latin typeface="Arial (Body)"/>
                <a:ea typeface="Times New Roman"/>
                <a:cs typeface="Times New Roman"/>
                <a:sym typeface="Times New Roman"/>
              </a:rPr>
              <a:t>&lt;CLICK&gt; </a:t>
            </a:r>
            <a:r>
              <a:rPr lang="es-GT" sz="1200" b="1" i="1" noProof="0" dirty="0">
                <a:effectLst/>
                <a:latin typeface="Arial (Body)"/>
                <a:ea typeface="Arial" panose="020B0604020202020204" pitchFamily="34" charset="0"/>
                <a:cs typeface="Times New Roman" panose="02020603050405020304" pitchFamily="18" charset="0"/>
              </a:rPr>
              <a:t>Respuesta:</a:t>
            </a:r>
            <a:r>
              <a:rPr lang="es-GT" sz="1200" i="1" noProof="0" dirty="0">
                <a:effectLst/>
                <a:latin typeface="Arial (Body)"/>
                <a:ea typeface="Arial" panose="020B0604020202020204" pitchFamily="34" charset="0"/>
                <a:cs typeface="Times New Roman" panose="02020603050405020304" pitchFamily="18" charset="0"/>
              </a:rPr>
              <a:t> La razón entre pacientes hospitalizados y no hospitalizados es de 14:10, es decir, 1.4 a 1.</a:t>
            </a:r>
            <a:endParaRPr lang="es-GT" sz="1200" i="1" noProof="0" dirty="0">
              <a:effectLst/>
              <a:latin typeface="Arial (Body)"/>
              <a:ea typeface="Times New Roman" panose="02020603050405020304" pitchFamily="18" charset="0"/>
              <a:cs typeface="Times New Roman" panose="02020603050405020304" pitchFamily="18" charset="0"/>
            </a:endParaRPr>
          </a:p>
          <a:p>
            <a:endParaRPr lang="es-GT" sz="1200" noProof="0" dirty="0">
              <a:latin typeface="+mn-lt"/>
            </a:endParaRPr>
          </a:p>
          <a:p>
            <a:endParaRPr lang="en-US" sz="1200" dirty="0">
              <a:latin typeface="+mn-lt"/>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47</a:t>
            </a:fld>
            <a:endParaRPr lang="en-US" altLang="en-US"/>
          </a:p>
        </p:txBody>
      </p:sp>
    </p:spTree>
    <p:extLst>
      <p:ext uri="{BB962C8B-B14F-4D97-AF65-F5344CB8AC3E}">
        <p14:creationId xmlns:p14="http://schemas.microsoft.com/office/powerpoint/2010/main" val="309926077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1200"/>
              </a:spcBef>
              <a:spcAft>
                <a:spcPts val="600"/>
              </a:spcAft>
            </a:pPr>
            <a:r>
              <a:rPr lang="es-ES" sz="1200" b="1" noProof="0" dirty="0">
                <a:effectLst/>
                <a:latin typeface="Arial (Body)"/>
              </a:rPr>
              <a:t>Notas para el instructor:</a:t>
            </a:r>
          </a:p>
          <a:p>
            <a:pPr marL="0" marR="0">
              <a:spcBef>
                <a:spcPts val="1200"/>
              </a:spcBef>
              <a:spcAft>
                <a:spcPts val="600"/>
              </a:spcAft>
            </a:pPr>
            <a:endParaRPr lang="es-ES" sz="1200" b="1" noProof="0" dirty="0">
              <a:effectLst/>
              <a:latin typeface="Arial (Body)"/>
              <a:ea typeface="Arial" panose="020B0604020202020204" pitchFamily="34" charset="0"/>
              <a:cs typeface="Times New Roman" panose="02020603050405020304" pitchFamily="18" charset="0"/>
            </a:endParaRPr>
          </a:p>
          <a:p>
            <a:pPr marL="171450" marR="0" indent="-171450">
              <a:spcBef>
                <a:spcPts val="1200"/>
              </a:spcBef>
              <a:spcAft>
                <a:spcPts val="600"/>
              </a:spcAft>
              <a:buFont typeface="Arial" panose="020B0604020202020204" pitchFamily="34" charset="0"/>
              <a:buChar char="•"/>
            </a:pPr>
            <a:r>
              <a:rPr lang="es-ES" sz="1200" b="1" u="sng" noProof="0" dirty="0">
                <a:latin typeface="Arial (Body)"/>
                <a:cs typeface="Calibri"/>
                <a:sym typeface="Calibri"/>
              </a:rPr>
              <a:t>Diga: </a:t>
            </a:r>
            <a:r>
              <a:rPr lang="es-ES" sz="1200" noProof="0" dirty="0">
                <a:effectLst/>
                <a:latin typeface="Arial (Body)"/>
                <a:ea typeface="Arial" panose="020B0604020202020204" pitchFamily="34" charset="0"/>
                <a:cs typeface="Times New Roman" panose="02020603050405020304" pitchFamily="18" charset="0"/>
              </a:rPr>
              <a:t>Pasemos ahora a las proporciones. Una proporción describe una parte comparada con el todo, </a:t>
            </a:r>
            <a:r>
              <a:rPr lang="es-ES" sz="1200" i="1" noProof="0" dirty="0">
                <a:effectLst/>
                <a:latin typeface="Arial (Body)"/>
                <a:ea typeface="Arial" panose="020B0604020202020204" pitchFamily="34" charset="0"/>
                <a:cs typeface="Times New Roman" panose="02020603050405020304" pitchFamily="18" charset="0"/>
              </a:rPr>
              <a:t>por ejemplo, qué proporción de la población tiene una característica específica. </a:t>
            </a:r>
            <a:r>
              <a:rPr lang="es-MX" sz="1200" i="0" noProof="0" dirty="0">
                <a:effectLst/>
                <a:latin typeface="Arial (Body)"/>
                <a:ea typeface="Arial" panose="020B0604020202020204" pitchFamily="34" charset="0"/>
                <a:cs typeface="Times New Roman" panose="02020603050405020304" pitchFamily="18" charset="0"/>
              </a:rPr>
              <a:t>¿Ustedes utilizarían una proporción para responder qué proporción de la población tiene menos de 25 años, o qué fracción de los casos es femenina?</a:t>
            </a:r>
            <a:r>
              <a:rPr lang="es-ES" sz="1200" noProof="0" dirty="0">
                <a:effectLst/>
                <a:latin typeface="Arial (Body)"/>
                <a:ea typeface="Arial" panose="020B0604020202020204" pitchFamily="34" charset="0"/>
                <a:cs typeface="Times New Roman" panose="02020603050405020304" pitchFamily="18" charset="0"/>
              </a:rPr>
              <a:t> </a:t>
            </a:r>
            <a:r>
              <a:rPr lang="es-ES" sz="1200" b="1" noProof="0" dirty="0">
                <a:effectLst/>
                <a:latin typeface="Arial (Body)"/>
                <a:ea typeface="Arial" panose="020B0604020202020204" pitchFamily="34" charset="0"/>
                <a:cs typeface="Times New Roman" panose="02020603050405020304" pitchFamily="18" charset="0"/>
              </a:rPr>
              <a:t>&lt;CLICK&gt; </a:t>
            </a:r>
            <a:r>
              <a:rPr lang="es-ES" sz="1200" noProof="0" dirty="0">
                <a:effectLst/>
                <a:latin typeface="Arial (Body)"/>
                <a:ea typeface="Arial" panose="020B0604020202020204" pitchFamily="34" charset="0"/>
                <a:cs typeface="Times New Roman" panose="02020603050405020304" pitchFamily="18" charset="0"/>
              </a:rPr>
              <a:t>El numerador es el número con la característica que te interesa. El denominador es el número total. Una proporción puede expresarse como fracción, porcentaje o decimal. </a:t>
            </a:r>
            <a:r>
              <a:rPr lang="es-ES" sz="1200" b="1" noProof="0" dirty="0">
                <a:effectLst/>
                <a:latin typeface="Arial (Body)"/>
                <a:ea typeface="Arial" panose="020B0604020202020204" pitchFamily="34" charset="0"/>
                <a:cs typeface="Times New Roman" panose="02020603050405020304" pitchFamily="18" charset="0"/>
              </a:rPr>
              <a:t>&lt;CLICK&gt; </a:t>
            </a:r>
            <a:r>
              <a:rPr lang="es-ES" sz="1200" noProof="0" dirty="0">
                <a:effectLst/>
                <a:latin typeface="Arial (Body)"/>
                <a:ea typeface="Arial" panose="020B0604020202020204" pitchFamily="34" charset="0"/>
                <a:cs typeface="Times New Roman" panose="02020603050405020304" pitchFamily="18" charset="0"/>
              </a:rPr>
              <a:t>Para crear un porcentaje a partir de una proporción, simplemente multiplique por 100%.</a:t>
            </a:r>
            <a:endParaRPr lang="es-ES" sz="1200" noProof="0" dirty="0">
              <a:effectLst/>
              <a:latin typeface="Arial (Body)"/>
              <a:ea typeface="Times New Roman" panose="02020603050405020304" pitchFamily="18" charset="0"/>
              <a:cs typeface="Times New Roman" panose="02020603050405020304" pitchFamily="18" charset="0"/>
            </a:endParaRPr>
          </a:p>
          <a:p>
            <a:endParaRPr lang="es-ES" sz="1200" noProof="0" dirty="0">
              <a:latin typeface="+mn-lt"/>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48</a:t>
            </a:fld>
            <a:endParaRPr lang="en-US" altLang="en-US"/>
          </a:p>
        </p:txBody>
      </p:sp>
    </p:spTree>
    <p:extLst>
      <p:ext uri="{BB962C8B-B14F-4D97-AF65-F5344CB8AC3E}">
        <p14:creationId xmlns:p14="http://schemas.microsoft.com/office/powerpoint/2010/main" val="323490940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1200"/>
              </a:spcBef>
              <a:spcAft>
                <a:spcPts val="600"/>
              </a:spcAft>
            </a:pPr>
            <a:r>
              <a:rPr lang="es-GT" sz="1200" b="1" noProof="0" dirty="0">
                <a:effectLst/>
                <a:latin typeface="Arial (Body)"/>
              </a:rPr>
              <a:t>Notas para el instructor:</a:t>
            </a:r>
          </a:p>
          <a:p>
            <a:pPr marL="0" marR="0">
              <a:spcBef>
                <a:spcPts val="1200"/>
              </a:spcBef>
              <a:spcAft>
                <a:spcPts val="600"/>
              </a:spcAft>
            </a:pPr>
            <a:endParaRPr lang="es-GT" sz="1200" b="1" u="sng" noProof="0" dirty="0">
              <a:effectLst/>
              <a:latin typeface="Arial (Body)"/>
              <a:ea typeface="Times New Roman" panose="02020603050405020304" pitchFamily="18" charset="0"/>
              <a:cs typeface="Times New Roman" panose="02020603050405020304" pitchFamily="18" charset="0"/>
            </a:endParaRPr>
          </a:p>
          <a:p>
            <a:pPr marL="171450" marR="0" indent="-171450">
              <a:spcBef>
                <a:spcPts val="1200"/>
              </a:spcBef>
              <a:spcAft>
                <a:spcPts val="600"/>
              </a:spcAft>
              <a:buFont typeface="Arial" panose="020B0604020202020204" pitchFamily="34" charset="0"/>
              <a:buChar char="•"/>
            </a:pPr>
            <a:r>
              <a:rPr lang="es-GT" sz="1200" b="1" u="sng" noProof="0" dirty="0">
                <a:latin typeface="Arial (Body)"/>
                <a:cs typeface="Calibri"/>
                <a:sym typeface="Calibri"/>
              </a:rPr>
              <a:t>Diga: </a:t>
            </a:r>
            <a:r>
              <a:rPr lang="es-GT" sz="1200" noProof="0" dirty="0">
                <a:effectLst/>
                <a:latin typeface="Arial (Body)"/>
                <a:ea typeface="Arial" panose="020B0604020202020204" pitchFamily="34" charset="0"/>
                <a:cs typeface="Times New Roman" panose="02020603050405020304" pitchFamily="18" charset="0"/>
              </a:rPr>
              <a:t>Esta es la diapositiva de causas mundiales de mortalidad seleccionadas que se vio anteriormente en la sesión. Las causas se enumeran en orden descendente para 2019.  Podemos tomar estos números y determinar la proporción de cada causa de muerte como porcentaje de las muertes por TODAS LAS CAUSAS en 2000 y 2019. </a:t>
            </a:r>
            <a:r>
              <a:rPr lang="es-GT" sz="1200" b="1" noProof="0" dirty="0">
                <a:latin typeface="Arial (Body)"/>
                <a:ea typeface="Times New Roman"/>
                <a:cs typeface="Times New Roman"/>
                <a:sym typeface="Times New Roman"/>
              </a:rPr>
              <a:t>&lt;CLICK&gt; </a:t>
            </a:r>
            <a:r>
              <a:rPr lang="es-GT" sz="1200" noProof="0" dirty="0">
                <a:effectLst/>
                <a:latin typeface="Arial (Body)"/>
                <a:ea typeface="Arial" panose="020B0604020202020204" pitchFamily="34" charset="0"/>
                <a:cs typeface="Times New Roman" panose="02020603050405020304" pitchFamily="18" charset="0"/>
              </a:rPr>
              <a:t>Estos porcentajes aparecen en el texto verde.</a:t>
            </a:r>
            <a:endParaRPr lang="es-GT" sz="1200" noProof="0" dirty="0">
              <a:effectLst/>
              <a:latin typeface="Arial (Body)"/>
              <a:ea typeface="Times New Roman" panose="02020603050405020304" pitchFamily="18" charset="0"/>
              <a:cs typeface="Times New Roman" panose="02020603050405020304" pitchFamily="18" charset="0"/>
            </a:endParaRPr>
          </a:p>
          <a:p>
            <a:pPr marL="0" marR="0">
              <a:lnSpc>
                <a:spcPct val="115000"/>
              </a:lnSpc>
              <a:spcBef>
                <a:spcPts val="0"/>
              </a:spcBef>
              <a:spcAft>
                <a:spcPts val="1200"/>
              </a:spcAft>
            </a:pPr>
            <a:endParaRPr lang="es-GT" sz="1200" noProof="0" dirty="0">
              <a:effectLst/>
              <a:latin typeface="Arial  "/>
              <a:ea typeface="Arial" panose="020B0604020202020204" pitchFamily="34" charset="0"/>
              <a:cs typeface="Times New Roman" panose="02020603050405020304" pitchFamily="18" charset="0"/>
            </a:endParaRPr>
          </a:p>
          <a:p>
            <a:pPr marL="0" marR="0">
              <a:lnSpc>
                <a:spcPct val="115000"/>
              </a:lnSpc>
              <a:spcBef>
                <a:spcPts val="0"/>
              </a:spcBef>
              <a:spcAft>
                <a:spcPts val="1200"/>
              </a:spcAft>
            </a:pPr>
            <a:endParaRPr lang="en-US" sz="1200" dirty="0">
              <a:effectLst/>
              <a:latin typeface="Arial  "/>
              <a:ea typeface="Times New Roman" panose="02020603050405020304" pitchFamily="18" charset="0"/>
              <a:cs typeface="Times New Roman" panose="02020603050405020304" pitchFamily="18" charset="0"/>
            </a:endParaRPr>
          </a:p>
          <a:p>
            <a:endParaRPr lang="en-US" sz="1200" dirty="0">
              <a:latin typeface="+mn-lt"/>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49</a:t>
            </a:fld>
            <a:endParaRPr lang="en-US" altLang="en-US"/>
          </a:p>
        </p:txBody>
      </p:sp>
    </p:spTree>
    <p:extLst>
      <p:ext uri="{BB962C8B-B14F-4D97-AF65-F5344CB8AC3E}">
        <p14:creationId xmlns:p14="http://schemas.microsoft.com/office/powerpoint/2010/main" val="29311223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GT" b="1" noProof="0" dirty="0">
                <a:latin typeface="Arial (Body)"/>
              </a:rPr>
              <a:t>Notas para el instructor:</a:t>
            </a:r>
          </a:p>
          <a:p>
            <a:endParaRPr lang="es-GT" noProof="0" dirty="0">
              <a:latin typeface="Arial (Body)"/>
            </a:endParaRPr>
          </a:p>
          <a:p>
            <a:pPr marL="171450" indent="-171450">
              <a:buFont typeface="Arial" panose="020B0604020202020204" pitchFamily="34" charset="0"/>
              <a:buChar char="•"/>
            </a:pPr>
            <a:r>
              <a:rPr lang="es-GT" b="1" u="sng" noProof="0" dirty="0">
                <a:latin typeface="Arial (Body)"/>
              </a:rPr>
              <a:t>Revise </a:t>
            </a:r>
            <a:r>
              <a:rPr lang="es-GT" noProof="0" dirty="0">
                <a:latin typeface="Arial (Body)"/>
              </a:rPr>
              <a:t>y discuta cada una de las respuestas. </a:t>
            </a:r>
          </a:p>
          <a:p>
            <a:endParaRPr lang="es-GT" noProof="0" dirty="0">
              <a:latin typeface="Arial (Body)"/>
            </a:endParaRPr>
          </a:p>
          <a:p>
            <a:pPr marL="171450" indent="-171450">
              <a:buFont typeface="Arial" panose="020B0604020202020204" pitchFamily="34" charset="0"/>
              <a:buChar char="•"/>
            </a:pPr>
            <a:r>
              <a:rPr lang="es-GT" b="1" u="sng" noProof="0" dirty="0">
                <a:latin typeface="Arial (Body)"/>
              </a:rPr>
              <a:t>Compare </a:t>
            </a:r>
            <a:r>
              <a:rPr lang="es-GT" noProof="0" dirty="0">
                <a:latin typeface="Arial (Body)"/>
              </a:rPr>
              <a:t>estas respuestas con las que dieron los participantes. </a:t>
            </a:r>
          </a:p>
          <a:p>
            <a:pPr marL="171450" indent="-171450">
              <a:buFont typeface="Arial" panose="020B0604020202020204" pitchFamily="34" charset="0"/>
              <a:buChar char="•"/>
            </a:pPr>
            <a:endParaRPr lang="es-GT" noProof="0" dirty="0">
              <a:latin typeface="Arial (Body)"/>
            </a:endParaRPr>
          </a:p>
          <a:p>
            <a:pPr marL="171450" indent="-171450">
              <a:buFont typeface="Arial" panose="020B0604020202020204" pitchFamily="34" charset="0"/>
              <a:buChar char="•"/>
            </a:pPr>
            <a:r>
              <a:rPr lang="es-GT" noProof="0" dirty="0">
                <a:latin typeface="Arial (Body)"/>
              </a:rPr>
              <a:t>Si es necesario, </a:t>
            </a:r>
            <a:r>
              <a:rPr lang="es-GT" b="1" u="sng" noProof="0" dirty="0">
                <a:latin typeface="Arial (Body)"/>
              </a:rPr>
              <a:t>facilite </a:t>
            </a:r>
            <a:r>
              <a:rPr lang="es-GT" noProof="0" dirty="0">
                <a:latin typeface="Arial (Body)"/>
              </a:rPr>
              <a:t>una breve discusión.</a:t>
            </a:r>
          </a:p>
          <a:p>
            <a:endParaRPr lang="en-US" dirty="0"/>
          </a:p>
        </p:txBody>
      </p:sp>
      <p:sp>
        <p:nvSpPr>
          <p:cNvPr id="4" name="Slide Number Placeholder 3"/>
          <p:cNvSpPr>
            <a:spLocks noGrp="1"/>
          </p:cNvSpPr>
          <p:nvPr>
            <p:ph type="sldNum" sz="quarter" idx="5"/>
          </p:nvPr>
        </p:nvSpPr>
        <p:spPr/>
        <p:txBody>
          <a:bodyPr/>
          <a:lstStyle/>
          <a:p>
            <a:fld id="{AC9CE2E7-C91C-4BAF-92B2-56E2037DDE6B}" type="slidenum">
              <a:rPr lang="en-US" smtClean="0"/>
              <a:t>5</a:t>
            </a:fld>
            <a:endParaRPr lang="en-US"/>
          </a:p>
        </p:txBody>
      </p:sp>
    </p:spTree>
    <p:extLst>
      <p:ext uri="{BB962C8B-B14F-4D97-AF65-F5344CB8AC3E}">
        <p14:creationId xmlns:p14="http://schemas.microsoft.com/office/powerpoint/2010/main" val="400142337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1200"/>
              </a:spcBef>
              <a:spcAft>
                <a:spcPts val="600"/>
              </a:spcAft>
            </a:pPr>
            <a:r>
              <a:rPr lang="es-GT" sz="1200" b="1" noProof="0" dirty="0">
                <a:effectLst/>
                <a:latin typeface="Arial (Body)"/>
              </a:rPr>
              <a:t>Notas para el instructor: </a:t>
            </a:r>
          </a:p>
          <a:p>
            <a:pPr marL="0" marR="0">
              <a:spcBef>
                <a:spcPts val="1200"/>
              </a:spcBef>
              <a:spcAft>
                <a:spcPts val="600"/>
              </a:spcAft>
            </a:pPr>
            <a:endParaRPr lang="es-GT" sz="1200" b="1" u="sng" noProof="0" dirty="0">
              <a:effectLst/>
              <a:latin typeface="Arial (Body)"/>
              <a:ea typeface="Times New Roman" panose="02020603050405020304" pitchFamily="18" charset="0"/>
              <a:cs typeface="Times New Roman" panose="02020603050405020304" pitchFamily="18" charset="0"/>
            </a:endParaRPr>
          </a:p>
          <a:p>
            <a:pPr marL="171450" marR="0" indent="-171450">
              <a:spcBef>
                <a:spcPts val="1200"/>
              </a:spcBef>
              <a:spcAft>
                <a:spcPts val="600"/>
              </a:spcAft>
              <a:buFont typeface="Arial" panose="020B0604020202020204" pitchFamily="34" charset="0"/>
              <a:buChar char="•"/>
            </a:pPr>
            <a:r>
              <a:rPr lang="es-GT" sz="1200" b="1" u="sng" noProof="0" dirty="0">
                <a:latin typeface="Arial (Body)"/>
                <a:cs typeface="Calibri"/>
                <a:sym typeface="Calibri"/>
              </a:rPr>
              <a:t>Diga: </a:t>
            </a:r>
            <a:r>
              <a:rPr lang="es-GT" sz="1200" noProof="0" dirty="0">
                <a:effectLst/>
                <a:latin typeface="Arial (Body)"/>
                <a:ea typeface="Arial" panose="020B0604020202020204" pitchFamily="34" charset="0"/>
                <a:cs typeface="Times New Roman" panose="02020603050405020304" pitchFamily="18" charset="0"/>
              </a:rPr>
              <a:t>He aquí de nuevo la lista de casos hospitalizados y no hospitalizados notificados a un sistema de vigilancia. </a:t>
            </a:r>
            <a:r>
              <a:rPr lang="es-GT" sz="1200" b="1" noProof="0" dirty="0">
                <a:latin typeface="Arial (Body)"/>
                <a:ea typeface="Times New Roman"/>
                <a:cs typeface="Times New Roman"/>
                <a:sym typeface="Times New Roman"/>
              </a:rPr>
              <a:t>&lt;CLICK&gt; </a:t>
            </a:r>
            <a:r>
              <a:rPr lang="es-GT" sz="1200" noProof="0" dirty="0">
                <a:effectLst/>
                <a:latin typeface="Arial (Body)"/>
                <a:ea typeface="Arial" panose="020B0604020202020204" pitchFamily="34" charset="0"/>
                <a:cs typeface="Times New Roman" panose="02020603050405020304" pitchFamily="18" charset="0"/>
              </a:rPr>
              <a:t>14 de los casos fueron hospitalizados y 10 no lo fueron.  Calcule la proporción de casos que fueron hospitalizados.  El número de hospitalizados es 14. El número total de pacientes es 24. Éste es el denominador. </a:t>
            </a:r>
            <a:r>
              <a:rPr lang="es-GT" sz="1200" b="1" noProof="0" dirty="0">
                <a:latin typeface="Arial (Body)"/>
                <a:ea typeface="Times New Roman"/>
                <a:cs typeface="Times New Roman"/>
                <a:sym typeface="Times New Roman"/>
              </a:rPr>
              <a:t>&lt;CLICK&gt; </a:t>
            </a:r>
            <a:r>
              <a:rPr lang="es-GT" sz="1200" noProof="0" dirty="0">
                <a:effectLst/>
                <a:latin typeface="Arial (Body)"/>
                <a:ea typeface="Arial" panose="020B0604020202020204" pitchFamily="34" charset="0"/>
                <a:cs typeface="Times New Roman" panose="02020603050405020304" pitchFamily="18" charset="0"/>
              </a:rPr>
              <a:t>La proporción de pacientes hospitalizados es 14 / 24 ó 0.583. </a:t>
            </a:r>
            <a:r>
              <a:rPr lang="es-GT" sz="1200" b="1" noProof="0" dirty="0">
                <a:latin typeface="Arial (Body)"/>
                <a:ea typeface="Times New Roman"/>
                <a:cs typeface="Times New Roman"/>
                <a:sym typeface="Times New Roman"/>
              </a:rPr>
              <a:t>&lt;CLICK&gt; </a:t>
            </a:r>
            <a:r>
              <a:rPr lang="es-GT" sz="1200" noProof="0" dirty="0">
                <a:effectLst/>
                <a:latin typeface="Arial (Body)"/>
                <a:ea typeface="Arial" panose="020B0604020202020204" pitchFamily="34" charset="0"/>
                <a:cs typeface="Times New Roman" panose="02020603050405020304" pitchFamily="18" charset="0"/>
              </a:rPr>
              <a:t>Cambie la proporción a porcentaje multiplicando por 100%. 0.583 multiplicado por 100% es igual a 58.3%. </a:t>
            </a:r>
            <a:endParaRPr lang="es-GT" sz="1200" b="0" u="none" noProof="0" dirty="0">
              <a:effectLst/>
              <a:latin typeface="Arial (Body)"/>
              <a:ea typeface="Arial" panose="020B0604020202020204" pitchFamily="34" charset="0"/>
              <a:cs typeface="Times New Roman" panose="02020603050405020304" pitchFamily="18" charset="0"/>
            </a:endParaRPr>
          </a:p>
          <a:p>
            <a:pPr marL="0" marR="0" indent="0">
              <a:spcBef>
                <a:spcPts val="1200"/>
              </a:spcBef>
              <a:spcAft>
                <a:spcPts val="600"/>
              </a:spcAft>
              <a:buFont typeface="Arial" panose="020B0604020202020204" pitchFamily="34" charset="0"/>
              <a:buNone/>
            </a:pPr>
            <a:endParaRPr lang="es-GT" sz="1200" b="0" u="none" noProof="0" dirty="0">
              <a:effectLst/>
              <a:latin typeface="Arial (Body)"/>
              <a:ea typeface="Arial" panose="020B0604020202020204" pitchFamily="34" charset="0"/>
              <a:cs typeface="Times New Roman" panose="02020603050405020304" pitchFamily="18" charset="0"/>
            </a:endParaRPr>
          </a:p>
          <a:p>
            <a:pPr marL="171450" marR="0" indent="-171450">
              <a:spcBef>
                <a:spcPts val="1200"/>
              </a:spcBef>
              <a:spcAft>
                <a:spcPts val="600"/>
              </a:spcAft>
              <a:buFont typeface="Arial" panose="020B0604020202020204" pitchFamily="34" charset="0"/>
              <a:buChar char="•"/>
            </a:pPr>
            <a:r>
              <a:rPr lang="es-GT" sz="1200" b="1" u="sng" noProof="0" dirty="0">
                <a:effectLst/>
                <a:latin typeface="Arial (Body)"/>
                <a:ea typeface="Arial" panose="020B0604020202020204" pitchFamily="34" charset="0"/>
                <a:cs typeface="Times New Roman" panose="02020603050405020304" pitchFamily="18" charset="0"/>
              </a:rPr>
              <a:t>Resuma </a:t>
            </a:r>
            <a:r>
              <a:rPr lang="es-GT" sz="1200" noProof="0" dirty="0">
                <a:effectLst/>
                <a:latin typeface="Arial (Body)"/>
                <a:ea typeface="Arial" panose="020B0604020202020204" pitchFamily="34" charset="0"/>
                <a:cs typeface="Times New Roman" panose="02020603050405020304" pitchFamily="18" charset="0"/>
              </a:rPr>
              <a:t>diciendo: Esto significa que el 58.3% de los casos notificados fueron hospitalizados.</a:t>
            </a:r>
            <a:endParaRPr lang="es-GT" sz="1200" noProof="0" dirty="0">
              <a:effectLst/>
              <a:latin typeface="Arial (Body)"/>
              <a:ea typeface="Times New Roman" panose="02020603050405020304" pitchFamily="18" charset="0"/>
              <a:cs typeface="Times New Roman" panose="02020603050405020304" pitchFamily="18" charset="0"/>
            </a:endParaRPr>
          </a:p>
          <a:p>
            <a:pPr marL="0" marR="0">
              <a:lnSpc>
                <a:spcPct val="115000"/>
              </a:lnSpc>
              <a:spcBef>
                <a:spcPts val="0"/>
              </a:spcBef>
              <a:spcAft>
                <a:spcPts val="1200"/>
              </a:spcAft>
            </a:pPr>
            <a:br>
              <a:rPr lang="en-US" sz="1200" dirty="0">
                <a:effectLst/>
                <a:latin typeface="Arial  "/>
                <a:ea typeface="Times New Roman" panose="02020603050405020304" pitchFamily="18" charset="0"/>
              </a:rPr>
            </a:br>
            <a:r>
              <a:rPr lang="en-US" sz="1200" dirty="0">
                <a:effectLst/>
                <a:latin typeface="Arial  "/>
                <a:ea typeface="Times New Roman" panose="02020603050405020304" pitchFamily="18" charset="0"/>
                <a:cs typeface="Times New Roman" panose="02020603050405020304" pitchFamily="18" charset="0"/>
              </a:rPr>
              <a:t> </a:t>
            </a:r>
          </a:p>
          <a:p>
            <a:endParaRPr lang="en-US" sz="1200" dirty="0">
              <a:latin typeface="+mn-lt"/>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50</a:t>
            </a:fld>
            <a:endParaRPr lang="en-US" altLang="en-US"/>
          </a:p>
        </p:txBody>
      </p:sp>
    </p:spTree>
    <p:extLst>
      <p:ext uri="{BB962C8B-B14F-4D97-AF65-F5344CB8AC3E}">
        <p14:creationId xmlns:p14="http://schemas.microsoft.com/office/powerpoint/2010/main" val="189292431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s-ES" sz="1200" b="1" noProof="0" dirty="0">
                <a:effectLst/>
                <a:latin typeface="Arial (Body)"/>
              </a:rPr>
              <a:t>Notas para el instructor: </a:t>
            </a:r>
          </a:p>
          <a:p>
            <a:pPr marL="171450" indent="-171450">
              <a:buFont typeface="Arial" panose="020B0604020202020204" pitchFamily="34" charset="0"/>
              <a:buChar char="•"/>
            </a:pPr>
            <a:endParaRPr lang="es-GT" b="1" u="sng" noProof="0" dirty="0"/>
          </a:p>
          <a:p>
            <a:pPr marL="171450" indent="-171450">
              <a:buFont typeface="Arial" panose="020B0604020202020204" pitchFamily="34" charset="0"/>
              <a:buChar char="•"/>
            </a:pPr>
            <a:r>
              <a:rPr lang="es-GT" b="1" u="sng" noProof="0" dirty="0"/>
              <a:t>Pregunta:</a:t>
            </a:r>
            <a:r>
              <a:rPr lang="es-GT" b="0" u="none" noProof="0" dirty="0"/>
              <a:t> ¿14 dividido por 24 se representa de manera más exacta como 58.3%, o 58%?</a:t>
            </a:r>
            <a:r>
              <a:rPr lang="es-GT" b="1" u="sng" noProof="0" dirty="0"/>
              <a:t> [Permita que algunos participantes respondan].</a:t>
            </a:r>
          </a:p>
          <a:p>
            <a:endParaRPr lang="es-GT" b="1" u="sng" noProof="0" dirty="0"/>
          </a:p>
          <a:p>
            <a:pPr marL="171450" indent="-171450">
              <a:buFont typeface="Arial" panose="020B0604020202020204" pitchFamily="34" charset="0"/>
              <a:buChar char="•"/>
            </a:pPr>
            <a:r>
              <a:rPr lang="es-GT" b="1" u="sng" noProof="0" dirty="0"/>
              <a:t>Diga: </a:t>
            </a:r>
            <a:r>
              <a:rPr lang="es-GT" b="1" u="none" noProof="0" dirty="0"/>
              <a:t>&lt;CLICK&gt; </a:t>
            </a:r>
            <a:r>
              <a:rPr lang="es-GT" b="0" u="none" noProof="0" dirty="0"/>
              <a:t>Como el denominador es 24, es mejor redondear el porcentaje a 58% (en lugar de decir 58.3%). En general, si el denominador es &lt;1,000, entonces no hay suficiente precisión para utilizar más de dos cifras significativas. </a:t>
            </a:r>
          </a:p>
          <a:p>
            <a:pPr marL="171450" indent="-171450">
              <a:buFont typeface="Arial" panose="020B0604020202020204" pitchFamily="34" charset="0"/>
              <a:buChar char="•"/>
            </a:pPr>
            <a:endParaRPr lang="es-GT" b="0" u="none" noProof="0"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GT" b="1" u="sng" noProof="0" dirty="0"/>
              <a:t>Diga: </a:t>
            </a:r>
            <a:r>
              <a:rPr lang="es-GT" b="0" u="none" noProof="0" dirty="0"/>
              <a:t>Además, es más fácil para un lector leer e interpretar porcentajes redondeados. Veamos este ejemplo de causa de muerte entre 2000 y 2019. </a:t>
            </a:r>
            <a:r>
              <a:rPr lang="es-GT" b="1" u="none" noProof="0" dirty="0"/>
              <a:t>&lt;CLICK&gt; </a:t>
            </a:r>
            <a:r>
              <a:rPr lang="es-GT" b="0" u="none" noProof="0" dirty="0"/>
              <a:t>En esta primera tabla, podemos ver que la cardiopatía isquémica aumentó de 2000 a 2019, mientras que los accidentes cerebrovasculares (ACVs) y  la </a:t>
            </a:r>
            <a:r>
              <a:rPr lang="es-GT" sz="1200" b="0" i="0" u="none" strike="noStrike" noProof="0" dirty="0">
                <a:solidFill>
                  <a:srgbClr val="000000"/>
                </a:solidFill>
                <a:effectLst/>
                <a:latin typeface="Arial" panose="020B0604020202020204" pitchFamily="34" charset="0"/>
              </a:rPr>
              <a:t>Enfermedad Pulmonar Obstructiva Crónica (EPOC)</a:t>
            </a:r>
            <a:r>
              <a:rPr lang="es-GT" b="0" u="none" noProof="0" dirty="0"/>
              <a:t> se mantuvieron más o menos igual. Aunque no es difícil ver esto, nos lleva unos segundos. En la segunda tabla, podemos ver este patrón más fácilmente. </a:t>
            </a:r>
          </a:p>
          <a:p>
            <a:pPr marL="171450" indent="-171450">
              <a:buFont typeface="Arial" panose="020B0604020202020204" pitchFamily="34" charset="0"/>
              <a:buChar char="•"/>
            </a:pPr>
            <a:endParaRPr lang="es-GT" b="0" u="none" noProof="0" dirty="0"/>
          </a:p>
          <a:p>
            <a:pPr marL="171450" indent="-171450">
              <a:buFont typeface="Arial" panose="020B0604020202020204" pitchFamily="34" charset="0"/>
              <a:buChar char="•"/>
            </a:pPr>
            <a:r>
              <a:rPr lang="es-GT" b="1" u="sng" noProof="0" dirty="0"/>
              <a:t>Diga: </a:t>
            </a:r>
            <a:r>
              <a:rPr lang="es-GT" b="1" u="none" noProof="0" dirty="0"/>
              <a:t>&lt;CLICK&gt; </a:t>
            </a:r>
            <a:r>
              <a:rPr lang="es-GT" b="0" u="none" noProof="0" dirty="0"/>
              <a:t>En este ejemplo concreto, como los denominadores eran grandes, podíamos utilizar la primera tabla. Sin embargo, la mayoría de las veces, aunque sea válida, la precisión extra no es necesaria. Aunque hay ocasiones en que puede ser importante saber que una proporción es 58.3% en lugar de 58%, la mayoría de las veces 58% es suficiente. </a:t>
            </a:r>
            <a:endParaRPr lang="es-GT" b="1" u="sng" noProof="0" dirty="0"/>
          </a:p>
        </p:txBody>
      </p:sp>
      <p:sp>
        <p:nvSpPr>
          <p:cNvPr id="4" name="Slide Number Placeholder 3"/>
          <p:cNvSpPr>
            <a:spLocks noGrp="1"/>
          </p:cNvSpPr>
          <p:nvPr>
            <p:ph type="sldNum" sz="quarter" idx="5"/>
          </p:nvPr>
        </p:nvSpPr>
        <p:spPr/>
        <p:txBody>
          <a:bodyPr/>
          <a:lstStyle/>
          <a:p>
            <a:fld id="{AC9CE2E7-C91C-4BAF-92B2-56E2037DDE6B}" type="slidenum">
              <a:rPr lang="en-US" smtClean="0"/>
              <a:t>51</a:t>
            </a:fld>
            <a:endParaRPr lang="en-US"/>
          </a:p>
        </p:txBody>
      </p:sp>
    </p:spTree>
    <p:extLst>
      <p:ext uri="{BB962C8B-B14F-4D97-AF65-F5344CB8AC3E}">
        <p14:creationId xmlns:p14="http://schemas.microsoft.com/office/powerpoint/2010/main" val="370784489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1200"/>
              </a:spcBef>
              <a:spcAft>
                <a:spcPts val="600"/>
              </a:spcAft>
            </a:pPr>
            <a:r>
              <a:rPr lang="es-GT" sz="1200" b="1" noProof="0" dirty="0">
                <a:effectLst/>
                <a:latin typeface="Arial  "/>
              </a:rPr>
              <a:t>Notas para el instructor: </a:t>
            </a:r>
            <a:endParaRPr lang="es-GT" sz="1200" b="1" u="none" noProof="0" dirty="0">
              <a:effectLst/>
              <a:latin typeface="Arial  "/>
              <a:ea typeface="+mn-ea"/>
              <a:cs typeface="+mn-cs"/>
            </a:endParaRPr>
          </a:p>
          <a:p>
            <a:pPr marL="0" marR="0">
              <a:spcBef>
                <a:spcPts val="1200"/>
              </a:spcBef>
              <a:spcAft>
                <a:spcPts val="600"/>
              </a:spcAft>
            </a:pPr>
            <a:endParaRPr lang="es-GT" sz="1200" b="1" u="none" noProof="0" dirty="0">
              <a:effectLst/>
              <a:latin typeface="Arial  "/>
              <a:ea typeface="+mn-ea"/>
              <a:cs typeface="+mn-cs"/>
            </a:endParaRPr>
          </a:p>
          <a:p>
            <a:pPr marL="171450" marR="0" indent="-171450">
              <a:spcBef>
                <a:spcPts val="1200"/>
              </a:spcBef>
              <a:spcAft>
                <a:spcPts val="600"/>
              </a:spcAft>
              <a:buFont typeface="Arial" panose="020B0604020202020204" pitchFamily="34" charset="0"/>
              <a:buChar char="•"/>
            </a:pPr>
            <a:r>
              <a:rPr lang="es-GT" sz="1200" b="1" u="sng" noProof="0" dirty="0">
                <a:latin typeface="Arial (Body)"/>
                <a:cs typeface="Calibri"/>
                <a:sym typeface="Calibri"/>
              </a:rPr>
              <a:t>Diga: </a:t>
            </a:r>
            <a:r>
              <a:rPr lang="es-GT" sz="1200" noProof="0" dirty="0">
                <a:effectLst/>
                <a:latin typeface="Arial  "/>
                <a:ea typeface="Times New Roman" panose="02020603050405020304" pitchFamily="18" charset="0"/>
                <a:cs typeface="Times New Roman" panose="02020603050405020304" pitchFamily="18" charset="0"/>
              </a:rPr>
              <a:t>Este primer taller de </a:t>
            </a:r>
            <a:r>
              <a:rPr lang="es-GT" sz="1200" noProof="0" dirty="0" err="1">
                <a:effectLst/>
                <a:latin typeface="Arial  "/>
                <a:ea typeface="Times New Roman" panose="02020603050405020304" pitchFamily="18" charset="0"/>
                <a:cs typeface="Times New Roman" panose="02020603050405020304" pitchFamily="18" charset="0"/>
              </a:rPr>
              <a:t>Frontline</a:t>
            </a:r>
            <a:r>
              <a:rPr lang="es-GT" sz="1200" noProof="0" dirty="0">
                <a:effectLst/>
                <a:latin typeface="Arial  "/>
                <a:ea typeface="Times New Roman" panose="02020603050405020304" pitchFamily="18" charset="0"/>
                <a:cs typeface="Times New Roman" panose="02020603050405020304" pitchFamily="18" charset="0"/>
              </a:rPr>
              <a:t> se centra en la vigilancia. Aunque solemos utilizar ejemplos de enfermedades infecciosas, las enfermedades no transmisibles son actualmente las principales causas de muerte entre los adultos de todo el mundo. Cada vez más, los Ministerios de Salud se interesan por cómo llevar a cabo la vigilancia de las enfermedades no transmisibles y sus factores de riesgo.  En este caso, un país utilizó la encuesta STEPS de la Organización Mundial de la Salud para evaluar la proporción de hipertensión (</a:t>
            </a:r>
            <a:r>
              <a:rPr lang="es-GT" sz="1200" i="1" noProof="0" dirty="0">
                <a:effectLst/>
                <a:latin typeface="Arial  "/>
                <a:ea typeface="Times New Roman" panose="02020603050405020304" pitchFamily="18" charset="0"/>
                <a:cs typeface="Times New Roman" panose="02020603050405020304" pitchFamily="18" charset="0"/>
              </a:rPr>
              <a:t>presión arterial alta</a:t>
            </a:r>
            <a:r>
              <a:rPr lang="es-GT" sz="1200" noProof="0" dirty="0">
                <a:effectLst/>
                <a:latin typeface="Arial  "/>
                <a:ea typeface="Times New Roman" panose="02020603050405020304" pitchFamily="18" charset="0"/>
                <a:cs typeface="Times New Roman" panose="02020603050405020304" pitchFamily="18" charset="0"/>
              </a:rPr>
              <a:t>) entre los adultos. </a:t>
            </a:r>
          </a:p>
          <a:p>
            <a:pPr marL="171450" marR="0" indent="-171450">
              <a:spcBef>
                <a:spcPts val="1200"/>
              </a:spcBef>
              <a:spcAft>
                <a:spcPts val="600"/>
              </a:spcAft>
              <a:buFont typeface="Arial" panose="020B0604020202020204" pitchFamily="34" charset="0"/>
              <a:buChar char="•"/>
            </a:pPr>
            <a:endParaRPr lang="es-GT" sz="1200" b="1" u="sng" noProof="0" dirty="0">
              <a:effectLst/>
              <a:latin typeface="Arial  "/>
              <a:ea typeface="Times New Roman" panose="02020603050405020304" pitchFamily="18" charset="0"/>
              <a:cs typeface="Times New Roman" panose="02020603050405020304" pitchFamily="18" charset="0"/>
            </a:endParaRPr>
          </a:p>
          <a:p>
            <a:pPr marL="171450" marR="0" indent="-171450">
              <a:spcBef>
                <a:spcPts val="1200"/>
              </a:spcBef>
              <a:spcAft>
                <a:spcPts val="600"/>
              </a:spcAft>
              <a:buFont typeface="Arial" panose="020B0604020202020204" pitchFamily="34" charset="0"/>
              <a:buChar char="•"/>
            </a:pPr>
            <a:r>
              <a:rPr lang="es-GT" sz="1200" b="1" u="sng" noProof="0" dirty="0">
                <a:effectLst/>
                <a:latin typeface="Arial  "/>
                <a:ea typeface="Times New Roman" panose="02020603050405020304" pitchFamily="18" charset="0"/>
                <a:cs typeface="Times New Roman" panose="02020603050405020304" pitchFamily="18" charset="0"/>
              </a:rPr>
              <a:t>Pregunte: </a:t>
            </a:r>
            <a:r>
              <a:rPr lang="es-GT" sz="1200" noProof="0" dirty="0">
                <a:effectLst/>
                <a:latin typeface="Arial  "/>
                <a:ea typeface="Times New Roman" panose="02020603050405020304" pitchFamily="18" charset="0"/>
                <a:cs typeface="Times New Roman" panose="02020603050405020304" pitchFamily="18" charset="0"/>
              </a:rPr>
              <a:t>¿Qué proporción de los participantes en la encuesta padecía hipertensión? </a:t>
            </a:r>
          </a:p>
          <a:p>
            <a:pPr marL="171450" marR="0" indent="-171450">
              <a:spcBef>
                <a:spcPts val="1200"/>
              </a:spcBef>
              <a:spcAft>
                <a:spcPts val="600"/>
              </a:spcAft>
              <a:buFont typeface="Arial" panose="020B0604020202020204" pitchFamily="34" charset="0"/>
              <a:buChar char="•"/>
            </a:pPr>
            <a:endParaRPr lang="es-GT" sz="1200" b="1" u="sng" noProof="0" dirty="0">
              <a:effectLst/>
              <a:latin typeface="Arial  "/>
              <a:ea typeface="Times New Roman"/>
              <a:cs typeface="Times New Roman" panose="02020603050405020304" pitchFamily="18" charset="0"/>
              <a:sym typeface="Times New Roman"/>
            </a:endParaRPr>
          </a:p>
          <a:p>
            <a:pPr marL="171450" marR="0" indent="-171450">
              <a:spcBef>
                <a:spcPts val="1200"/>
              </a:spcBef>
              <a:spcAft>
                <a:spcPts val="600"/>
              </a:spcAft>
              <a:buFont typeface="Arial" panose="020B0604020202020204" pitchFamily="34" charset="0"/>
              <a:buChar char="•"/>
            </a:pPr>
            <a:r>
              <a:rPr lang="es-GT" sz="1200" b="1" u="sng" noProof="0" dirty="0">
                <a:effectLst/>
                <a:latin typeface="Arial  "/>
                <a:ea typeface="Times New Roman"/>
                <a:cs typeface="Times New Roman" panose="02020603050405020304" pitchFamily="18" charset="0"/>
                <a:sym typeface="Times New Roman"/>
              </a:rPr>
              <a:t>Permita </a:t>
            </a:r>
            <a:r>
              <a:rPr lang="es-GT" sz="1200" b="0" noProof="0" dirty="0">
                <a:effectLst/>
                <a:latin typeface="Arial  "/>
                <a:ea typeface="Times New Roman"/>
                <a:cs typeface="Times New Roman" panose="02020603050405020304" pitchFamily="18" charset="0"/>
                <a:sym typeface="Times New Roman"/>
              </a:rPr>
              <a:t>un momento para que los participantes procesen y/o respondan </a:t>
            </a:r>
            <a:r>
              <a:rPr lang="es-GT" sz="1200" b="1" noProof="0" dirty="0">
                <a:latin typeface="Arial  "/>
                <a:ea typeface="Times New Roman"/>
                <a:cs typeface="Times New Roman"/>
                <a:sym typeface="Times New Roman"/>
              </a:rPr>
              <a:t>&lt;CLICK&gt; </a:t>
            </a:r>
            <a:r>
              <a:rPr lang="es-GT" sz="1200" b="1" i="1" noProof="0" dirty="0">
                <a:effectLst/>
                <a:latin typeface="Arial  "/>
                <a:ea typeface="Times New Roman" panose="02020603050405020304" pitchFamily="18" charset="0"/>
                <a:cs typeface="Times New Roman" panose="02020603050405020304" pitchFamily="18" charset="0"/>
              </a:rPr>
              <a:t>Respuesta:  </a:t>
            </a:r>
            <a:r>
              <a:rPr lang="es-GT" sz="1200" b="0" i="1" noProof="0" dirty="0">
                <a:effectLst/>
                <a:latin typeface="Arial  "/>
                <a:ea typeface="Times New Roman" panose="02020603050405020304" pitchFamily="18" charset="0"/>
                <a:cs typeface="Times New Roman" panose="02020603050405020304" pitchFamily="18" charset="0"/>
              </a:rPr>
              <a:t>570 / 10,000 = 0.057 </a:t>
            </a:r>
            <a:r>
              <a:rPr lang="es-GT" sz="1200" b="0" i="0" noProof="0" dirty="0">
                <a:effectLst/>
                <a:latin typeface="Arial  "/>
                <a:ea typeface="Times New Roman" panose="02020603050405020304" pitchFamily="18" charset="0"/>
                <a:cs typeface="Times New Roman" panose="02020603050405020304" pitchFamily="18" charset="0"/>
              </a:rPr>
              <a:t>que es igual a </a:t>
            </a:r>
            <a:r>
              <a:rPr lang="es-GT" sz="1200" b="1" i="0" noProof="0" dirty="0">
                <a:effectLst/>
                <a:latin typeface="Arial  "/>
                <a:ea typeface="Times New Roman" panose="02020603050405020304" pitchFamily="18" charset="0"/>
                <a:cs typeface="Times New Roman" panose="02020603050405020304" pitchFamily="18" charset="0"/>
              </a:rPr>
              <a:t>&lt;CLICK&gt; </a:t>
            </a:r>
            <a:r>
              <a:rPr lang="es-GT" sz="1200" b="0" i="1" noProof="0" dirty="0">
                <a:effectLst/>
                <a:latin typeface="Arial  "/>
                <a:ea typeface="Times New Roman" panose="02020603050405020304" pitchFamily="18" charset="0"/>
                <a:cs typeface="Times New Roman" panose="02020603050405020304" pitchFamily="18" charset="0"/>
              </a:rPr>
              <a:t>5,7%.</a:t>
            </a:r>
          </a:p>
          <a:p>
            <a:pPr marL="171450" marR="0" indent="-171450">
              <a:spcBef>
                <a:spcPts val="1200"/>
              </a:spcBef>
              <a:spcAft>
                <a:spcPts val="600"/>
              </a:spcAft>
              <a:buFont typeface="Arial" panose="020B0604020202020204" pitchFamily="34" charset="0"/>
              <a:buChar char="•"/>
            </a:pPr>
            <a:endParaRPr lang="es-GT" sz="1200" b="0" i="1" u="sng" noProof="0" dirty="0">
              <a:effectLst/>
              <a:latin typeface="Arial  "/>
              <a:ea typeface="Times New Roman" panose="02020603050405020304" pitchFamily="18" charset="0"/>
              <a:cs typeface="Times New Roman" panose="02020603050405020304" pitchFamily="18" charset="0"/>
            </a:endParaRPr>
          </a:p>
          <a:p>
            <a:pPr marL="171450" marR="0" lvl="0" indent="-171450" algn="l" defTabSz="914400" rtl="0" eaLnBrk="1" fontAlgn="auto" latinLnBrk="0" hangingPunct="1">
              <a:lnSpc>
                <a:spcPct val="100000"/>
              </a:lnSpc>
              <a:spcBef>
                <a:spcPts val="1200"/>
              </a:spcBef>
              <a:spcAft>
                <a:spcPts val="600"/>
              </a:spcAft>
              <a:buClrTx/>
              <a:buSzTx/>
              <a:buFont typeface="Arial" panose="020B0604020202020204" pitchFamily="34" charset="0"/>
              <a:buChar char="•"/>
              <a:tabLst/>
              <a:defRPr/>
            </a:pPr>
            <a:r>
              <a:rPr lang="es-GT" sz="1200" b="1" u="sng" noProof="0" dirty="0">
                <a:effectLst/>
                <a:latin typeface="Arial  "/>
                <a:ea typeface="Times New Roman" panose="02020603050405020304" pitchFamily="18" charset="0"/>
                <a:cs typeface="Times New Roman" panose="02020603050405020304" pitchFamily="18" charset="0"/>
              </a:rPr>
              <a:t>Pregunte: </a:t>
            </a:r>
            <a:r>
              <a:rPr lang="es-GT" sz="1200" noProof="0" dirty="0">
                <a:effectLst/>
                <a:latin typeface="Arial  "/>
                <a:ea typeface="Times New Roman" panose="02020603050405020304" pitchFamily="18" charset="0"/>
                <a:cs typeface="Times New Roman" panose="02020603050405020304" pitchFamily="18" charset="0"/>
              </a:rPr>
              <a:t>¿Qué proporción de los participantes en la encuesta no tenía hipertensión? </a:t>
            </a:r>
            <a:r>
              <a:rPr lang="es-GT" sz="1200" b="1" noProof="0" dirty="0">
                <a:latin typeface="Arial  "/>
                <a:ea typeface="Times New Roman"/>
                <a:cs typeface="Times New Roman"/>
                <a:sym typeface="Times New Roman"/>
              </a:rPr>
              <a:t>&lt;CLICK&gt; </a:t>
            </a:r>
            <a:endParaRPr lang="es-GT" sz="1200" b="0" i="1" u="none" noProof="0" dirty="0">
              <a:effectLst/>
              <a:latin typeface="Arial  "/>
              <a:ea typeface="Times New Roman"/>
              <a:cs typeface="Times New Roman" panose="02020603050405020304" pitchFamily="18" charset="0"/>
              <a:sym typeface="Times New Roman"/>
            </a:endParaRPr>
          </a:p>
          <a:p>
            <a:pPr marL="171450" marR="0" indent="-171450">
              <a:spcBef>
                <a:spcPts val="1200"/>
              </a:spcBef>
              <a:spcAft>
                <a:spcPts val="600"/>
              </a:spcAft>
              <a:buFont typeface="Arial" panose="020B0604020202020204" pitchFamily="34" charset="0"/>
              <a:buChar char="•"/>
            </a:pPr>
            <a:endParaRPr lang="es-GT" sz="1200" b="1" u="sng" noProof="0" dirty="0">
              <a:effectLst/>
              <a:latin typeface="Arial  "/>
              <a:ea typeface="Times New Roman" panose="02020603050405020304" pitchFamily="18" charset="0"/>
              <a:cs typeface="Times New Roman" panose="02020603050405020304" pitchFamily="18" charset="0"/>
            </a:endParaRPr>
          </a:p>
          <a:p>
            <a:pPr marL="171450" marR="0" indent="-171450">
              <a:spcBef>
                <a:spcPts val="1200"/>
              </a:spcBef>
              <a:spcAft>
                <a:spcPts val="600"/>
              </a:spcAft>
              <a:buFont typeface="Arial" panose="020B0604020202020204" pitchFamily="34" charset="0"/>
              <a:buChar char="•"/>
            </a:pPr>
            <a:r>
              <a:rPr lang="es-GT" sz="1200" b="1" u="sng" noProof="0" dirty="0">
                <a:effectLst/>
                <a:latin typeface="Arial  "/>
                <a:ea typeface="Times New Roman" panose="02020603050405020304" pitchFamily="18" charset="0"/>
                <a:cs typeface="Times New Roman" panose="02020603050405020304" pitchFamily="18" charset="0"/>
              </a:rPr>
              <a:t>Permita </a:t>
            </a:r>
            <a:r>
              <a:rPr lang="es-GT" sz="1200" b="0" noProof="0" dirty="0">
                <a:effectLst/>
                <a:latin typeface="Arial  "/>
                <a:ea typeface="Times New Roman" panose="02020603050405020304" pitchFamily="18" charset="0"/>
                <a:cs typeface="Times New Roman" panose="02020603050405020304" pitchFamily="18" charset="0"/>
              </a:rPr>
              <a:t>un momento para que los participantes procesen y/o respondan </a:t>
            </a:r>
            <a:r>
              <a:rPr lang="es-GT" sz="1200" b="1" i="1" noProof="0" dirty="0">
                <a:effectLst/>
                <a:latin typeface="Arial  "/>
                <a:ea typeface="Times New Roman" panose="02020603050405020304" pitchFamily="18" charset="0"/>
                <a:cs typeface="Times New Roman" panose="02020603050405020304" pitchFamily="18" charset="0"/>
              </a:rPr>
              <a:t>Respuesta:  </a:t>
            </a:r>
            <a:r>
              <a:rPr lang="es-GT" sz="1200" b="0" i="1" noProof="0" dirty="0">
                <a:effectLst/>
                <a:latin typeface="Arial  "/>
                <a:ea typeface="Times New Roman" panose="02020603050405020304" pitchFamily="18" charset="0"/>
                <a:cs typeface="Times New Roman" panose="02020603050405020304" pitchFamily="18" charset="0"/>
              </a:rPr>
              <a:t>Podría calcularse de dos maneras:</a:t>
            </a:r>
            <a:endParaRPr lang="es-GT" sz="1200" b="0" i="1" u="none" noProof="0" dirty="0">
              <a:effectLst/>
              <a:latin typeface="Arial  "/>
              <a:ea typeface="Times New Roman" panose="02020603050405020304" pitchFamily="18" charset="0"/>
              <a:cs typeface="Times New Roman" panose="02020603050405020304" pitchFamily="18" charset="0"/>
              <a:sym typeface="Times New Roman"/>
            </a:endParaRPr>
          </a:p>
          <a:p>
            <a:pPr marL="171450" marR="0" indent="-171450">
              <a:spcBef>
                <a:spcPts val="1200"/>
              </a:spcBef>
              <a:spcAft>
                <a:spcPts val="600"/>
              </a:spcAft>
              <a:buFont typeface="Arial" panose="020B0604020202020204" pitchFamily="34" charset="0"/>
              <a:buChar char="•"/>
            </a:pPr>
            <a:endParaRPr lang="es-GT" sz="1200" b="1" u="sng" noProof="0" dirty="0">
              <a:latin typeface="Arial (Body)"/>
              <a:cs typeface="Calibri"/>
              <a:sym typeface="Calibri"/>
            </a:endParaRPr>
          </a:p>
          <a:p>
            <a:pPr marL="171450" marR="0" indent="-171450">
              <a:spcBef>
                <a:spcPts val="1200"/>
              </a:spcBef>
              <a:spcAft>
                <a:spcPts val="600"/>
              </a:spcAft>
              <a:buFont typeface="Arial" panose="020B0604020202020204" pitchFamily="34" charset="0"/>
              <a:buChar char="•"/>
            </a:pPr>
            <a:r>
              <a:rPr lang="es-GT" sz="1200" b="1" u="sng" noProof="0" dirty="0">
                <a:latin typeface="Arial (Body)"/>
                <a:cs typeface="Calibri"/>
                <a:sym typeface="Calibri"/>
              </a:rPr>
              <a:t>Diga: </a:t>
            </a:r>
            <a:r>
              <a:rPr lang="es-GT" sz="1200" b="0" noProof="0" dirty="0">
                <a:effectLst/>
                <a:latin typeface="Arial  "/>
                <a:ea typeface="Times New Roman" panose="02020603050405020304" pitchFamily="18" charset="0"/>
                <a:cs typeface="Times New Roman" panose="02020603050405020304" pitchFamily="18" charset="0"/>
              </a:rPr>
              <a:t>Si 570 tenían hipertensión, 10,000 - </a:t>
            </a:r>
            <a:r>
              <a:rPr lang="es-GT" sz="1200" b="0" noProof="0" dirty="0">
                <a:effectLst/>
                <a:highlight>
                  <a:srgbClr val="FFFF00"/>
                </a:highlight>
                <a:latin typeface="Arial  "/>
                <a:ea typeface="Times New Roman" panose="02020603050405020304" pitchFamily="18" charset="0"/>
                <a:cs typeface="Times New Roman" panose="02020603050405020304" pitchFamily="18" charset="0"/>
              </a:rPr>
              <a:t>570 </a:t>
            </a:r>
            <a:r>
              <a:rPr lang="es-GT" sz="1200" b="0" noProof="0" dirty="0">
                <a:effectLst/>
                <a:latin typeface="Arial  "/>
                <a:ea typeface="Times New Roman" panose="02020603050405020304" pitchFamily="18" charset="0"/>
                <a:cs typeface="Times New Roman" panose="02020603050405020304" pitchFamily="18" charset="0"/>
              </a:rPr>
              <a:t>= 9,430 no la tenían. </a:t>
            </a:r>
            <a:r>
              <a:rPr lang="es-GT" sz="1200" b="1" i="0" noProof="0" dirty="0">
                <a:effectLst/>
                <a:latin typeface="Arial  "/>
                <a:ea typeface="Times New Roman" panose="02020603050405020304" pitchFamily="18" charset="0"/>
                <a:cs typeface="Times New Roman" panose="02020603050405020304" pitchFamily="18" charset="0"/>
              </a:rPr>
              <a:t>&lt;CLICK&gt; </a:t>
            </a:r>
            <a:r>
              <a:rPr lang="es-GT" sz="1200" b="0" noProof="0" dirty="0">
                <a:effectLst/>
                <a:latin typeface="Arial  "/>
                <a:ea typeface="Times New Roman" panose="02020603050405020304" pitchFamily="18" charset="0"/>
                <a:cs typeface="Times New Roman" panose="02020603050405020304" pitchFamily="18" charset="0"/>
              </a:rPr>
              <a:t>9,430 / 10,000 = 0,943 </a:t>
            </a:r>
            <a:r>
              <a:rPr lang="es-GT" sz="1200" b="0" i="0" noProof="0" dirty="0">
                <a:effectLst/>
                <a:latin typeface="Arial  "/>
                <a:ea typeface="Times New Roman" panose="02020603050405020304" pitchFamily="18" charset="0"/>
                <a:cs typeface="Times New Roman" panose="02020603050405020304" pitchFamily="18" charset="0"/>
              </a:rPr>
              <a:t>que es igual a </a:t>
            </a:r>
            <a:r>
              <a:rPr lang="es-GT" sz="1200" b="1" i="0" noProof="0" dirty="0">
                <a:effectLst/>
                <a:latin typeface="Arial  "/>
                <a:ea typeface="Times New Roman" panose="02020603050405020304" pitchFamily="18" charset="0"/>
                <a:cs typeface="Times New Roman" panose="02020603050405020304" pitchFamily="18" charset="0"/>
              </a:rPr>
              <a:t>&lt;CLICK&gt; </a:t>
            </a:r>
            <a:r>
              <a:rPr lang="es-GT" sz="1200" b="0" noProof="0" dirty="0">
                <a:effectLst/>
                <a:latin typeface="Arial  "/>
                <a:ea typeface="Times New Roman" panose="02020603050405020304" pitchFamily="18" charset="0"/>
                <a:cs typeface="Times New Roman" panose="02020603050405020304" pitchFamily="18" charset="0"/>
              </a:rPr>
              <a:t>94,3% </a:t>
            </a:r>
            <a:r>
              <a:rPr lang="es-GT" sz="1200" b="1" noProof="0" dirty="0">
                <a:effectLst/>
                <a:latin typeface="Arial  "/>
                <a:ea typeface="Times New Roman" panose="02020603050405020304" pitchFamily="18" charset="0"/>
                <a:cs typeface="Times New Roman" panose="02020603050405020304" pitchFamily="18" charset="0"/>
              </a:rPr>
              <a:t>&lt;CLICK&gt;</a:t>
            </a:r>
            <a:r>
              <a:rPr lang="es-GT" sz="1200" b="0" noProof="0" dirty="0">
                <a:effectLst/>
                <a:latin typeface="Arial  "/>
                <a:ea typeface="Times New Roman" panose="02020603050405020304" pitchFamily="18" charset="0"/>
                <a:cs typeface="Times New Roman" panose="02020603050405020304" pitchFamily="18" charset="0"/>
              </a:rPr>
              <a:t>.</a:t>
            </a:r>
          </a:p>
          <a:p>
            <a:pPr marL="171450" marR="0" indent="-171450">
              <a:spcBef>
                <a:spcPts val="1200"/>
              </a:spcBef>
              <a:spcAft>
                <a:spcPts val="600"/>
              </a:spcAft>
              <a:buFont typeface="Arial" panose="020B0604020202020204" pitchFamily="34" charset="0"/>
              <a:buChar char="•"/>
            </a:pPr>
            <a:endParaRPr lang="es-GT" sz="1200" b="1" u="sng" noProof="0" dirty="0">
              <a:effectLst/>
              <a:latin typeface="Arial  "/>
              <a:ea typeface="Times New Roman" panose="02020603050405020304" pitchFamily="18" charset="0"/>
              <a:cs typeface="Times New Roman" panose="02020603050405020304" pitchFamily="18" charset="0"/>
            </a:endParaRPr>
          </a:p>
          <a:p>
            <a:pPr marL="171450" marR="0" indent="-171450">
              <a:spcBef>
                <a:spcPts val="1200"/>
              </a:spcBef>
              <a:spcAft>
                <a:spcPts val="600"/>
              </a:spcAft>
              <a:buFont typeface="Arial" panose="020B0604020202020204" pitchFamily="34" charset="0"/>
              <a:buChar char="•"/>
            </a:pPr>
            <a:r>
              <a:rPr lang="es-GT" sz="1200" b="1" u="sng" noProof="0" dirty="0">
                <a:latin typeface="Arial (Body)"/>
                <a:cs typeface="Calibri"/>
                <a:sym typeface="Calibri"/>
              </a:rPr>
              <a:t>Diga: </a:t>
            </a:r>
            <a:r>
              <a:rPr lang="es-GT" sz="1200" b="0" noProof="0" dirty="0">
                <a:effectLst/>
                <a:latin typeface="Arial  "/>
                <a:ea typeface="Times New Roman" panose="02020603050405020304" pitchFamily="18" charset="0"/>
                <a:cs typeface="Times New Roman" panose="02020603050405020304" pitchFamily="18" charset="0"/>
              </a:rPr>
              <a:t>Como los que tienen y los que no tienen hipertensión constituyen el 100%, podemos simplemente restar el 5.7% del 100%.  100% - 5.7% = 94.3%</a:t>
            </a:r>
            <a:endParaRPr lang="es-GT" sz="1200" noProof="0" dirty="0">
              <a:effectLst/>
              <a:latin typeface="Arial  "/>
              <a:ea typeface="Times New Roman" panose="02020603050405020304" pitchFamily="18" charset="0"/>
              <a:cs typeface="Times New Roman" panose="02020603050405020304" pitchFamily="18" charset="0"/>
            </a:endParaRPr>
          </a:p>
          <a:p>
            <a:endParaRPr lang="es-ES" sz="1200" noProof="0" dirty="0">
              <a:latin typeface="+mn-lt"/>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52</a:t>
            </a:fld>
            <a:endParaRPr lang="en-US" altLang="en-US"/>
          </a:p>
        </p:txBody>
      </p:sp>
    </p:spTree>
    <p:extLst>
      <p:ext uri="{BB962C8B-B14F-4D97-AF65-F5344CB8AC3E}">
        <p14:creationId xmlns:p14="http://schemas.microsoft.com/office/powerpoint/2010/main" val="367506971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1200"/>
              </a:spcBef>
              <a:spcAft>
                <a:spcPts val="600"/>
              </a:spcAft>
            </a:pPr>
            <a:r>
              <a:rPr lang="es-GT" sz="1200" b="1" noProof="0" dirty="0">
                <a:effectLst/>
                <a:latin typeface="Arial (Body)"/>
              </a:rPr>
              <a:t>Notas para el instructor:</a:t>
            </a:r>
          </a:p>
          <a:p>
            <a:pPr marL="0" marR="0">
              <a:spcBef>
                <a:spcPts val="1200"/>
              </a:spcBef>
              <a:spcAft>
                <a:spcPts val="600"/>
              </a:spcAft>
            </a:pPr>
            <a:endParaRPr lang="es-GT" sz="1200" b="1" u="sng" noProof="0" dirty="0">
              <a:effectLst/>
              <a:latin typeface="Arial (Body)"/>
              <a:cs typeface="Calibri"/>
              <a:sym typeface="Calibri"/>
            </a:endParaRPr>
          </a:p>
          <a:p>
            <a:pPr marL="171450" marR="0" indent="-171450">
              <a:spcBef>
                <a:spcPts val="1200"/>
              </a:spcBef>
              <a:spcAft>
                <a:spcPts val="600"/>
              </a:spcAft>
              <a:buFont typeface="Arial" panose="020B0604020202020204" pitchFamily="34" charset="0"/>
              <a:buChar char="•"/>
            </a:pPr>
            <a:r>
              <a:rPr lang="es-GT" sz="1200" b="1" u="sng" noProof="0" dirty="0">
                <a:latin typeface="Arial (Body)"/>
                <a:cs typeface="Calibri"/>
                <a:sym typeface="Calibri"/>
              </a:rPr>
              <a:t>Diga</a:t>
            </a:r>
            <a:r>
              <a:rPr lang="es-GT" sz="1200" noProof="0" dirty="0">
                <a:effectLst/>
                <a:latin typeface="Arial (Body)"/>
                <a:ea typeface="Arial" panose="020B0604020202020204" pitchFamily="34" charset="0"/>
                <a:cs typeface="Times New Roman" panose="02020603050405020304" pitchFamily="18" charset="0"/>
              </a:rPr>
              <a:t>: Ya hemos hablado de conteos, razones y proporciones. Terminemos con las tasas.  En salud pública se utilizan muchos tipos diferentes de tasas para medir distintas características de la salud de la población. Algunas de las tasas que se analizarán son la de prevalencia, la de incidencia, la tasa de ataque, la tasa de mortalidad y la tasa de letalidad.</a:t>
            </a:r>
            <a:endParaRPr lang="es-GT" sz="1200" noProof="0" dirty="0">
              <a:effectLst/>
              <a:latin typeface="Arial (Body)"/>
              <a:ea typeface="Times New Roman" panose="02020603050405020304" pitchFamily="18" charset="0"/>
              <a:cs typeface="Times New Roman" panose="02020603050405020304" pitchFamily="18" charset="0"/>
            </a:endParaRPr>
          </a:p>
          <a:p>
            <a:endParaRPr lang="en-US" sz="1200" dirty="0">
              <a:latin typeface="+mn-lt"/>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53</a:t>
            </a:fld>
            <a:endParaRPr lang="en-US" altLang="en-US"/>
          </a:p>
        </p:txBody>
      </p:sp>
    </p:spTree>
    <p:extLst>
      <p:ext uri="{BB962C8B-B14F-4D97-AF65-F5344CB8AC3E}">
        <p14:creationId xmlns:p14="http://schemas.microsoft.com/office/powerpoint/2010/main" val="161309769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1200"/>
              </a:spcBef>
              <a:spcAft>
                <a:spcPts val="600"/>
              </a:spcAft>
              <a:buClrTx/>
              <a:buSzTx/>
              <a:buFontTx/>
              <a:buNone/>
              <a:tabLst/>
              <a:defRPr/>
            </a:pPr>
            <a:r>
              <a:rPr lang="es-GT" sz="1200" b="1" noProof="0" dirty="0">
                <a:effectLst/>
                <a:latin typeface="Arial" panose="020B0604020202020204" pitchFamily="34" charset="0"/>
                <a:cs typeface="Arial" panose="020B0604020202020204" pitchFamily="34" charset="0"/>
              </a:rPr>
              <a:t>Notas para el instructor:</a:t>
            </a:r>
          </a:p>
          <a:p>
            <a:pPr marL="0" marR="0" indent="0">
              <a:lnSpc>
                <a:spcPct val="115000"/>
              </a:lnSpc>
              <a:spcBef>
                <a:spcPts val="0"/>
              </a:spcBef>
              <a:spcAft>
                <a:spcPts val="1200"/>
              </a:spcAft>
              <a:buFont typeface="Arial" panose="020B0604020202020204" pitchFamily="34" charset="0"/>
              <a:buNone/>
            </a:pPr>
            <a:endParaRPr lang="es-GT" sz="1200" b="1" u="sng" noProof="0" dirty="0">
              <a:latin typeface="Arial" panose="020B0604020202020204" pitchFamily="34" charset="0"/>
              <a:cs typeface="Arial" panose="020B0604020202020204" pitchFamily="34" charset="0"/>
              <a:sym typeface="Calibri"/>
            </a:endParaRPr>
          </a:p>
          <a:p>
            <a:pPr marL="171450" marR="0" indent="-171450">
              <a:lnSpc>
                <a:spcPct val="115000"/>
              </a:lnSpc>
              <a:spcBef>
                <a:spcPts val="0"/>
              </a:spcBef>
              <a:spcAft>
                <a:spcPts val="1200"/>
              </a:spcAft>
              <a:buFont typeface="Arial" panose="020B0604020202020204" pitchFamily="34" charset="0"/>
              <a:buChar char="•"/>
            </a:pPr>
            <a:r>
              <a:rPr lang="es-GT" sz="1200" b="1" u="sng" noProof="0" dirty="0">
                <a:latin typeface="Arial" panose="020B0604020202020204" pitchFamily="34" charset="0"/>
                <a:cs typeface="Arial" panose="020B0604020202020204" pitchFamily="34" charset="0"/>
                <a:sym typeface="Calibri"/>
              </a:rPr>
              <a:t>Diga</a:t>
            </a:r>
            <a:r>
              <a:rPr lang="es-GT" sz="1200" noProof="0" dirty="0">
                <a:effectLst/>
                <a:latin typeface="Arial" panose="020B0604020202020204" pitchFamily="34" charset="0"/>
                <a:ea typeface="Arial" panose="020B0604020202020204" pitchFamily="34" charset="0"/>
                <a:cs typeface="Arial" panose="020B0604020202020204" pitchFamily="34" charset="0"/>
              </a:rPr>
              <a:t>: Mucha gente confunde incidencia y prevalencia. Discutiremos cada medida con más detalle, pero la diferencia clave es el numerador. El numerador de la incidencia sólo incluye los casos nuevos, mientras que el numerador de la prevalencia incluye todos los casos actuales, independientemente de la fecha de inicio.</a:t>
            </a: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54</a:t>
            </a:fld>
            <a:endParaRPr lang="en-US" altLang="en-US"/>
          </a:p>
        </p:txBody>
      </p:sp>
    </p:spTree>
    <p:extLst>
      <p:ext uri="{BB962C8B-B14F-4D97-AF65-F5344CB8AC3E}">
        <p14:creationId xmlns:p14="http://schemas.microsoft.com/office/powerpoint/2010/main" val="110516201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1200"/>
              </a:spcBef>
              <a:spcAft>
                <a:spcPts val="600"/>
              </a:spcAft>
            </a:pPr>
            <a:r>
              <a:rPr lang="es-GT" sz="1200" b="1" noProof="0" dirty="0">
                <a:effectLst/>
                <a:latin typeface="Arial (Body)"/>
                <a:ea typeface="Arial" panose="020B0604020202020204" pitchFamily="34" charset="0"/>
                <a:cs typeface="Times New Roman" panose="02020603050405020304" pitchFamily="18" charset="0"/>
              </a:rPr>
              <a:t>Notas para el instructor:</a:t>
            </a:r>
          </a:p>
          <a:p>
            <a:pPr marL="0" marR="0">
              <a:lnSpc>
                <a:spcPct val="115000"/>
              </a:lnSpc>
              <a:spcBef>
                <a:spcPts val="1200"/>
              </a:spcBef>
              <a:spcAft>
                <a:spcPts val="600"/>
              </a:spcAft>
            </a:pPr>
            <a:endParaRPr lang="es-GT" sz="1200" b="1" noProof="0" dirty="0">
              <a:effectLst/>
              <a:latin typeface="Arial (Body)"/>
              <a:ea typeface="Arial" panose="020B0604020202020204" pitchFamily="34" charset="0"/>
              <a:cs typeface="Times New Roman" panose="02020603050405020304" pitchFamily="18" charset="0"/>
            </a:endParaRPr>
          </a:p>
          <a:p>
            <a:pPr marL="171450" indent="-171450">
              <a:lnSpc>
                <a:spcPct val="115000"/>
              </a:lnSpc>
              <a:spcBef>
                <a:spcPts val="1200"/>
              </a:spcBef>
              <a:spcAft>
                <a:spcPts val="600"/>
              </a:spcAft>
              <a:buFont typeface="Arial" panose="020B0604020202020204" pitchFamily="34" charset="0"/>
              <a:buChar char="•"/>
            </a:pPr>
            <a:r>
              <a:rPr lang="es-GT" sz="1200" b="1" u="sng" noProof="0" dirty="0">
                <a:latin typeface="Arial (Body)"/>
                <a:cs typeface="Calibri"/>
                <a:sym typeface="Calibri"/>
              </a:rPr>
              <a:t>Diga: </a:t>
            </a:r>
            <a:r>
              <a:rPr lang="es-GT" sz="1200" noProof="0" dirty="0">
                <a:effectLst/>
                <a:latin typeface="Arial (Body)"/>
                <a:ea typeface="Arial" panose="020B0604020202020204" pitchFamily="34" charset="0"/>
                <a:cs typeface="Times New Roman" panose="02020603050405020304" pitchFamily="18" charset="0"/>
              </a:rPr>
              <a:t>¡Hablemos de la prevalencia!  La prevalencia se refiere a todos los casos existentes o actuales en la población, tanto si el inicio fue reciente como si se produjo en un pasado lejano.  El numerador de la prevalencia incluye todos los casos actuales, independientemente de cuándo aparecieron. Así pues, la prevalencia de una enfermedad es el número de casos existentes (</a:t>
            </a:r>
            <a:r>
              <a:rPr lang="es-GT" sz="1200" i="1" noProof="0" dirty="0">
                <a:effectLst/>
                <a:latin typeface="Arial (Body)"/>
                <a:ea typeface="Arial" panose="020B0604020202020204" pitchFamily="34" charset="0"/>
                <a:cs typeface="Times New Roman" panose="02020603050405020304" pitchFamily="18" charset="0"/>
              </a:rPr>
              <a:t>casos nuevos más casos antiguos que siguen activos</a:t>
            </a:r>
            <a:r>
              <a:rPr lang="es-GT" sz="1200" noProof="0" dirty="0">
                <a:effectLst/>
                <a:latin typeface="Arial (Body)"/>
                <a:ea typeface="Arial" panose="020B0604020202020204" pitchFamily="34" charset="0"/>
                <a:cs typeface="Times New Roman" panose="02020603050405020304" pitchFamily="18" charset="0"/>
              </a:rPr>
              <a:t>) en una población en un punto o periodo de tiempo. La fórmula de la prevalencia sigue las otras fórmulas que hemos revisado: </a:t>
            </a:r>
            <a:r>
              <a:rPr lang="es-GT" b="1" noProof="0" dirty="0">
                <a:latin typeface="Arial (Body)"/>
                <a:ea typeface="Arial" panose="020B0604020202020204" pitchFamily="34" charset="0"/>
                <a:cs typeface="Times New Roman" panose="02020603050405020304" pitchFamily="18" charset="0"/>
              </a:rPr>
              <a:t>&lt;CLICK&gt; </a:t>
            </a:r>
            <a:endParaRPr lang="es-GT" sz="1200" noProof="0" dirty="0">
              <a:effectLst/>
              <a:latin typeface="Arial (Body)"/>
              <a:ea typeface="Arial" panose="020B0604020202020204" pitchFamily="34" charset="0"/>
              <a:cs typeface="Times New Roman" panose="02020603050405020304" pitchFamily="18" charset="0"/>
            </a:endParaRPr>
          </a:p>
          <a:p>
            <a:pPr marL="0" marR="0">
              <a:lnSpc>
                <a:spcPct val="115000"/>
              </a:lnSpc>
              <a:spcBef>
                <a:spcPts val="0"/>
              </a:spcBef>
              <a:spcAft>
                <a:spcPts val="0"/>
              </a:spcAft>
            </a:pPr>
            <a:endParaRPr lang="es-GT" sz="1200" noProof="0" dirty="0">
              <a:effectLst/>
              <a:latin typeface="Arial (Body)"/>
              <a:ea typeface="Times New Roman" panose="02020603050405020304" pitchFamily="18" charset="0"/>
              <a:cs typeface="Times New Roman" panose="02020603050405020304" pitchFamily="18" charset="0"/>
            </a:endParaRPr>
          </a:p>
          <a:p>
            <a:pPr marL="800100" marR="0" lvl="1" indent="-342900">
              <a:lnSpc>
                <a:spcPct val="115000"/>
              </a:lnSpc>
              <a:spcBef>
                <a:spcPts val="0"/>
              </a:spcBef>
              <a:spcAft>
                <a:spcPts val="0"/>
              </a:spcAft>
              <a:buFont typeface="Courier New" panose="02070309020205020404" pitchFamily="49" charset="0"/>
              <a:buChar char="o"/>
            </a:pPr>
            <a:r>
              <a:rPr lang="es-GT" sz="1200" noProof="0" dirty="0">
                <a:effectLst/>
                <a:latin typeface="Arial (Body)"/>
                <a:ea typeface="Arial" panose="020B0604020202020204" pitchFamily="34" charset="0"/>
                <a:cs typeface="Times New Roman" panose="02020603050405020304" pitchFamily="18" charset="0"/>
              </a:rPr>
              <a:t>El numerador es el número de casos o el número de personas con el atributo o comportamiento</a:t>
            </a:r>
            <a:endParaRPr lang="es-GT" sz="1200" noProof="0" dirty="0">
              <a:effectLst/>
              <a:latin typeface="Arial (Body)"/>
              <a:ea typeface="Times New Roman" panose="02020603050405020304" pitchFamily="18" charset="0"/>
              <a:cs typeface="Times New Roman" panose="02020603050405020304" pitchFamily="18" charset="0"/>
            </a:endParaRPr>
          </a:p>
          <a:p>
            <a:pPr marL="800100" marR="0" lvl="1" indent="-342900" algn="l" defTabSz="914400" rtl="0" eaLnBrk="1" fontAlgn="auto" latinLnBrk="0" hangingPunct="1">
              <a:lnSpc>
                <a:spcPct val="115000"/>
              </a:lnSpc>
              <a:spcBef>
                <a:spcPts val="0"/>
              </a:spcBef>
              <a:spcAft>
                <a:spcPts val="0"/>
              </a:spcAft>
              <a:buClrTx/>
              <a:buSzTx/>
              <a:buFont typeface="Courier New" panose="02070309020205020404" pitchFamily="49" charset="0"/>
              <a:buChar char="o"/>
              <a:tabLst/>
              <a:defRPr/>
            </a:pPr>
            <a:r>
              <a:rPr lang="es-GT" sz="1200" noProof="0" dirty="0">
                <a:effectLst/>
                <a:latin typeface="Arial (Body)"/>
                <a:ea typeface="Arial" panose="020B0604020202020204" pitchFamily="34" charset="0"/>
                <a:cs typeface="Times New Roman" panose="02020603050405020304" pitchFamily="18" charset="0"/>
              </a:rPr>
              <a:t>El denominador es el tamaño de la población </a:t>
            </a:r>
          </a:p>
          <a:p>
            <a:pPr marL="800100" marR="0" lvl="1" indent="-342900">
              <a:lnSpc>
                <a:spcPct val="115000"/>
              </a:lnSpc>
              <a:spcBef>
                <a:spcPts val="0"/>
              </a:spcBef>
              <a:spcAft>
                <a:spcPts val="0"/>
              </a:spcAft>
              <a:buFont typeface="Courier New" panose="02070309020205020404" pitchFamily="49" charset="0"/>
              <a:buChar char="o"/>
            </a:pPr>
            <a:r>
              <a:rPr lang="es-GT" sz="1200" noProof="0" dirty="0">
                <a:effectLst/>
                <a:latin typeface="Arial (Body)"/>
                <a:ea typeface="Arial" panose="020B0604020202020204" pitchFamily="34" charset="0"/>
                <a:cs typeface="Times New Roman" panose="02020603050405020304" pitchFamily="18" charset="0"/>
              </a:rPr>
              <a:t>La constante suele ser 100, expresada en porcentaje, o 1,000.</a:t>
            </a:r>
            <a:endParaRPr lang="es-GT" sz="1200" noProof="0" dirty="0">
              <a:effectLst/>
              <a:latin typeface="Arial (Body)"/>
              <a:ea typeface="Times New Roman" panose="02020603050405020304" pitchFamily="18" charset="0"/>
              <a:cs typeface="Times New Roman" panose="02020603050405020304" pitchFamily="18" charset="0"/>
            </a:endParaRPr>
          </a:p>
          <a:p>
            <a:pPr marL="457200" marR="0" lvl="1" indent="0">
              <a:lnSpc>
                <a:spcPct val="115000"/>
              </a:lnSpc>
              <a:spcBef>
                <a:spcPts val="0"/>
              </a:spcBef>
              <a:spcAft>
                <a:spcPts val="0"/>
              </a:spcAft>
              <a:buFont typeface="Courier New" panose="02070309020205020404" pitchFamily="49" charset="0"/>
              <a:buNone/>
            </a:pPr>
            <a:endParaRPr lang="es-GT" sz="1200" noProof="0" dirty="0">
              <a:effectLst/>
              <a:latin typeface="Arial (Body)"/>
              <a:ea typeface="Times New Roman" panose="02020603050405020304" pitchFamily="18" charset="0"/>
              <a:cs typeface="Times New Roman" panose="02020603050405020304" pitchFamily="18" charset="0"/>
            </a:endParaRPr>
          </a:p>
          <a:p>
            <a:pPr marL="285750" marR="0" indent="-285750">
              <a:lnSpc>
                <a:spcPct val="115000"/>
              </a:lnSpc>
              <a:spcBef>
                <a:spcPts val="0"/>
              </a:spcBef>
              <a:spcAft>
                <a:spcPts val="0"/>
              </a:spcAft>
              <a:buFont typeface="Wingdings" panose="05000000000000000000" pitchFamily="2" charset="2"/>
              <a:buChar char="v"/>
            </a:pPr>
            <a:r>
              <a:rPr lang="es-GT" sz="1200" b="1" noProof="0" dirty="0">
                <a:effectLst/>
                <a:latin typeface="Arial (Body)"/>
                <a:ea typeface="Arial" panose="020B0604020202020204" pitchFamily="34" charset="0"/>
                <a:cs typeface="Times New Roman" panose="02020603050405020304" pitchFamily="18" charset="0"/>
              </a:rPr>
              <a:t>Nota: algunas personas utilizan el término tasa de prevalencia en lugar de simplemente prevalencia.  En este programa, cualquiera de los dos está bien.</a:t>
            </a:r>
            <a:endParaRPr lang="es-GT" sz="1200" b="1" noProof="0" dirty="0">
              <a:effectLst/>
              <a:latin typeface="Arial (Body)"/>
              <a:ea typeface="Times New Roman" panose="02020603050405020304" pitchFamily="18" charset="0"/>
              <a:cs typeface="Times New Roman" panose="02020603050405020304" pitchFamily="18" charset="0"/>
            </a:endParaRPr>
          </a:p>
          <a:p>
            <a:endParaRPr lang="es-ES" sz="1200" noProof="0" dirty="0">
              <a:latin typeface="+mn-lt"/>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55</a:t>
            </a:fld>
            <a:endParaRPr lang="en-US" altLang="en-US"/>
          </a:p>
        </p:txBody>
      </p:sp>
    </p:spTree>
    <p:extLst>
      <p:ext uri="{BB962C8B-B14F-4D97-AF65-F5344CB8AC3E}">
        <p14:creationId xmlns:p14="http://schemas.microsoft.com/office/powerpoint/2010/main" val="195409073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1200"/>
              </a:spcBef>
              <a:spcAft>
                <a:spcPts val="600"/>
              </a:spcAft>
            </a:pPr>
            <a:r>
              <a:rPr lang="es-GT" sz="1200" b="1" noProof="0" dirty="0">
                <a:effectLst/>
                <a:latin typeface="Arial (Body)"/>
              </a:rPr>
              <a:t>Notas para el instructor:</a:t>
            </a:r>
          </a:p>
          <a:p>
            <a:pPr marL="0" marR="0">
              <a:spcBef>
                <a:spcPts val="1200"/>
              </a:spcBef>
              <a:spcAft>
                <a:spcPts val="600"/>
              </a:spcAft>
            </a:pPr>
            <a:endParaRPr lang="es-GT" sz="1200" b="1" noProof="0" dirty="0">
              <a:effectLst/>
              <a:latin typeface="Arial (Body)"/>
              <a:ea typeface="Arial" panose="020B0604020202020204" pitchFamily="34" charset="0"/>
              <a:cs typeface="Times New Roman" panose="02020603050405020304" pitchFamily="18" charset="0"/>
            </a:endParaRPr>
          </a:p>
          <a:p>
            <a:pPr marL="171450" marR="0" indent="-171450">
              <a:spcBef>
                <a:spcPts val="1200"/>
              </a:spcBef>
              <a:spcAft>
                <a:spcPts val="600"/>
              </a:spcAft>
              <a:buFont typeface="Arial" panose="020B0604020202020204" pitchFamily="34" charset="0"/>
              <a:buChar char="•"/>
            </a:pPr>
            <a:r>
              <a:rPr lang="es-GT" sz="1200" b="1" u="sng" noProof="0" dirty="0">
                <a:latin typeface="Arial (Body)"/>
                <a:cs typeface="Calibri"/>
                <a:sym typeface="Calibri"/>
              </a:rPr>
              <a:t>Diga: </a:t>
            </a:r>
            <a:r>
              <a:rPr lang="es-GT" sz="1200" noProof="0" dirty="0">
                <a:effectLst/>
                <a:latin typeface="Arial (Body)"/>
                <a:ea typeface="Arial" panose="020B0604020202020204" pitchFamily="34" charset="0"/>
                <a:cs typeface="Times New Roman" panose="02020603050405020304" pitchFamily="18" charset="0"/>
              </a:rPr>
              <a:t>Esta diapositiva muestra tres ejemplos de prevalencia. El primero es de anemia en niños. Como el numerador se limita a los niños, el denominador también debe limitarse a los niños. </a:t>
            </a:r>
            <a:r>
              <a:rPr lang="es-GT" sz="1200" b="1" noProof="0" dirty="0">
                <a:effectLst/>
                <a:latin typeface="Arial (Body)"/>
                <a:ea typeface="Arial" panose="020B0604020202020204" pitchFamily="34" charset="0"/>
                <a:cs typeface="Times New Roman" panose="02020603050405020304" pitchFamily="18" charset="0"/>
              </a:rPr>
              <a:t>&lt;CLICK&gt; </a:t>
            </a:r>
            <a:r>
              <a:rPr lang="es-GT" sz="1200" noProof="0" dirty="0">
                <a:effectLst/>
                <a:latin typeface="Arial (Body)"/>
                <a:ea typeface="Arial" panose="020B0604020202020204" pitchFamily="34" charset="0"/>
                <a:cs typeface="Times New Roman" panose="02020603050405020304" pitchFamily="18" charset="0"/>
              </a:rPr>
              <a:t>El segundo es una proporción de ganado que da positivo en las pruebas de brucelosis. El numerador es el número de bovinos positivos, y el denominador es la población total de bovinos del condado. </a:t>
            </a:r>
            <a:r>
              <a:rPr lang="es-GT" sz="1200" b="1" noProof="0" dirty="0">
                <a:effectLst/>
                <a:latin typeface="Arial (Body)"/>
                <a:ea typeface="Arial" panose="020B0604020202020204" pitchFamily="34" charset="0"/>
                <a:cs typeface="Times New Roman" panose="02020603050405020304" pitchFamily="18" charset="0"/>
              </a:rPr>
              <a:t>&lt;CLICK&gt; </a:t>
            </a:r>
            <a:r>
              <a:rPr lang="es-GT" sz="1200" noProof="0" dirty="0">
                <a:effectLst/>
                <a:latin typeface="Arial (Body)"/>
                <a:ea typeface="Arial" panose="020B0604020202020204" pitchFamily="34" charset="0"/>
                <a:cs typeface="Times New Roman" panose="02020603050405020304" pitchFamily="18" charset="0"/>
              </a:rPr>
              <a:t>El tercero es el número de personas con plomo en sangre por encima del nivel establecido como seguro entre una población específica de trabajadores de una mina de oro.  Todos son ejemplos válidos de prevalencia, y todos se calculan de la misma manera. </a:t>
            </a:r>
          </a:p>
          <a:p>
            <a:pPr marL="171450" marR="0" indent="-171450">
              <a:spcBef>
                <a:spcPts val="1200"/>
              </a:spcBef>
              <a:spcAft>
                <a:spcPts val="600"/>
              </a:spcAft>
              <a:buFont typeface="Arial" panose="020B0604020202020204" pitchFamily="34" charset="0"/>
              <a:buChar char="•"/>
            </a:pPr>
            <a:endParaRPr lang="es-GT" sz="1200" b="1" noProof="0" dirty="0">
              <a:effectLst/>
              <a:latin typeface="Arial (Body)"/>
              <a:ea typeface="Arial" panose="020B0604020202020204" pitchFamily="34" charset="0"/>
              <a:cs typeface="Times New Roman" panose="02020603050405020304" pitchFamily="18" charset="0"/>
            </a:endParaRPr>
          </a:p>
          <a:p>
            <a:pPr marL="171450" marR="0" indent="-171450">
              <a:spcBef>
                <a:spcPts val="1200"/>
              </a:spcBef>
              <a:spcAft>
                <a:spcPts val="600"/>
              </a:spcAft>
              <a:buFont typeface="Wingdings" panose="05000000000000000000" pitchFamily="2" charset="2"/>
              <a:buChar char="v"/>
            </a:pPr>
            <a:r>
              <a:rPr lang="es-GT" sz="1200" b="1" noProof="0" dirty="0">
                <a:effectLst/>
                <a:latin typeface="Arial (Body)"/>
                <a:ea typeface="Arial" panose="020B0604020202020204" pitchFamily="34" charset="0"/>
                <a:cs typeface="Times New Roman" panose="02020603050405020304" pitchFamily="18" charset="0"/>
              </a:rPr>
              <a:t>Por razones de espacio, esta diapositiva no muestra la constante, pero cada una se multiplicaría por 100 o por 1,000.</a:t>
            </a:r>
            <a:endParaRPr lang="es-GT" sz="1200" b="1" noProof="0" dirty="0">
              <a:effectLst/>
              <a:latin typeface="Arial (Body)"/>
              <a:ea typeface="Times New Roman" panose="02020603050405020304" pitchFamily="18" charset="0"/>
              <a:cs typeface="Times New Roman" panose="02020603050405020304" pitchFamily="18" charset="0"/>
            </a:endParaRPr>
          </a:p>
          <a:p>
            <a:endParaRPr lang="es-ES" sz="1200" noProof="0" dirty="0">
              <a:latin typeface="+mn-lt"/>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56</a:t>
            </a:fld>
            <a:endParaRPr lang="en-US" altLang="en-US"/>
          </a:p>
        </p:txBody>
      </p:sp>
    </p:spTree>
    <p:extLst>
      <p:ext uri="{BB962C8B-B14F-4D97-AF65-F5344CB8AC3E}">
        <p14:creationId xmlns:p14="http://schemas.microsoft.com/office/powerpoint/2010/main" val="293529393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1200"/>
              </a:spcBef>
              <a:spcAft>
                <a:spcPts val="600"/>
              </a:spcAft>
            </a:pPr>
            <a:r>
              <a:rPr lang="es-GT" sz="1200" b="1" noProof="0" dirty="0">
                <a:effectLst/>
                <a:latin typeface="Arial (Body)"/>
              </a:rPr>
              <a:t>Notas para el instructor:</a:t>
            </a:r>
          </a:p>
          <a:p>
            <a:pPr marL="0" marR="0">
              <a:spcBef>
                <a:spcPts val="1200"/>
              </a:spcBef>
              <a:spcAft>
                <a:spcPts val="600"/>
              </a:spcAft>
            </a:pPr>
            <a:endParaRPr lang="es-GT" sz="1200" b="1" noProof="0" dirty="0">
              <a:effectLst/>
              <a:latin typeface="Arial (Body)"/>
              <a:ea typeface="Times New Roman" panose="02020603050405020304" pitchFamily="18" charset="0"/>
              <a:cs typeface="Times New Roman" panose="02020603050405020304" pitchFamily="18" charset="0"/>
            </a:endParaRPr>
          </a:p>
          <a:p>
            <a:pPr marL="171450" marR="0" indent="-171450">
              <a:spcBef>
                <a:spcPts val="1200"/>
              </a:spcBef>
              <a:spcAft>
                <a:spcPts val="600"/>
              </a:spcAft>
              <a:buFont typeface="Arial" panose="020B0604020202020204" pitchFamily="34" charset="0"/>
              <a:buChar char="•"/>
            </a:pPr>
            <a:r>
              <a:rPr lang="es-GT" sz="1200" b="1" u="sng" noProof="0" dirty="0">
                <a:latin typeface="Arial (Body)"/>
                <a:cs typeface="Calibri"/>
                <a:sym typeface="Calibri"/>
              </a:rPr>
              <a:t>Diga</a:t>
            </a:r>
            <a:r>
              <a:rPr lang="es-GT" sz="1200" b="0" u="none" noProof="0" dirty="0">
                <a:latin typeface="Arial (Body)"/>
                <a:cs typeface="Calibri"/>
                <a:sym typeface="Calibri"/>
              </a:rPr>
              <a:t>: La </a:t>
            </a:r>
            <a:r>
              <a:rPr lang="es-GT" sz="1200" noProof="0" dirty="0">
                <a:effectLst/>
                <a:latin typeface="Arial (Body)"/>
                <a:ea typeface="Arial" panose="020B0604020202020204" pitchFamily="34" charset="0"/>
                <a:cs typeface="Times New Roman" panose="02020603050405020304" pitchFamily="18" charset="0"/>
              </a:rPr>
              <a:t>incidencia es la frecuencia de nuevos casos de una enfermedad o afección en una población específica durante un periodo de tiempo determinado. El componente temporal es fundamental a la hora de considerar la incidencia. Un nuevo caso de sarampión cada día es muy diferente de un nuevo caso de sarampión cada año. </a:t>
            </a:r>
            <a:r>
              <a:rPr lang="es-GT" sz="1200" b="1" noProof="0" dirty="0">
                <a:effectLst/>
                <a:latin typeface="Arial (Body)"/>
                <a:ea typeface="Arial" panose="020B0604020202020204" pitchFamily="34" charset="0"/>
                <a:cs typeface="Times New Roman" panose="02020603050405020304" pitchFamily="18" charset="0"/>
              </a:rPr>
              <a:t>&lt;CLICK&gt; </a:t>
            </a:r>
            <a:r>
              <a:rPr lang="es-GT" sz="1200" noProof="0" dirty="0">
                <a:effectLst/>
                <a:latin typeface="Arial (Body)"/>
                <a:ea typeface="Arial" panose="020B0604020202020204" pitchFamily="34" charset="0"/>
                <a:cs typeface="Times New Roman" panose="02020603050405020304" pitchFamily="18" charset="0"/>
              </a:rPr>
              <a:t>La incidencia se calcula dividiendo el número de nuevos casos durante un periodo de tiempo determinado por el tamaño de la población en riesgo durante ese mismo periodo de tiempo y multiplicando por una constante.</a:t>
            </a:r>
            <a:endParaRPr lang="es-GT" sz="1200" noProof="0" dirty="0">
              <a:effectLst/>
              <a:latin typeface="Arial (Body)"/>
              <a:ea typeface="Times New Roman" panose="02020603050405020304" pitchFamily="18" charset="0"/>
              <a:cs typeface="Times New Roman" panose="02020603050405020304" pitchFamily="18" charset="0"/>
            </a:endParaRPr>
          </a:p>
          <a:p>
            <a:endParaRPr lang="es-ES" sz="1200" noProof="0" dirty="0">
              <a:latin typeface="+mn-lt"/>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57</a:t>
            </a:fld>
            <a:endParaRPr lang="en-US" altLang="en-US"/>
          </a:p>
        </p:txBody>
      </p:sp>
    </p:spTree>
    <p:extLst>
      <p:ext uri="{BB962C8B-B14F-4D97-AF65-F5344CB8AC3E}">
        <p14:creationId xmlns:p14="http://schemas.microsoft.com/office/powerpoint/2010/main" val="278546630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1200"/>
              </a:spcBef>
              <a:spcAft>
                <a:spcPts val="600"/>
              </a:spcAft>
            </a:pPr>
            <a:r>
              <a:rPr lang="es-ES" sz="1200" b="1" noProof="0" dirty="0">
                <a:effectLst/>
                <a:latin typeface="Arial (Body)"/>
              </a:rPr>
              <a:t>Notas para el instructor:</a:t>
            </a:r>
          </a:p>
          <a:p>
            <a:pPr marL="0" marR="0">
              <a:spcBef>
                <a:spcPts val="1200"/>
              </a:spcBef>
              <a:spcAft>
                <a:spcPts val="600"/>
              </a:spcAft>
            </a:pPr>
            <a:endParaRPr lang="es-ES" sz="1200" b="1" noProof="0" dirty="0">
              <a:effectLst/>
              <a:latin typeface="Arial (Body)"/>
            </a:endParaRPr>
          </a:p>
          <a:p>
            <a:pPr marL="171450" marR="0" lvl="0" indent="-171450" algn="l" defTabSz="914400" rtl="0" eaLnBrk="1" fontAlgn="auto" latinLnBrk="0" hangingPunct="1">
              <a:lnSpc>
                <a:spcPct val="115000"/>
              </a:lnSpc>
              <a:spcBef>
                <a:spcPts val="0"/>
              </a:spcBef>
              <a:spcAft>
                <a:spcPts val="1200"/>
              </a:spcAft>
              <a:buClrTx/>
              <a:buSzTx/>
              <a:buFont typeface="Arial" panose="020B0604020202020204" pitchFamily="34" charset="0"/>
              <a:buChar char="•"/>
              <a:tabLst/>
              <a:defRPr/>
            </a:pPr>
            <a:r>
              <a:rPr lang="es-ES" sz="1200" b="1" u="sng" noProof="0" dirty="0">
                <a:latin typeface="Arial (Body)"/>
                <a:cs typeface="Calibri"/>
                <a:sym typeface="Calibri"/>
              </a:rPr>
              <a:t>Diga: </a:t>
            </a:r>
            <a:r>
              <a:rPr lang="es-ES" sz="1200" noProof="0" dirty="0">
                <a:effectLst/>
                <a:latin typeface="Arial (Body)"/>
                <a:ea typeface="Arial" panose="020B0604020202020204" pitchFamily="34" charset="0"/>
                <a:cs typeface="Times New Roman" panose="02020603050405020304" pitchFamily="18" charset="0"/>
              </a:rPr>
              <a:t>Este ejemplo incluye 24 casos nuevos de infección aguda por el virus del Zika que se notificaron el año pasado en un distrito con una población estimada de 300,000 habitantes. </a:t>
            </a:r>
            <a:r>
              <a:rPr lang="es-ES" sz="1200" b="1" noProof="0" dirty="0">
                <a:effectLst/>
                <a:latin typeface="Arial (Body)"/>
                <a:ea typeface="Arial" panose="020B0604020202020204" pitchFamily="34" charset="0"/>
                <a:cs typeface="Times New Roman" panose="02020603050405020304" pitchFamily="18" charset="0"/>
              </a:rPr>
              <a:t>&lt;CLIC&gt; </a:t>
            </a:r>
            <a:r>
              <a:rPr lang="es-ES" sz="1200" noProof="0" dirty="0">
                <a:effectLst/>
                <a:latin typeface="Arial (Body)"/>
                <a:ea typeface="Arial" panose="020B0604020202020204" pitchFamily="34" charset="0"/>
                <a:cs typeface="Times New Roman" panose="02020603050405020304" pitchFamily="18" charset="0"/>
              </a:rPr>
              <a:t>Calcule la incidencia tomando los 24 casos nuevos de virus del Zika (</a:t>
            </a:r>
            <a:r>
              <a:rPr lang="es-ES" sz="1200" i="1" noProof="0" dirty="0">
                <a:effectLst/>
                <a:latin typeface="Arial (Body)"/>
                <a:ea typeface="Arial" panose="020B0604020202020204" pitchFamily="34" charset="0"/>
                <a:cs typeface="Times New Roman" panose="02020603050405020304" pitchFamily="18" charset="0"/>
              </a:rPr>
              <a:t>el numerador, en verde</a:t>
            </a:r>
            <a:r>
              <a:rPr lang="es-ES" sz="1200" noProof="0" dirty="0">
                <a:effectLst/>
                <a:latin typeface="Arial (Body)"/>
                <a:ea typeface="Arial" panose="020B0604020202020204" pitchFamily="34" charset="0"/>
                <a:cs typeface="Times New Roman" panose="02020603050405020304" pitchFamily="18" charset="0"/>
              </a:rPr>
              <a:t>); luego divídalo por el denominador (</a:t>
            </a:r>
            <a:r>
              <a:rPr lang="es-ES" sz="1200" i="1" noProof="0" dirty="0">
                <a:effectLst/>
                <a:latin typeface="Arial (Body)"/>
                <a:ea typeface="Arial" panose="020B0604020202020204" pitchFamily="34" charset="0"/>
                <a:cs typeface="Times New Roman" panose="02020603050405020304" pitchFamily="18" charset="0"/>
              </a:rPr>
              <a:t>300,000 habitantes en el distrito A, en verde</a:t>
            </a:r>
            <a:r>
              <a:rPr lang="es-ES" sz="1200" noProof="0" dirty="0">
                <a:effectLst/>
                <a:latin typeface="Arial (Body)"/>
                <a:ea typeface="Arial" panose="020B0604020202020204" pitchFamily="34" charset="0"/>
                <a:cs typeface="Times New Roman" panose="02020603050405020304" pitchFamily="18" charset="0"/>
              </a:rPr>
              <a:t>) y el número de años en ese periodo de tiempo (</a:t>
            </a:r>
            <a:r>
              <a:rPr lang="es-ES" sz="1200" i="1" noProof="0" dirty="0">
                <a:effectLst/>
                <a:latin typeface="Arial (Body)"/>
                <a:ea typeface="Arial" panose="020B0604020202020204" pitchFamily="34" charset="0"/>
                <a:cs typeface="Times New Roman" panose="02020603050405020304" pitchFamily="18" charset="0"/>
              </a:rPr>
              <a:t>sólo un año</a:t>
            </a:r>
            <a:r>
              <a:rPr lang="es-ES" sz="1200" noProof="0" dirty="0">
                <a:effectLst/>
                <a:latin typeface="Arial (Body)"/>
                <a:ea typeface="Arial" panose="020B0604020202020204" pitchFamily="34" charset="0"/>
                <a:cs typeface="Times New Roman" panose="02020603050405020304" pitchFamily="18" charset="0"/>
              </a:rPr>
              <a:t>) y multiplíquelo por una constante como 100,000. El resultado es</a:t>
            </a:r>
            <a:r>
              <a:rPr lang="es-ES" sz="1200" b="1" noProof="0" dirty="0">
                <a:latin typeface="Arial (Body)"/>
                <a:ea typeface="Times New Roman"/>
                <a:cs typeface="Times New Roman"/>
                <a:sym typeface="Times New Roman"/>
              </a:rPr>
              <a:t>... &lt;CLICK&gt; </a:t>
            </a:r>
            <a:r>
              <a:rPr lang="es-ES" sz="1200" noProof="0" dirty="0">
                <a:effectLst/>
                <a:latin typeface="Arial (Body)"/>
                <a:ea typeface="Arial" panose="020B0604020202020204" pitchFamily="34" charset="0"/>
                <a:cs typeface="Times New Roman" panose="02020603050405020304" pitchFamily="18" charset="0"/>
              </a:rPr>
              <a:t>8 casos de Zika por cada 100,000 habitantes el año pasado. </a:t>
            </a:r>
          </a:p>
          <a:p>
            <a:pPr marL="171450" marR="0" lvl="0" indent="-171450" algn="l" defTabSz="914400" rtl="0" eaLnBrk="1" fontAlgn="auto" latinLnBrk="0" hangingPunct="1">
              <a:lnSpc>
                <a:spcPct val="115000"/>
              </a:lnSpc>
              <a:spcBef>
                <a:spcPts val="0"/>
              </a:spcBef>
              <a:spcAft>
                <a:spcPts val="1200"/>
              </a:spcAft>
              <a:buClrTx/>
              <a:buSzTx/>
              <a:buFont typeface="Arial" panose="020B0604020202020204" pitchFamily="34" charset="0"/>
              <a:buChar char="•"/>
              <a:tabLst/>
              <a:defRPr/>
            </a:pPr>
            <a:endParaRPr lang="es-ES" sz="1200" b="1" u="sng" noProof="0" dirty="0">
              <a:effectLst/>
              <a:latin typeface="Arial (Body)"/>
              <a:ea typeface="Times New Roman" panose="02020603050405020304" pitchFamily="18" charset="0"/>
              <a:cs typeface="Times New Roman" panose="02020603050405020304" pitchFamily="18" charset="0"/>
            </a:endParaRPr>
          </a:p>
          <a:p>
            <a:pPr marL="171450" marR="0" lvl="0" indent="-171450" algn="l" defTabSz="914400" rtl="0" eaLnBrk="1" fontAlgn="auto" latinLnBrk="0" hangingPunct="1">
              <a:lnSpc>
                <a:spcPct val="115000"/>
              </a:lnSpc>
              <a:spcBef>
                <a:spcPts val="0"/>
              </a:spcBef>
              <a:spcAft>
                <a:spcPts val="1200"/>
              </a:spcAft>
              <a:buClrTx/>
              <a:buSzTx/>
              <a:buFont typeface="Arial" panose="020B0604020202020204" pitchFamily="34" charset="0"/>
              <a:buChar char="•"/>
              <a:tabLst/>
              <a:defRPr/>
            </a:pPr>
            <a:r>
              <a:rPr lang="es-ES" sz="1200" b="1" u="sng" noProof="0" dirty="0">
                <a:effectLst/>
                <a:latin typeface="Arial (Body)"/>
                <a:ea typeface="Times New Roman" panose="02020603050405020304" pitchFamily="18" charset="0"/>
                <a:cs typeface="Times New Roman" panose="02020603050405020304" pitchFamily="18" charset="0"/>
              </a:rPr>
              <a:t>Pregunta: </a:t>
            </a:r>
            <a:r>
              <a:rPr lang="es-ES" sz="1200" b="0" noProof="0" dirty="0">
                <a:effectLst/>
                <a:latin typeface="Arial (Body)"/>
                <a:ea typeface="Times New Roman" panose="02020603050405020304" pitchFamily="18" charset="0"/>
                <a:cs typeface="Times New Roman" panose="02020603050405020304" pitchFamily="18" charset="0"/>
              </a:rPr>
              <a:t>¿Cómo lo expresarían con palabras? </a:t>
            </a:r>
          </a:p>
          <a:p>
            <a:pPr marL="171450" marR="0" lvl="0" indent="-171450" algn="l" defTabSz="914400" rtl="0" eaLnBrk="1" fontAlgn="auto" latinLnBrk="0" hangingPunct="1">
              <a:lnSpc>
                <a:spcPct val="115000"/>
              </a:lnSpc>
              <a:spcBef>
                <a:spcPts val="0"/>
              </a:spcBef>
              <a:spcAft>
                <a:spcPts val="1200"/>
              </a:spcAft>
              <a:buClrTx/>
              <a:buSzTx/>
              <a:buFont typeface="Arial" panose="020B0604020202020204" pitchFamily="34" charset="0"/>
              <a:buChar char="•"/>
              <a:tabLst/>
              <a:defRPr/>
            </a:pPr>
            <a:endParaRPr lang="es-ES" sz="1200" b="0" u="sng" noProof="0" dirty="0">
              <a:effectLst/>
              <a:latin typeface="Arial (Body)"/>
              <a:ea typeface="Times New Roman"/>
              <a:cs typeface="Times New Roman" panose="02020603050405020304" pitchFamily="18" charset="0"/>
              <a:sym typeface="Times New Roman"/>
            </a:endParaRPr>
          </a:p>
          <a:p>
            <a:pPr marL="171450" marR="0" lvl="0" indent="-171450" algn="l" defTabSz="914400" rtl="0" eaLnBrk="1" fontAlgn="auto" latinLnBrk="0" hangingPunct="1">
              <a:lnSpc>
                <a:spcPct val="115000"/>
              </a:lnSpc>
              <a:spcBef>
                <a:spcPts val="0"/>
              </a:spcBef>
              <a:spcAft>
                <a:spcPts val="1200"/>
              </a:spcAft>
              <a:buClrTx/>
              <a:buSzTx/>
              <a:buFont typeface="Arial" panose="020B0604020202020204" pitchFamily="34" charset="0"/>
              <a:buChar char="•"/>
              <a:tabLst/>
              <a:defRPr/>
            </a:pPr>
            <a:r>
              <a:rPr lang="es-ES" sz="1200" b="1" u="sng" noProof="0" dirty="0">
                <a:effectLst/>
                <a:latin typeface="Arial (Body)"/>
                <a:ea typeface="Times New Roman"/>
                <a:cs typeface="Times New Roman" panose="02020603050405020304" pitchFamily="18" charset="0"/>
                <a:sym typeface="Times New Roman"/>
              </a:rPr>
              <a:t>Permitir </a:t>
            </a:r>
            <a:r>
              <a:rPr lang="es-ES" sz="1200" b="0" noProof="0" dirty="0">
                <a:effectLst/>
                <a:latin typeface="Arial (Body)"/>
                <a:ea typeface="Times New Roman"/>
                <a:cs typeface="Times New Roman" panose="02020603050405020304" pitchFamily="18" charset="0"/>
                <a:sym typeface="Times New Roman"/>
              </a:rPr>
              <a:t>a los participantes procesar la pregunta y/o responder </a:t>
            </a:r>
            <a:r>
              <a:rPr lang="es-ES" sz="1200" b="1" noProof="0" dirty="0">
                <a:latin typeface="Arial (Body)"/>
                <a:ea typeface="Times New Roman"/>
                <a:cs typeface="Times New Roman"/>
                <a:sym typeface="Times New Roman"/>
              </a:rPr>
              <a:t>&lt;CLICK&gt; </a:t>
            </a:r>
            <a:endParaRPr lang="es-ES" sz="1200" b="0" noProof="0" dirty="0">
              <a:effectLst/>
              <a:latin typeface="Arial (Body)"/>
              <a:ea typeface="Times New Roman"/>
              <a:cs typeface="Times New Roman" panose="02020603050405020304" pitchFamily="18" charset="0"/>
              <a:sym typeface="Times New Roman"/>
            </a:endParaRPr>
          </a:p>
          <a:p>
            <a:pPr marL="171450" marR="0" lvl="0" indent="-171450" algn="l" defTabSz="914400" rtl="0" eaLnBrk="1" fontAlgn="auto" latinLnBrk="0" hangingPunct="1">
              <a:lnSpc>
                <a:spcPct val="115000"/>
              </a:lnSpc>
              <a:spcBef>
                <a:spcPts val="0"/>
              </a:spcBef>
              <a:spcAft>
                <a:spcPts val="1200"/>
              </a:spcAft>
              <a:buClrTx/>
              <a:buSzTx/>
              <a:buFont typeface="Arial" panose="020B0604020202020204" pitchFamily="34" charset="0"/>
              <a:buChar char="•"/>
              <a:tabLst/>
              <a:defRPr/>
            </a:pPr>
            <a:endParaRPr lang="es-ES" sz="1200" b="0" noProof="0" dirty="0">
              <a:effectLst/>
              <a:latin typeface="Arial (Body)"/>
              <a:ea typeface="Times New Roman" panose="02020603050405020304" pitchFamily="18" charset="0"/>
              <a:cs typeface="Times New Roman" panose="02020603050405020304" pitchFamily="18" charset="0"/>
              <a:sym typeface="Times New Roman"/>
            </a:endParaRPr>
          </a:p>
          <a:p>
            <a:pPr marL="171450" marR="0" lvl="0" indent="-171450" algn="l" defTabSz="914400" rtl="0" eaLnBrk="1" fontAlgn="auto" latinLnBrk="0" hangingPunct="1">
              <a:lnSpc>
                <a:spcPct val="115000"/>
              </a:lnSpc>
              <a:spcBef>
                <a:spcPts val="0"/>
              </a:spcBef>
              <a:spcAft>
                <a:spcPts val="1200"/>
              </a:spcAft>
              <a:buClrTx/>
              <a:buSzTx/>
              <a:buFont typeface="Arial" panose="020B0604020202020204" pitchFamily="34" charset="0"/>
              <a:buChar char="•"/>
              <a:tabLst/>
              <a:defRPr/>
            </a:pPr>
            <a:r>
              <a:rPr lang="es-ES" sz="1200" b="1" u="sng" noProof="0" dirty="0">
                <a:latin typeface="Arial (Body)"/>
                <a:cs typeface="Calibri"/>
                <a:sym typeface="Calibri"/>
              </a:rPr>
              <a:t>Diga: </a:t>
            </a:r>
            <a:r>
              <a:rPr lang="es-ES" sz="1200" b="0" noProof="0" dirty="0">
                <a:effectLst/>
                <a:latin typeface="Arial (Body)"/>
                <a:ea typeface="Times New Roman" panose="02020603050405020304" pitchFamily="18" charset="0"/>
                <a:cs typeface="Times New Roman" panose="02020603050405020304" pitchFamily="18" charset="0"/>
              </a:rPr>
              <a:t>La tasa de incidencia de la enfermedad por el virus de Zika el año pasado fue de 8.0 casos por cada 100,000 habitantes al año.</a:t>
            </a:r>
            <a:endParaRPr lang="es-ES" sz="1200" noProof="0" dirty="0">
              <a:effectLst/>
              <a:latin typeface="Arial (Body)"/>
              <a:ea typeface="Times New Roman" panose="02020603050405020304" pitchFamily="18" charset="0"/>
              <a:cs typeface="Times New Roman" panose="02020603050405020304" pitchFamily="18" charset="0"/>
            </a:endParaRPr>
          </a:p>
          <a:p>
            <a:endParaRPr lang="es-ES" sz="1200" noProof="0" dirty="0">
              <a:latin typeface="+mn-lt"/>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58</a:t>
            </a:fld>
            <a:endParaRPr lang="en-US" altLang="en-US"/>
          </a:p>
        </p:txBody>
      </p:sp>
    </p:spTree>
    <p:extLst>
      <p:ext uri="{BB962C8B-B14F-4D97-AF65-F5344CB8AC3E}">
        <p14:creationId xmlns:p14="http://schemas.microsoft.com/office/powerpoint/2010/main" val="387190380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1200"/>
              </a:spcBef>
              <a:spcAft>
                <a:spcPts val="600"/>
              </a:spcAft>
            </a:pPr>
            <a:r>
              <a:rPr lang="es-GT" sz="1200" b="1" noProof="0" dirty="0">
                <a:effectLst/>
                <a:latin typeface="Arial (Body)"/>
              </a:rPr>
              <a:t>Notas para el instructor:</a:t>
            </a:r>
          </a:p>
          <a:p>
            <a:pPr marL="0" marR="0">
              <a:spcBef>
                <a:spcPts val="1200"/>
              </a:spcBef>
              <a:spcAft>
                <a:spcPts val="600"/>
              </a:spcAft>
            </a:pPr>
            <a:endParaRPr lang="es-GT" sz="1200" b="1" noProof="0" dirty="0">
              <a:effectLst/>
              <a:latin typeface="Arial (Body)"/>
              <a:ea typeface="Arial" panose="020B0604020202020204" pitchFamily="34" charset="0"/>
              <a:cs typeface="Times New Roman" panose="02020603050405020304" pitchFamily="18" charset="0"/>
            </a:endParaRPr>
          </a:p>
          <a:p>
            <a:pPr marL="171450" marR="0" indent="-171450">
              <a:spcBef>
                <a:spcPts val="1200"/>
              </a:spcBef>
              <a:spcAft>
                <a:spcPts val="600"/>
              </a:spcAft>
              <a:buFont typeface="Arial" panose="020B0604020202020204" pitchFamily="34" charset="0"/>
              <a:buChar char="•"/>
            </a:pPr>
            <a:r>
              <a:rPr lang="es-GT" sz="1200" b="1" u="sng" noProof="0" dirty="0">
                <a:latin typeface="Arial (Body)"/>
                <a:cs typeface="Calibri"/>
                <a:sym typeface="Calibri"/>
              </a:rPr>
              <a:t>Diga: </a:t>
            </a:r>
            <a:r>
              <a:rPr lang="es-GT" sz="1200" noProof="0" dirty="0">
                <a:effectLst/>
                <a:latin typeface="Arial (Body)"/>
                <a:ea typeface="Arial" panose="020B0604020202020204" pitchFamily="34" charset="0"/>
                <a:cs typeface="Times New Roman" panose="02020603050405020304" pitchFamily="18" charset="0"/>
              </a:rPr>
              <a:t>A veces necesitamos calcular una tasa utilizando datos de varios años. Durante los últimos 3 años, se notificaron al sistema de vigilancia un total de 60 casos del virus del Zika en el distrito A.</a:t>
            </a:r>
            <a:endParaRPr lang="es-GT" sz="1200" b="0" u="none" noProof="0" dirty="0">
              <a:effectLst/>
              <a:latin typeface="Arial (Body)"/>
              <a:ea typeface="Arial" panose="020B0604020202020204" pitchFamily="34" charset="0"/>
              <a:cs typeface="Times New Roman" panose="02020603050405020304" pitchFamily="18" charset="0"/>
            </a:endParaRPr>
          </a:p>
          <a:p>
            <a:pPr marL="171450" marR="0" indent="-171450">
              <a:spcBef>
                <a:spcPts val="1200"/>
              </a:spcBef>
              <a:spcAft>
                <a:spcPts val="600"/>
              </a:spcAft>
              <a:buFont typeface="Arial" panose="020B0604020202020204" pitchFamily="34" charset="0"/>
              <a:buChar char="•"/>
            </a:pPr>
            <a:endParaRPr lang="es-GT" sz="1200" b="0" u="none" noProof="0" dirty="0">
              <a:effectLst/>
              <a:latin typeface="Arial (Body)"/>
              <a:ea typeface="Arial" panose="020B0604020202020204" pitchFamily="34" charset="0"/>
              <a:cs typeface="Times New Roman" panose="02020603050405020304" pitchFamily="18" charset="0"/>
            </a:endParaRPr>
          </a:p>
          <a:p>
            <a:pPr marL="171450" marR="0" indent="-171450">
              <a:spcBef>
                <a:spcPts val="1200"/>
              </a:spcBef>
              <a:spcAft>
                <a:spcPts val="600"/>
              </a:spcAft>
              <a:buFont typeface="Arial" panose="020B0604020202020204" pitchFamily="34" charset="0"/>
              <a:buChar char="•"/>
            </a:pPr>
            <a:r>
              <a:rPr lang="es-GT" sz="1200" b="1" u="sng" noProof="0" dirty="0">
                <a:effectLst/>
                <a:latin typeface="Arial (Body)"/>
                <a:ea typeface="Arial" panose="020B0604020202020204" pitchFamily="34" charset="0"/>
                <a:cs typeface="Times New Roman" panose="02020603050405020304" pitchFamily="18" charset="0"/>
              </a:rPr>
              <a:t>Pida </a:t>
            </a:r>
            <a:r>
              <a:rPr lang="es-GT" sz="1200" b="0" u="none" noProof="0" dirty="0">
                <a:effectLst/>
                <a:latin typeface="Arial (Body)"/>
                <a:ea typeface="Arial" panose="020B0604020202020204" pitchFamily="34" charset="0"/>
                <a:cs typeface="Times New Roman" panose="02020603050405020304" pitchFamily="18" charset="0"/>
              </a:rPr>
              <a:t>a los participantes que </a:t>
            </a:r>
            <a:r>
              <a:rPr lang="es-GT" sz="1200" noProof="0" dirty="0">
                <a:effectLst/>
                <a:latin typeface="Arial (Body)"/>
                <a:ea typeface="Arial" panose="020B0604020202020204" pitchFamily="34" charset="0"/>
                <a:cs typeface="Times New Roman" panose="02020603050405020304" pitchFamily="18" charset="0"/>
              </a:rPr>
              <a:t>calculen la tasa media de incidencia anual para este periodo de tres años en el distrito A. </a:t>
            </a:r>
            <a:endParaRPr lang="es-GT" sz="1200" b="0" u="none" noProof="0" dirty="0">
              <a:effectLst/>
              <a:latin typeface="Arial (Body)"/>
              <a:ea typeface="Arial" panose="020B0604020202020204" pitchFamily="34" charset="0"/>
              <a:cs typeface="Times New Roman" panose="02020603050405020304" pitchFamily="18" charset="0"/>
            </a:endParaRPr>
          </a:p>
          <a:p>
            <a:pPr marL="171450" marR="0" indent="-171450">
              <a:spcBef>
                <a:spcPts val="1200"/>
              </a:spcBef>
              <a:spcAft>
                <a:spcPts val="600"/>
              </a:spcAft>
              <a:buFont typeface="Arial" panose="020B0604020202020204" pitchFamily="34" charset="0"/>
              <a:buChar char="•"/>
            </a:pPr>
            <a:endParaRPr lang="es-GT" sz="1200" b="0" u="none" noProof="0" dirty="0">
              <a:effectLst/>
              <a:latin typeface="Arial (Body)"/>
              <a:ea typeface="Times New Roman"/>
              <a:cs typeface="Times New Roman" panose="02020603050405020304" pitchFamily="18" charset="0"/>
              <a:sym typeface="Times New Roman"/>
            </a:endParaRPr>
          </a:p>
          <a:p>
            <a:pPr marL="171450" marR="0" indent="-171450">
              <a:spcBef>
                <a:spcPts val="1200"/>
              </a:spcBef>
              <a:spcAft>
                <a:spcPts val="600"/>
              </a:spcAft>
              <a:buFont typeface="Arial" panose="020B0604020202020204" pitchFamily="34" charset="0"/>
              <a:buChar char="•"/>
            </a:pPr>
            <a:r>
              <a:rPr lang="es-GT" sz="1200" b="1" u="sng" noProof="0" dirty="0">
                <a:effectLst/>
                <a:latin typeface="Arial (Body)"/>
                <a:ea typeface="Times New Roman"/>
                <a:cs typeface="Times New Roman" panose="02020603050405020304" pitchFamily="18" charset="0"/>
                <a:sym typeface="Times New Roman"/>
              </a:rPr>
              <a:t>Permita </a:t>
            </a:r>
            <a:r>
              <a:rPr lang="es-GT" sz="1200" b="0" noProof="0" dirty="0">
                <a:effectLst/>
                <a:latin typeface="Arial (Body)"/>
                <a:ea typeface="Times New Roman"/>
                <a:cs typeface="Times New Roman" panose="02020603050405020304" pitchFamily="18" charset="0"/>
                <a:sym typeface="Times New Roman"/>
              </a:rPr>
              <a:t>a los participantes procesar la pregunta y/o responder </a:t>
            </a:r>
            <a:r>
              <a:rPr lang="es-GT" sz="1200" b="1" noProof="0" dirty="0">
                <a:latin typeface="Arial (Body)"/>
                <a:ea typeface="Times New Roman"/>
                <a:cs typeface="Times New Roman"/>
                <a:sym typeface="Times New Roman"/>
              </a:rPr>
              <a:t>&lt;CLICK&gt; </a:t>
            </a:r>
            <a:endParaRPr lang="es-GT" sz="1200" b="1" noProof="0" dirty="0">
              <a:effectLst/>
              <a:latin typeface="Arial (Body)"/>
              <a:ea typeface="Times New Roman"/>
              <a:cs typeface="Times New Roman" panose="02020603050405020304" pitchFamily="18" charset="0"/>
              <a:sym typeface="Times New Roman"/>
            </a:endParaRPr>
          </a:p>
          <a:p>
            <a:pPr marL="171450" marR="0" indent="-171450">
              <a:spcBef>
                <a:spcPts val="1200"/>
              </a:spcBef>
              <a:spcAft>
                <a:spcPts val="600"/>
              </a:spcAft>
              <a:buFont typeface="Arial" panose="020B0604020202020204" pitchFamily="34" charset="0"/>
              <a:buChar char="•"/>
            </a:pPr>
            <a:endParaRPr lang="es-GT" sz="1200" b="1" noProof="0" dirty="0">
              <a:effectLst/>
              <a:latin typeface="Arial (Body)"/>
              <a:ea typeface="Arial" panose="020B0604020202020204" pitchFamily="34" charset="0"/>
              <a:cs typeface="Times New Roman" panose="02020603050405020304" pitchFamily="18" charset="0"/>
              <a:sym typeface="Times New Roman"/>
            </a:endParaRPr>
          </a:p>
          <a:p>
            <a:pPr marL="171450" marR="0" indent="-171450">
              <a:spcBef>
                <a:spcPts val="1200"/>
              </a:spcBef>
              <a:spcAft>
                <a:spcPts val="600"/>
              </a:spcAft>
              <a:buFont typeface="Arial" panose="020B0604020202020204" pitchFamily="34" charset="0"/>
              <a:buChar char="•"/>
            </a:pPr>
            <a:r>
              <a:rPr lang="es-GT" sz="1200" b="1" u="sng" noProof="0" dirty="0">
                <a:latin typeface="Arial (Body)"/>
                <a:cs typeface="Calibri"/>
                <a:sym typeface="Calibri"/>
              </a:rPr>
              <a:t>Diga: </a:t>
            </a:r>
            <a:r>
              <a:rPr lang="es-GT" sz="1200" noProof="0" dirty="0">
                <a:effectLst/>
                <a:latin typeface="Arial (Body)"/>
                <a:ea typeface="Arial" panose="020B0604020202020204" pitchFamily="34" charset="0"/>
                <a:cs typeface="Times New Roman" panose="02020603050405020304" pitchFamily="18" charset="0"/>
              </a:rPr>
              <a:t>El numerador es 60 casos. La población es de 300,000 habitantes y el componente temporal es de 3 años</a:t>
            </a:r>
            <a:r>
              <a:rPr lang="es-GT" sz="1200" b="1" noProof="0" dirty="0">
                <a:effectLst/>
                <a:latin typeface="Arial (Body)"/>
                <a:ea typeface="Arial" panose="020B0604020202020204" pitchFamily="34" charset="0"/>
                <a:cs typeface="Times New Roman" panose="02020603050405020304" pitchFamily="18" charset="0"/>
              </a:rPr>
              <a:t>.  </a:t>
            </a:r>
            <a:r>
              <a:rPr lang="es-GT" sz="1200" b="0" noProof="0" dirty="0">
                <a:effectLst/>
                <a:latin typeface="Arial (Body)"/>
                <a:ea typeface="Arial" panose="020B0604020202020204" pitchFamily="34" charset="0"/>
                <a:cs typeface="Times New Roman"/>
                <a:sym typeface="Times New Roman"/>
              </a:rPr>
              <a:t>Por tanto, la </a:t>
            </a:r>
            <a:r>
              <a:rPr lang="es-GT" sz="1200" b="1" i="1" noProof="0" dirty="0">
                <a:effectLst/>
                <a:latin typeface="Arial (Body)"/>
                <a:ea typeface="Arial" panose="020B0604020202020204" pitchFamily="34" charset="0"/>
                <a:cs typeface="Times New Roman" panose="02020603050405020304" pitchFamily="18" charset="0"/>
              </a:rPr>
              <a:t>respuesta </a:t>
            </a:r>
            <a:r>
              <a:rPr lang="es-GT" sz="1200" b="0" i="1" noProof="0" dirty="0">
                <a:effectLst/>
                <a:latin typeface="Arial (Body)"/>
                <a:ea typeface="Arial" panose="020B0604020202020204" pitchFamily="34" charset="0"/>
                <a:cs typeface="Times New Roman" panose="02020603050405020304" pitchFamily="18" charset="0"/>
              </a:rPr>
              <a:t>es </a:t>
            </a:r>
            <a:r>
              <a:rPr lang="es-GT" sz="1200" i="1" noProof="0" dirty="0">
                <a:effectLst/>
                <a:latin typeface="Arial (Body)"/>
                <a:ea typeface="Arial" panose="020B0604020202020204" pitchFamily="34" charset="0"/>
                <a:cs typeface="Times New Roman" panose="02020603050405020304" pitchFamily="18" charset="0"/>
              </a:rPr>
              <a:t>6.7</a:t>
            </a:r>
            <a:endParaRPr lang="es-GT" sz="1200" b="0" i="1" noProof="0" dirty="0">
              <a:effectLst/>
              <a:latin typeface="Arial (Body)"/>
              <a:ea typeface="Arial" panose="020B0604020202020204" pitchFamily="34" charset="0"/>
              <a:cs typeface="Times New Roman" panose="02020603050405020304" pitchFamily="18" charset="0"/>
            </a:endParaRPr>
          </a:p>
          <a:p>
            <a:pPr marL="171450" marR="0" indent="-171450">
              <a:spcBef>
                <a:spcPts val="1200"/>
              </a:spcBef>
              <a:spcAft>
                <a:spcPts val="600"/>
              </a:spcAft>
              <a:buFont typeface="Arial" panose="020B0604020202020204" pitchFamily="34" charset="0"/>
              <a:buChar char="•"/>
            </a:pPr>
            <a:endParaRPr lang="es-GT" sz="1200" b="0" i="1" noProof="0" dirty="0">
              <a:effectLst/>
              <a:latin typeface="Arial (Body)"/>
              <a:ea typeface="Times New Roman" panose="02020603050405020304" pitchFamily="18" charset="0"/>
              <a:cs typeface="Times New Roman" panose="02020603050405020304" pitchFamily="18" charset="0"/>
            </a:endParaRPr>
          </a:p>
          <a:p>
            <a:pPr marL="171450" marR="0" indent="-171450">
              <a:spcBef>
                <a:spcPts val="1200"/>
              </a:spcBef>
              <a:spcAft>
                <a:spcPts val="600"/>
              </a:spcAft>
              <a:buFont typeface="Wingdings" panose="05000000000000000000" pitchFamily="2" charset="2"/>
              <a:buChar char="v"/>
            </a:pPr>
            <a:r>
              <a:rPr lang="es-GT" sz="1200" b="1" i="1" noProof="0" dirty="0">
                <a:effectLst/>
                <a:latin typeface="Arial (Body)"/>
                <a:ea typeface="Times New Roman" panose="02020603050405020304" pitchFamily="18" charset="0"/>
                <a:cs typeface="Times New Roman" panose="02020603050405020304" pitchFamily="18" charset="0"/>
              </a:rPr>
              <a:t>Este cálculo es un poco más difícil que el anterior porque los 60 casos se produjeron a lo largo de 3 años, no de un año. Si los participantes no dividen por 3, el resultado será 20 casos por cada 100,000 durante el periodo de 3 años. Para calcular la tasa de incidencia media anual, hay que dividir los 20 / 100,000 por 3 para obtener 6.7 / 100,000 al año.</a:t>
            </a:r>
            <a:endParaRPr lang="es-GT" sz="1200" b="1" i="1" u="none" noProof="0" dirty="0">
              <a:effectLst/>
              <a:latin typeface="Arial (Body)"/>
              <a:ea typeface="Times New Roman" panose="02020603050405020304" pitchFamily="18" charset="0"/>
              <a:cs typeface="Times New Roman" panose="02020603050405020304" pitchFamily="18" charset="0"/>
            </a:endParaRPr>
          </a:p>
          <a:p>
            <a:pPr marL="171450" marR="0" indent="-171450">
              <a:spcBef>
                <a:spcPts val="1200"/>
              </a:spcBef>
              <a:spcAft>
                <a:spcPts val="600"/>
              </a:spcAft>
              <a:buFont typeface="Wingdings" panose="05000000000000000000" pitchFamily="2" charset="2"/>
              <a:buChar char="v"/>
            </a:pPr>
            <a:endParaRPr lang="es-GT" sz="1200" b="1" i="1" u="none" noProof="0" dirty="0">
              <a:effectLst/>
              <a:latin typeface="Arial (Body)"/>
              <a:ea typeface="Times New Roman" panose="02020603050405020304" pitchFamily="18" charset="0"/>
              <a:cs typeface="Times New Roman" panose="02020603050405020304" pitchFamily="18" charset="0"/>
            </a:endParaRPr>
          </a:p>
          <a:p>
            <a:pPr marL="171450" marR="0" indent="-171450">
              <a:spcBef>
                <a:spcPts val="1200"/>
              </a:spcBef>
              <a:spcAft>
                <a:spcPts val="600"/>
              </a:spcAft>
              <a:buFont typeface="Arial" panose="020B0604020202020204" pitchFamily="34" charset="0"/>
              <a:buChar char="•"/>
            </a:pPr>
            <a:r>
              <a:rPr lang="es-GT" sz="1200" b="1" u="sng" noProof="0" dirty="0">
                <a:effectLst/>
                <a:latin typeface="Arial (Body)"/>
                <a:ea typeface="Times New Roman" panose="02020603050405020304" pitchFamily="18" charset="0"/>
                <a:cs typeface="Times New Roman" panose="02020603050405020304" pitchFamily="18" charset="0"/>
              </a:rPr>
              <a:t>Pregunte: </a:t>
            </a:r>
            <a:r>
              <a:rPr lang="es-GT" sz="1200" noProof="0" dirty="0">
                <a:effectLst/>
                <a:latin typeface="Arial (Body)"/>
                <a:ea typeface="Arial" panose="020B0604020202020204" pitchFamily="34" charset="0"/>
                <a:cs typeface="Times New Roman" panose="02020603050405020304" pitchFamily="18" charset="0"/>
              </a:rPr>
              <a:t>¿Cómo reportaríamos esto?</a:t>
            </a:r>
            <a:endParaRPr lang="es-GT" sz="1200" b="0" u="none" noProof="0" dirty="0">
              <a:effectLst/>
              <a:latin typeface="Arial (Body)"/>
              <a:ea typeface="Arial" panose="020B0604020202020204" pitchFamily="34" charset="0"/>
              <a:cs typeface="Times New Roman" panose="02020603050405020304" pitchFamily="18" charset="0"/>
            </a:endParaRPr>
          </a:p>
          <a:p>
            <a:pPr marL="171450" marR="0" indent="-171450">
              <a:spcBef>
                <a:spcPts val="1200"/>
              </a:spcBef>
              <a:spcAft>
                <a:spcPts val="600"/>
              </a:spcAft>
              <a:buFont typeface="Arial" panose="020B0604020202020204" pitchFamily="34" charset="0"/>
              <a:buChar char="•"/>
            </a:pPr>
            <a:endParaRPr lang="es-GT" sz="1200" b="0" u="none" noProof="0" dirty="0">
              <a:effectLst/>
              <a:latin typeface="Arial (Body)"/>
              <a:ea typeface="Times New Roman"/>
              <a:cs typeface="Times New Roman" panose="02020603050405020304" pitchFamily="18" charset="0"/>
              <a:sym typeface="Times New Roman"/>
            </a:endParaRPr>
          </a:p>
          <a:p>
            <a:pPr marL="171450" marR="0" indent="-171450">
              <a:spcBef>
                <a:spcPts val="1200"/>
              </a:spcBef>
              <a:spcAft>
                <a:spcPts val="600"/>
              </a:spcAft>
              <a:buFont typeface="Arial" panose="020B0604020202020204" pitchFamily="34" charset="0"/>
              <a:buChar char="•"/>
            </a:pPr>
            <a:r>
              <a:rPr lang="es-GT" sz="1200" b="1" u="sng" noProof="0" dirty="0">
                <a:effectLst/>
                <a:latin typeface="Arial (Body)"/>
                <a:ea typeface="Times New Roman"/>
                <a:cs typeface="Times New Roman" panose="02020603050405020304" pitchFamily="18" charset="0"/>
                <a:sym typeface="Times New Roman"/>
              </a:rPr>
              <a:t>Permita </a:t>
            </a:r>
            <a:r>
              <a:rPr lang="es-GT" sz="1200" b="0" noProof="0" dirty="0">
                <a:effectLst/>
                <a:latin typeface="Arial (Body)"/>
                <a:ea typeface="Times New Roman"/>
                <a:cs typeface="Times New Roman" panose="02020603050405020304" pitchFamily="18" charset="0"/>
                <a:sym typeface="Times New Roman"/>
              </a:rPr>
              <a:t>a los participantes procesar la pregunta y/o responder </a:t>
            </a:r>
            <a:r>
              <a:rPr lang="es-GT" sz="1200" b="1" noProof="0" dirty="0">
                <a:latin typeface="Arial (Body)"/>
                <a:ea typeface="Times New Roman"/>
                <a:cs typeface="Times New Roman"/>
                <a:sym typeface="Times New Roman"/>
              </a:rPr>
              <a:t>&lt;CLICK&gt;  </a:t>
            </a:r>
          </a:p>
          <a:p>
            <a:pPr marL="171450" marR="0" indent="-171450">
              <a:spcBef>
                <a:spcPts val="1200"/>
              </a:spcBef>
              <a:spcAft>
                <a:spcPts val="600"/>
              </a:spcAft>
              <a:buFont typeface="Arial" panose="020B0604020202020204" pitchFamily="34" charset="0"/>
              <a:buChar char="•"/>
            </a:pPr>
            <a:endParaRPr lang="es-GT" sz="1200" b="1" noProof="0" dirty="0">
              <a:effectLst/>
              <a:latin typeface="Arial (Body)"/>
              <a:ea typeface="Arial" panose="020B0604020202020204" pitchFamily="34" charset="0"/>
              <a:cs typeface="Times New Roman"/>
              <a:sym typeface="Times New Roman"/>
            </a:endParaRPr>
          </a:p>
          <a:p>
            <a:pPr marL="171450" marR="0" indent="-171450">
              <a:spcBef>
                <a:spcPts val="1200"/>
              </a:spcBef>
              <a:spcAft>
                <a:spcPts val="600"/>
              </a:spcAft>
              <a:buFont typeface="Arial" panose="020B0604020202020204" pitchFamily="34" charset="0"/>
              <a:buChar char="•"/>
            </a:pPr>
            <a:r>
              <a:rPr lang="es-GT" sz="1200" b="1" u="sng" noProof="0" dirty="0">
                <a:latin typeface="Arial (Body)"/>
                <a:cs typeface="Calibri"/>
                <a:sym typeface="Calibri"/>
              </a:rPr>
              <a:t>Diga: </a:t>
            </a:r>
            <a:r>
              <a:rPr lang="es-GT" sz="1200" b="0" noProof="0" dirty="0">
                <a:effectLst/>
                <a:latin typeface="Arial (Body)"/>
                <a:ea typeface="Arial" panose="020B0604020202020204" pitchFamily="34" charset="0"/>
                <a:cs typeface="Times New Roman"/>
                <a:sym typeface="Times New Roman"/>
              </a:rPr>
              <a:t>La </a:t>
            </a:r>
            <a:r>
              <a:rPr lang="es-GT" sz="1200" b="1" i="1" noProof="0" dirty="0">
                <a:effectLst/>
                <a:latin typeface="Arial (Body)"/>
                <a:ea typeface="Arial" panose="020B0604020202020204" pitchFamily="34" charset="0"/>
                <a:cs typeface="Times New Roman" panose="02020603050405020304" pitchFamily="18" charset="0"/>
              </a:rPr>
              <a:t>respuesta:</a:t>
            </a:r>
            <a:r>
              <a:rPr lang="es-GT" sz="1200" i="1" noProof="0" dirty="0">
                <a:effectLst/>
                <a:latin typeface="Arial (Body)"/>
                <a:ea typeface="Arial" panose="020B0604020202020204" pitchFamily="34" charset="0"/>
                <a:cs typeface="Times New Roman" panose="02020603050405020304" pitchFamily="18" charset="0"/>
              </a:rPr>
              <a:t> La tasa media de incidencia anual de la enfermedad por el virus del Zika fue de 6.7 casos por 100,000 habitantes al año en el distrito A durante el último trienio.</a:t>
            </a:r>
            <a:endParaRPr lang="es-GT" sz="1200" i="1" noProof="0" dirty="0">
              <a:effectLst/>
              <a:latin typeface="Arial (Body)"/>
              <a:ea typeface="Times New Roman" panose="02020603050405020304" pitchFamily="18" charset="0"/>
              <a:cs typeface="Times New Roman" panose="02020603050405020304" pitchFamily="18" charset="0"/>
            </a:endParaRPr>
          </a:p>
          <a:p>
            <a:endParaRPr lang="es-ES" sz="1200" noProof="0" dirty="0">
              <a:latin typeface="+mn-lt"/>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59</a:t>
            </a:fld>
            <a:endParaRPr lang="en-US" altLang="en-US"/>
          </a:p>
        </p:txBody>
      </p:sp>
    </p:spTree>
    <p:extLst>
      <p:ext uri="{BB962C8B-B14F-4D97-AF65-F5344CB8AC3E}">
        <p14:creationId xmlns:p14="http://schemas.microsoft.com/office/powerpoint/2010/main" val="21663637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1200"/>
              </a:spcBef>
              <a:spcAft>
                <a:spcPts val="600"/>
              </a:spcAft>
            </a:pPr>
            <a:r>
              <a:rPr lang="es-GT" sz="1200" b="1" noProof="0" dirty="0">
                <a:effectLst/>
                <a:latin typeface="Arial (Body)"/>
              </a:rPr>
              <a:t>Notas para el instructor: </a:t>
            </a:r>
          </a:p>
          <a:p>
            <a:pPr marL="0" marR="0">
              <a:spcBef>
                <a:spcPts val="1200"/>
              </a:spcBef>
              <a:spcAft>
                <a:spcPts val="600"/>
              </a:spcAft>
            </a:pPr>
            <a:endParaRPr lang="es-GT" sz="1200" b="1" noProof="0" dirty="0">
              <a:effectLst/>
              <a:latin typeface="Arial (Body)"/>
            </a:endParaRPr>
          </a:p>
          <a:p>
            <a:pPr marL="171450" marR="0" indent="-171450">
              <a:lnSpc>
                <a:spcPct val="115000"/>
              </a:lnSpc>
              <a:spcBef>
                <a:spcPts val="1200"/>
              </a:spcBef>
              <a:spcAft>
                <a:spcPts val="600"/>
              </a:spcAft>
              <a:buFont typeface="Arial" panose="020B0604020202020204" pitchFamily="34" charset="0"/>
              <a:buChar char="•"/>
            </a:pPr>
            <a:r>
              <a:rPr lang="es-GT" sz="1200" b="1" u="sng" noProof="0" dirty="0">
                <a:latin typeface="Arial (Body)"/>
                <a:ea typeface="Times New Roman" panose="02020603050405020304" pitchFamily="18" charset="0"/>
                <a:cs typeface="Times New Roman" panose="02020603050405020304" pitchFamily="18" charset="0"/>
              </a:rPr>
              <a:t>Diga</a:t>
            </a:r>
            <a:r>
              <a:rPr lang="es-GT" sz="1200" noProof="0" dirty="0">
                <a:effectLst/>
                <a:latin typeface="Arial (Body)"/>
                <a:ea typeface="Times New Roman" panose="02020603050405020304" pitchFamily="18" charset="0"/>
                <a:cs typeface="Times New Roman" panose="02020603050405020304" pitchFamily="18" charset="0"/>
              </a:rPr>
              <a:t>: Es ahora la fase de “Análisis” del ciclo de vigilancia de la salud pública.</a:t>
            </a:r>
          </a:p>
          <a:p>
            <a:pPr marL="0" marR="0">
              <a:spcBef>
                <a:spcPts val="1200"/>
              </a:spcBef>
              <a:spcAft>
                <a:spcPts val="600"/>
              </a:spcAft>
              <a:tabLst>
                <a:tab pos="457200" algn="l"/>
              </a:tabLst>
            </a:pPr>
            <a:endParaRPr lang="es-GT" sz="1200" b="1" noProof="0" dirty="0">
              <a:effectLst/>
              <a:latin typeface="Arial (Body)"/>
            </a:endParaRPr>
          </a:p>
          <a:p>
            <a:pPr marL="171450" marR="0" indent="-171450">
              <a:spcBef>
                <a:spcPts val="1200"/>
              </a:spcBef>
              <a:spcAft>
                <a:spcPts val="600"/>
              </a:spcAft>
              <a:buFont typeface="Arial" panose="020B0604020202020204" pitchFamily="34" charset="0"/>
              <a:buChar char="•"/>
              <a:tabLst>
                <a:tab pos="457200" algn="l"/>
              </a:tabLst>
            </a:pPr>
            <a:r>
              <a:rPr lang="es-GT" sz="1200" b="1" u="sng" noProof="0" dirty="0">
                <a:effectLst/>
                <a:latin typeface="Arial (Body)"/>
              </a:rPr>
              <a:t>Pregunte: </a:t>
            </a:r>
            <a:r>
              <a:rPr lang="es-GT" sz="1200" b="0" noProof="0" dirty="0">
                <a:effectLst/>
                <a:latin typeface="Arial (Body)"/>
              </a:rPr>
              <a:t>¿Cuántos de ustedes resumen o analizan datos como parte de su trabajo?</a:t>
            </a:r>
          </a:p>
          <a:p>
            <a:pPr marL="0" marR="0" indent="0">
              <a:spcBef>
                <a:spcPts val="1200"/>
              </a:spcBef>
              <a:spcAft>
                <a:spcPts val="600"/>
              </a:spcAft>
              <a:buFont typeface="Arial" panose="020B0604020202020204" pitchFamily="34" charset="0"/>
              <a:buNone/>
              <a:tabLst>
                <a:tab pos="457200" algn="l"/>
              </a:tabLst>
            </a:pPr>
            <a:endParaRPr lang="es-GT" sz="1200" b="0" noProof="0" dirty="0">
              <a:effectLst/>
              <a:latin typeface="Arial (Body)"/>
            </a:endParaRPr>
          </a:p>
          <a:p>
            <a:pPr marL="171450" marR="0" indent="-171450">
              <a:spcBef>
                <a:spcPts val="1200"/>
              </a:spcBef>
              <a:spcAft>
                <a:spcPts val="600"/>
              </a:spcAft>
              <a:buFont typeface="Arial" panose="020B0604020202020204" pitchFamily="34" charset="0"/>
              <a:buChar char="•"/>
              <a:tabLst>
                <a:tab pos="457200" algn="l"/>
              </a:tabLst>
            </a:pPr>
            <a:r>
              <a:rPr lang="es-GT" sz="1200" b="1" u="sng" noProof="0" dirty="0">
                <a:effectLst/>
                <a:latin typeface="Arial (Body)"/>
              </a:rPr>
              <a:t>Agradezca </a:t>
            </a:r>
            <a:r>
              <a:rPr lang="es-GT" sz="1200" b="0" noProof="0" dirty="0">
                <a:effectLst/>
                <a:latin typeface="Arial (Body)"/>
              </a:rPr>
              <a:t>las respuestas. </a:t>
            </a:r>
            <a:endParaRPr lang="es-GT" sz="1200" b="1" noProof="0" dirty="0">
              <a:effectLst/>
              <a:latin typeface="Arial (Body)"/>
            </a:endParaRPr>
          </a:p>
          <a:p>
            <a:pPr marL="0" marR="0">
              <a:lnSpc>
                <a:spcPct val="115000"/>
              </a:lnSpc>
              <a:spcBef>
                <a:spcPts val="0"/>
              </a:spcBef>
              <a:spcAft>
                <a:spcPts val="0"/>
              </a:spcAft>
            </a:pPr>
            <a:endParaRPr lang="es-GT" sz="1200" noProof="0" dirty="0">
              <a:effectLst/>
              <a:latin typeface="Arial (Body)"/>
              <a:ea typeface="Times New Roman" panose="02020603050405020304" pitchFamily="18" charset="0"/>
              <a:cs typeface="Times New Roman" panose="02020603050405020304" pitchFamily="18" charset="0"/>
            </a:endParaRPr>
          </a:p>
          <a:p>
            <a:pPr marL="171450" marR="0" indent="-171450">
              <a:lnSpc>
                <a:spcPct val="115000"/>
              </a:lnSpc>
              <a:spcBef>
                <a:spcPts val="0"/>
              </a:spcBef>
              <a:spcAft>
                <a:spcPts val="0"/>
              </a:spcAft>
              <a:buFont typeface="Arial" panose="020B0604020202020204" pitchFamily="34" charset="0"/>
              <a:buChar char="•"/>
            </a:pPr>
            <a:r>
              <a:rPr lang="es-GT" sz="1200" b="1" u="sng" noProof="0" dirty="0">
                <a:latin typeface="Arial (Body)"/>
                <a:ea typeface="Times New Roman" panose="02020603050405020304" pitchFamily="18" charset="0"/>
                <a:cs typeface="Times New Roman" panose="02020603050405020304" pitchFamily="18" charset="0"/>
              </a:rPr>
              <a:t>Diga: </a:t>
            </a:r>
            <a:r>
              <a:rPr lang="es-GT" sz="1200" noProof="0" dirty="0">
                <a:effectLst/>
                <a:latin typeface="Arial (Body)"/>
                <a:ea typeface="Times New Roman" panose="02020603050405020304" pitchFamily="18" charset="0"/>
                <a:cs typeface="Times New Roman" panose="02020603050405020304" pitchFamily="18" charset="0"/>
              </a:rPr>
              <a:t>Uno de los desenlaces que esperamos conseguir con su participación en FETP-</a:t>
            </a:r>
            <a:r>
              <a:rPr lang="es-GT" sz="1200" noProof="0" dirty="0" err="1">
                <a:effectLst/>
                <a:latin typeface="Arial (Body)"/>
                <a:ea typeface="Times New Roman" panose="02020603050405020304" pitchFamily="18" charset="0"/>
                <a:cs typeface="Times New Roman" panose="02020603050405020304" pitchFamily="18" charset="0"/>
              </a:rPr>
              <a:t>Frontline</a:t>
            </a:r>
            <a:r>
              <a:rPr lang="es-GT" sz="1200" noProof="0" dirty="0">
                <a:effectLst/>
                <a:latin typeface="Arial (Body)"/>
                <a:ea typeface="Times New Roman" panose="02020603050405020304" pitchFamily="18" charset="0"/>
                <a:cs typeface="Times New Roman" panose="02020603050405020304" pitchFamily="18" charset="0"/>
              </a:rPr>
              <a:t> es que todos ustedes se sientan cómodos resumiendo los datos que llegan a su establecimiento, y que resuman los datos de vigilancia con regularidad.</a:t>
            </a:r>
          </a:p>
          <a:p>
            <a:pPr marL="0" marR="0" indent="0">
              <a:lnSpc>
                <a:spcPct val="115000"/>
              </a:lnSpc>
              <a:spcBef>
                <a:spcPts val="0"/>
              </a:spcBef>
              <a:spcAft>
                <a:spcPts val="0"/>
              </a:spcAft>
              <a:buFont typeface="Arial" panose="020B0604020202020204" pitchFamily="34" charset="0"/>
              <a:buNone/>
            </a:pPr>
            <a:endParaRPr lang="es-GT" sz="1200" noProof="0" dirty="0">
              <a:effectLst/>
              <a:latin typeface="Arial (Body)"/>
              <a:ea typeface="Times New Roman" panose="02020603050405020304" pitchFamily="18" charset="0"/>
              <a:cs typeface="Times New Roman" panose="02020603050405020304" pitchFamily="18" charset="0"/>
            </a:endParaRPr>
          </a:p>
          <a:p>
            <a:pPr marL="171450" marR="0" indent="-171450">
              <a:lnSpc>
                <a:spcPct val="115000"/>
              </a:lnSpc>
              <a:spcBef>
                <a:spcPts val="0"/>
              </a:spcBef>
              <a:spcAft>
                <a:spcPts val="0"/>
              </a:spcAft>
              <a:buFont typeface="Arial" panose="020B0604020202020204" pitchFamily="34" charset="0"/>
              <a:buChar char="•"/>
            </a:pPr>
            <a:r>
              <a:rPr lang="es-GT" sz="1200" b="1" u="sng" noProof="0" dirty="0">
                <a:effectLst/>
                <a:latin typeface="Arial (Body)"/>
              </a:rPr>
              <a:t>Pregunte </a:t>
            </a:r>
            <a:r>
              <a:rPr lang="es-GT" sz="1200" b="0" u="none" noProof="0" dirty="0">
                <a:effectLst/>
                <a:latin typeface="Arial (Body)"/>
              </a:rPr>
              <a:t>si </a:t>
            </a:r>
            <a:r>
              <a:rPr lang="es-GT" sz="1200" b="0" noProof="0" dirty="0">
                <a:effectLst/>
                <a:latin typeface="Arial (Body)"/>
              </a:rPr>
              <a:t>hay alguna duda o comentario antes de seguir adelante.</a:t>
            </a:r>
          </a:p>
          <a:p>
            <a:pPr marL="0" marR="0" indent="0">
              <a:lnSpc>
                <a:spcPct val="115000"/>
              </a:lnSpc>
              <a:spcBef>
                <a:spcPts val="0"/>
              </a:spcBef>
              <a:spcAft>
                <a:spcPts val="0"/>
              </a:spcAft>
              <a:buFont typeface="Arial" panose="020B0604020202020204" pitchFamily="34" charset="0"/>
              <a:buNone/>
            </a:pPr>
            <a:endParaRPr lang="es-GT" sz="1200" b="1" noProof="0" dirty="0">
              <a:effectLst/>
              <a:latin typeface="Arial (Body)"/>
            </a:endParaRPr>
          </a:p>
          <a:p>
            <a:pPr marL="171450" marR="0" indent="-171450">
              <a:lnSpc>
                <a:spcPct val="115000"/>
              </a:lnSpc>
              <a:spcBef>
                <a:spcPts val="0"/>
              </a:spcBef>
              <a:spcAft>
                <a:spcPts val="0"/>
              </a:spcAft>
              <a:buFont typeface="Arial" panose="020B0604020202020204" pitchFamily="34" charset="0"/>
              <a:buChar char="•"/>
            </a:pPr>
            <a:r>
              <a:rPr lang="es-GT" sz="1200" b="1" u="sng" noProof="0" dirty="0">
                <a:effectLst/>
                <a:latin typeface="Arial (Body)"/>
                <a:ea typeface="Times New Roman" panose="02020603050405020304" pitchFamily="18" charset="0"/>
                <a:cs typeface="Times New Roman" panose="02020603050405020304" pitchFamily="18" charset="0"/>
              </a:rPr>
              <a:t>Aborde </a:t>
            </a:r>
            <a:r>
              <a:rPr lang="es-GT" sz="1200" b="0" noProof="0" dirty="0">
                <a:effectLst/>
                <a:latin typeface="Arial (Body)"/>
                <a:ea typeface="Times New Roman" panose="02020603050405020304" pitchFamily="18" charset="0"/>
                <a:cs typeface="Times New Roman" panose="02020603050405020304" pitchFamily="18" charset="0"/>
              </a:rPr>
              <a:t>las preguntas o comentarios y pase a la siguiente diapositiva.</a:t>
            </a:r>
          </a:p>
          <a:p>
            <a:endParaRPr lang="en-US" dirty="0">
              <a:latin typeface="+mn-lt"/>
            </a:endParaRPr>
          </a:p>
        </p:txBody>
      </p:sp>
      <p:sp>
        <p:nvSpPr>
          <p:cNvPr id="4" name="Slide Number Placeholder 3"/>
          <p:cNvSpPr>
            <a:spLocks noGrp="1"/>
          </p:cNvSpPr>
          <p:nvPr>
            <p:ph type="sldNum" sz="quarter" idx="5"/>
          </p:nvPr>
        </p:nvSpPr>
        <p:spPr/>
        <p:txBody>
          <a:bodyPr/>
          <a:lstStyle/>
          <a:p>
            <a:fld id="{AC9CE2E7-C91C-4BAF-92B2-56E2037DDE6B}" type="slidenum">
              <a:rPr lang="en-US" smtClean="0"/>
              <a:t>6</a:t>
            </a:fld>
            <a:endParaRPr lang="en-US"/>
          </a:p>
        </p:txBody>
      </p:sp>
    </p:spTree>
    <p:extLst>
      <p:ext uri="{BB962C8B-B14F-4D97-AF65-F5344CB8AC3E}">
        <p14:creationId xmlns:p14="http://schemas.microsoft.com/office/powerpoint/2010/main" val="14472329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s-GT" sz="1200" b="1" noProof="0" dirty="0">
                <a:effectLst/>
                <a:latin typeface="Arial (Body)"/>
              </a:rPr>
              <a:t>Notas para el instructor:</a:t>
            </a:r>
          </a:p>
          <a:p>
            <a:pPr marL="0" marR="0" lvl="0" indent="0" algn="l" defTabSz="914400" rtl="0" eaLnBrk="1" fontAlgn="auto" latinLnBrk="0" hangingPunct="1">
              <a:lnSpc>
                <a:spcPct val="115000"/>
              </a:lnSpc>
              <a:spcBef>
                <a:spcPts val="0"/>
              </a:spcBef>
              <a:spcAft>
                <a:spcPts val="0"/>
              </a:spcAft>
              <a:buClrTx/>
              <a:buSzTx/>
              <a:buFontTx/>
              <a:buNone/>
              <a:tabLst/>
              <a:defRPr/>
            </a:pPr>
            <a:endParaRPr lang="es-GT" sz="1200" b="1" noProof="0" dirty="0">
              <a:effectLst/>
              <a:latin typeface="Arial (Body)"/>
              <a:ea typeface="Times New Roman" panose="02020603050405020304" pitchFamily="18" charset="0"/>
              <a:cs typeface="Times New Roman" panose="02020603050405020304" pitchFamily="18" charset="0"/>
            </a:endParaRPr>
          </a:p>
          <a:p>
            <a:pPr marL="171450" marR="0" lvl="0" indent="-171450" algn="l" defTabSz="914400" rtl="0" eaLnBrk="1" fontAlgn="auto" latinLnBrk="0" hangingPunct="1">
              <a:lnSpc>
                <a:spcPct val="115000"/>
              </a:lnSpc>
              <a:spcBef>
                <a:spcPts val="0"/>
              </a:spcBef>
              <a:spcAft>
                <a:spcPts val="0"/>
              </a:spcAft>
              <a:buClrTx/>
              <a:buSzTx/>
              <a:buFont typeface="Arial" panose="020B0604020202020204" pitchFamily="34" charset="0"/>
              <a:buChar char="•"/>
              <a:tabLst/>
              <a:defRPr/>
            </a:pPr>
            <a:r>
              <a:rPr lang="es-GT" sz="1200" b="1" u="sng" noProof="0" dirty="0">
                <a:latin typeface="Arial (Body)"/>
                <a:cs typeface="Calibri"/>
                <a:sym typeface="Calibri"/>
              </a:rPr>
              <a:t>Diga: </a:t>
            </a:r>
            <a:r>
              <a:rPr lang="es-GT" sz="1200" noProof="0" dirty="0">
                <a:effectLst/>
                <a:latin typeface="Arial (Body)"/>
                <a:ea typeface="Arial" panose="020B0604020202020204" pitchFamily="34" charset="0"/>
                <a:cs typeface="Times New Roman" panose="02020603050405020304" pitchFamily="18" charset="0"/>
              </a:rPr>
              <a:t>Una tasa de ataque es similar a una tasa de incidencia. Ambas tienen el número de casos nuevos en el numerador. La tasa de incidencia suele calcularse para un periodo de tiempo largo, mientras que la tasa de ataque suele calcularse para un periodo de tiempo corto, como durante un brote. </a:t>
            </a:r>
            <a:r>
              <a:rPr lang="es-GT" sz="1200" b="1" noProof="0" dirty="0">
                <a:effectLst/>
                <a:latin typeface="Arial (Body)"/>
                <a:ea typeface="Arial" panose="020B0604020202020204" pitchFamily="34" charset="0"/>
                <a:cs typeface="Times New Roman" panose="02020603050405020304" pitchFamily="18" charset="0"/>
              </a:rPr>
              <a:t>&lt;CLICK&gt; </a:t>
            </a:r>
            <a:r>
              <a:rPr lang="es-GT" sz="1200" noProof="0" dirty="0">
                <a:effectLst/>
                <a:latin typeface="Arial (Body)"/>
                <a:ea typeface="Arial" panose="020B0604020202020204" pitchFamily="34" charset="0"/>
                <a:cs typeface="Times New Roman" panose="02020603050405020304" pitchFamily="18" charset="0"/>
              </a:rPr>
              <a:t>Una tasa de ataque es el número de casos nuevos en una población durante un periodo de tiempo específico. Una tasa de ataque puede utilizarse para estimar el riesgo de enfermedad.</a:t>
            </a:r>
          </a:p>
          <a:p>
            <a:pPr marL="171450" marR="0" lvl="0" indent="-171450" algn="l" defTabSz="914400" rtl="0" eaLnBrk="1" fontAlgn="auto" latinLnBrk="0" hangingPunct="1">
              <a:lnSpc>
                <a:spcPct val="115000"/>
              </a:lnSpc>
              <a:spcBef>
                <a:spcPts val="0"/>
              </a:spcBef>
              <a:spcAft>
                <a:spcPts val="0"/>
              </a:spcAft>
              <a:buClrTx/>
              <a:buSzTx/>
              <a:buFont typeface="Arial" panose="020B0604020202020204" pitchFamily="34" charset="0"/>
              <a:buChar char="•"/>
              <a:tabLst/>
              <a:defRPr/>
            </a:pPr>
            <a:endParaRPr lang="es-GT" sz="1200" b="1" u="sng" noProof="0" dirty="0">
              <a:effectLst/>
              <a:latin typeface="Arial (Body)"/>
              <a:cs typeface="Times New Roman" panose="02020603050405020304" pitchFamily="18" charset="0"/>
            </a:endParaRPr>
          </a:p>
          <a:p>
            <a:pPr marL="171450" marR="0" lvl="0" indent="-171450" algn="l" defTabSz="914400" rtl="0" eaLnBrk="1" fontAlgn="auto" latinLnBrk="0" hangingPunct="1">
              <a:lnSpc>
                <a:spcPct val="115000"/>
              </a:lnSpc>
              <a:spcBef>
                <a:spcPts val="0"/>
              </a:spcBef>
              <a:spcAft>
                <a:spcPts val="0"/>
              </a:spcAft>
              <a:buClrTx/>
              <a:buSzTx/>
              <a:buFont typeface="Arial" panose="020B0604020202020204" pitchFamily="34" charset="0"/>
              <a:buChar char="•"/>
              <a:tabLst/>
              <a:defRPr/>
            </a:pPr>
            <a:r>
              <a:rPr lang="es-GT" sz="1200" b="1" u="sng" noProof="0" dirty="0">
                <a:latin typeface="Arial (Body)"/>
              </a:rPr>
              <a:t>Pregunte a </a:t>
            </a:r>
            <a:r>
              <a:rPr lang="es-GT" sz="1200" noProof="0" dirty="0">
                <a:latin typeface="Arial (Body)"/>
              </a:rPr>
              <a:t>los participantes si tienen alguna pregunta aclaratoria.  </a:t>
            </a:r>
          </a:p>
          <a:p>
            <a:pPr marL="171450" marR="0" lvl="0" indent="-171450" algn="l" defTabSz="914400" rtl="0" eaLnBrk="1" fontAlgn="auto" latinLnBrk="0" hangingPunct="1">
              <a:lnSpc>
                <a:spcPct val="115000"/>
              </a:lnSpc>
              <a:spcBef>
                <a:spcPts val="0"/>
              </a:spcBef>
              <a:spcAft>
                <a:spcPts val="0"/>
              </a:spcAft>
              <a:buClrTx/>
              <a:buSzTx/>
              <a:buFont typeface="Arial" panose="020B0604020202020204" pitchFamily="34" charset="0"/>
              <a:buChar char="•"/>
              <a:tabLst/>
              <a:defRPr/>
            </a:pPr>
            <a:endParaRPr lang="es-GT" sz="1200" b="1" u="sng" noProof="0" dirty="0">
              <a:latin typeface="Arial (Body)"/>
            </a:endParaRPr>
          </a:p>
          <a:p>
            <a:pPr marL="171450" marR="0" lvl="0" indent="-171450" algn="l" defTabSz="914400" rtl="0" eaLnBrk="1" fontAlgn="auto" latinLnBrk="0" hangingPunct="1">
              <a:lnSpc>
                <a:spcPct val="115000"/>
              </a:lnSpc>
              <a:spcBef>
                <a:spcPts val="0"/>
              </a:spcBef>
              <a:spcAft>
                <a:spcPts val="0"/>
              </a:spcAft>
              <a:buClrTx/>
              <a:buSzTx/>
              <a:buFont typeface="Arial" panose="020B0604020202020204" pitchFamily="34" charset="0"/>
              <a:buChar char="•"/>
              <a:tabLst/>
              <a:defRPr/>
            </a:pPr>
            <a:r>
              <a:rPr lang="es-GT" sz="1200" noProof="0" dirty="0">
                <a:latin typeface="Arial (Body)"/>
              </a:rPr>
              <a:t>Si es necesario, </a:t>
            </a:r>
            <a:r>
              <a:rPr lang="es-GT" sz="1200" b="1" u="sng" noProof="0" dirty="0">
                <a:latin typeface="Arial (Body)"/>
              </a:rPr>
              <a:t>responda </a:t>
            </a:r>
            <a:r>
              <a:rPr lang="es-GT" sz="1200" noProof="0" dirty="0">
                <a:latin typeface="Arial (Body)"/>
              </a:rPr>
              <a:t>a las preguntas.</a:t>
            </a:r>
          </a:p>
          <a:p>
            <a:pPr marL="171450" marR="0" lvl="0" indent="-171450" algn="l" defTabSz="914400" rtl="0" eaLnBrk="1" fontAlgn="auto" latinLnBrk="0" hangingPunct="1">
              <a:lnSpc>
                <a:spcPct val="115000"/>
              </a:lnSpc>
              <a:spcBef>
                <a:spcPts val="0"/>
              </a:spcBef>
              <a:spcAft>
                <a:spcPts val="0"/>
              </a:spcAft>
              <a:buClrTx/>
              <a:buSzTx/>
              <a:buFont typeface="Arial" panose="020B0604020202020204" pitchFamily="34" charset="0"/>
              <a:buChar char="•"/>
              <a:tabLst/>
              <a:defRPr/>
            </a:pPr>
            <a:endParaRPr lang="es-GT" sz="1200" b="1" noProof="0" dirty="0">
              <a:effectLst/>
              <a:latin typeface="Arial (Body)"/>
              <a:ea typeface="Arial" panose="020B0604020202020204" pitchFamily="34" charset="0"/>
              <a:cs typeface="Times New Roman" panose="02020603050405020304" pitchFamily="18" charset="0"/>
            </a:endParaRPr>
          </a:p>
          <a:p>
            <a:pPr marL="171450" marR="0" lvl="0" indent="-171450" algn="l" defTabSz="914400" rtl="0" eaLnBrk="1" fontAlgn="auto" latinLnBrk="0" hangingPunct="1">
              <a:lnSpc>
                <a:spcPct val="115000"/>
              </a:lnSpc>
              <a:spcBef>
                <a:spcPts val="0"/>
              </a:spcBef>
              <a:spcAft>
                <a:spcPts val="0"/>
              </a:spcAft>
              <a:buClrTx/>
              <a:buSzTx/>
              <a:buFont typeface="Wingdings" panose="05000000000000000000" pitchFamily="2" charset="2"/>
              <a:buChar char="v"/>
              <a:tabLst/>
              <a:defRPr/>
            </a:pPr>
            <a:r>
              <a:rPr lang="es-GT" sz="1200" b="1" i="1" noProof="0" dirty="0">
                <a:effectLst/>
                <a:latin typeface="Arial (Body)"/>
                <a:ea typeface="Arial" panose="020B0604020202020204" pitchFamily="34" charset="0"/>
                <a:cs typeface="Times New Roman" panose="02020603050405020304" pitchFamily="18" charset="0"/>
              </a:rPr>
              <a:t>Para calcular la tasa de ataque:</a:t>
            </a:r>
            <a:endParaRPr lang="es-GT" sz="1200" b="1" i="1" noProof="0" dirty="0">
              <a:effectLst/>
              <a:latin typeface="Arial (Body)"/>
              <a:ea typeface="Times New Roman" panose="02020603050405020304" pitchFamily="18" charset="0"/>
              <a:cs typeface="Times New Roman" panose="02020603050405020304" pitchFamily="18" charset="0"/>
            </a:endParaRPr>
          </a:p>
          <a:p>
            <a:pPr marL="800100" marR="0" lvl="1" indent="-342900">
              <a:lnSpc>
                <a:spcPct val="115000"/>
              </a:lnSpc>
              <a:spcBef>
                <a:spcPts val="0"/>
              </a:spcBef>
              <a:spcAft>
                <a:spcPts val="0"/>
              </a:spcAft>
              <a:buFont typeface="Courier New" panose="02070309020205020404" pitchFamily="49" charset="0"/>
              <a:buChar char="o"/>
            </a:pPr>
            <a:r>
              <a:rPr lang="es-GT" sz="1200" b="1" i="1" noProof="0" dirty="0">
                <a:effectLst/>
                <a:latin typeface="Arial (Body)"/>
                <a:ea typeface="Times New Roman" panose="02020603050405020304" pitchFamily="18" charset="0"/>
                <a:cs typeface="Times New Roman" panose="02020603050405020304" pitchFamily="18" charset="0"/>
              </a:rPr>
              <a:t>El numerador, al igual que la incidencia, es el número de nuevos casos</a:t>
            </a:r>
          </a:p>
          <a:p>
            <a:pPr marL="800100" marR="0" lvl="1" indent="-342900">
              <a:lnSpc>
                <a:spcPct val="115000"/>
              </a:lnSpc>
              <a:spcBef>
                <a:spcPts val="0"/>
              </a:spcBef>
              <a:spcAft>
                <a:spcPts val="0"/>
              </a:spcAft>
              <a:buFont typeface="Courier New" panose="02070309020205020404" pitchFamily="49" charset="0"/>
              <a:buChar char="o"/>
            </a:pPr>
            <a:r>
              <a:rPr lang="es-GT" sz="1200" b="1" i="1" noProof="0" dirty="0">
                <a:effectLst/>
                <a:latin typeface="Arial (Body)"/>
                <a:ea typeface="Times New Roman" panose="02020603050405020304" pitchFamily="18" charset="0"/>
                <a:cs typeface="Times New Roman" panose="02020603050405020304" pitchFamily="18" charset="0"/>
              </a:rPr>
              <a:t>El denominador es el tamaño de la población al inicio de ese periodo</a:t>
            </a:r>
          </a:p>
          <a:p>
            <a:pPr marL="800100" marR="0" lvl="1" indent="-342900">
              <a:lnSpc>
                <a:spcPct val="115000"/>
              </a:lnSpc>
              <a:spcBef>
                <a:spcPts val="0"/>
              </a:spcBef>
              <a:spcAft>
                <a:spcPts val="0"/>
              </a:spcAft>
              <a:buFont typeface="Courier New" panose="02070309020205020404" pitchFamily="49" charset="0"/>
              <a:buChar char="o"/>
            </a:pPr>
            <a:r>
              <a:rPr lang="es-GT" sz="1200" b="1" i="1" noProof="0" dirty="0">
                <a:effectLst/>
                <a:latin typeface="Arial (Body)"/>
                <a:ea typeface="Times New Roman" panose="02020603050405020304" pitchFamily="18" charset="0"/>
                <a:cs typeface="Times New Roman" panose="02020603050405020304" pitchFamily="18" charset="0"/>
              </a:rPr>
              <a:t>La fracción suele multiplicarse por una constante, normalmente 100 o 1,000.</a:t>
            </a:r>
          </a:p>
          <a:p>
            <a:pPr marL="0" marR="0">
              <a:lnSpc>
                <a:spcPct val="115000"/>
              </a:lnSpc>
              <a:spcBef>
                <a:spcPts val="0"/>
              </a:spcBef>
              <a:spcAft>
                <a:spcPts val="0"/>
              </a:spcAft>
            </a:pPr>
            <a:r>
              <a:rPr lang="en-US" sz="1200" b="1" dirty="0">
                <a:effectLst/>
                <a:latin typeface="Arial (Body)"/>
                <a:ea typeface="Arial" panose="020B0604020202020204" pitchFamily="34" charset="0"/>
                <a:cs typeface="Times New Roman" panose="02020603050405020304" pitchFamily="18" charset="0"/>
              </a:rPr>
              <a:t> </a:t>
            </a:r>
            <a:endParaRPr lang="en-US" sz="1200" b="1" dirty="0">
              <a:effectLst/>
              <a:latin typeface="Arial (Body)"/>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60</a:t>
            </a:fld>
            <a:endParaRPr lang="en-US" altLang="en-US"/>
          </a:p>
        </p:txBody>
      </p:sp>
    </p:spTree>
    <p:extLst>
      <p:ext uri="{BB962C8B-B14F-4D97-AF65-F5344CB8AC3E}">
        <p14:creationId xmlns:p14="http://schemas.microsoft.com/office/powerpoint/2010/main" val="177354182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s-GT" sz="1200" b="1" noProof="0" dirty="0">
                <a:effectLst/>
                <a:latin typeface="Arial (Body)"/>
              </a:rPr>
              <a:t>Notas para el instructor:</a:t>
            </a:r>
          </a:p>
          <a:p>
            <a:pPr marL="0" marR="0">
              <a:lnSpc>
                <a:spcPct val="115000"/>
              </a:lnSpc>
              <a:spcBef>
                <a:spcPts val="0"/>
              </a:spcBef>
              <a:spcAft>
                <a:spcPts val="0"/>
              </a:spcAft>
            </a:pPr>
            <a:endParaRPr lang="es-GT" sz="1200" b="1" i="1" noProof="0" dirty="0">
              <a:effectLst/>
              <a:latin typeface="Arial (Body)"/>
              <a:ea typeface="Arial" panose="020B0604020202020204" pitchFamily="34" charset="0"/>
              <a:cs typeface="Times New Roman" panose="02020603050405020304" pitchFamily="18" charset="0"/>
            </a:endParaRPr>
          </a:p>
          <a:p>
            <a:pPr marL="171450" marR="0" lvl="0" indent="-171450" algn="l" defTabSz="914400" rtl="0" eaLnBrk="1" fontAlgn="auto" latinLnBrk="0" hangingPunct="1">
              <a:lnSpc>
                <a:spcPct val="115000"/>
              </a:lnSpc>
              <a:spcBef>
                <a:spcPts val="0"/>
              </a:spcBef>
              <a:spcAft>
                <a:spcPts val="0"/>
              </a:spcAft>
              <a:buClrTx/>
              <a:buSzTx/>
              <a:buFont typeface="Arial" panose="020B0604020202020204" pitchFamily="34" charset="0"/>
              <a:buChar char="•"/>
              <a:tabLst/>
              <a:defRPr/>
            </a:pPr>
            <a:r>
              <a:rPr lang="es-GT" sz="1200" b="1" u="sng" noProof="0" dirty="0">
                <a:latin typeface="Arial (Body)"/>
                <a:cs typeface="Calibri"/>
                <a:sym typeface="Calibri"/>
              </a:rPr>
              <a:t>Diga</a:t>
            </a:r>
            <a:r>
              <a:rPr lang="es-GT" sz="1200" b="0" i="0" noProof="0" dirty="0">
                <a:effectLst/>
                <a:latin typeface="Arial (Body)"/>
                <a:ea typeface="Arial" panose="020B0604020202020204" pitchFamily="34" charset="0"/>
                <a:cs typeface="Times New Roman" panose="02020603050405020304" pitchFamily="18" charset="0"/>
              </a:rPr>
              <a:t>: Este es un ejemplo de dieciséis casos de ántrax ocurridos </a:t>
            </a:r>
            <a:r>
              <a:rPr lang="es-GT" sz="1200" b="0" noProof="0" dirty="0">
                <a:effectLst/>
                <a:latin typeface="Arial (Body)"/>
                <a:ea typeface="Arial" panose="020B0604020202020204" pitchFamily="34" charset="0"/>
                <a:cs typeface="Times New Roman" panose="02020603050405020304" pitchFamily="18" charset="0"/>
              </a:rPr>
              <a:t>en el pueblo Q con una población de 800 residentes durante mayo de 2023. </a:t>
            </a:r>
            <a:r>
              <a:rPr lang="es-GT" sz="1200" b="1" noProof="0" dirty="0">
                <a:latin typeface="Arial (Body)"/>
                <a:ea typeface="Times New Roman"/>
                <a:cs typeface="Times New Roman"/>
                <a:sym typeface="Times New Roman"/>
              </a:rPr>
              <a:t>&lt;CLICK&gt;</a:t>
            </a:r>
          </a:p>
          <a:p>
            <a:pPr marL="171450" marR="0" lvl="0" indent="-171450" algn="l" defTabSz="914400" rtl="0" eaLnBrk="1" fontAlgn="auto" latinLnBrk="0" hangingPunct="1">
              <a:lnSpc>
                <a:spcPct val="115000"/>
              </a:lnSpc>
              <a:spcBef>
                <a:spcPts val="0"/>
              </a:spcBef>
              <a:spcAft>
                <a:spcPts val="0"/>
              </a:spcAft>
              <a:buClrTx/>
              <a:buSzTx/>
              <a:buFont typeface="Arial" panose="020B0604020202020204" pitchFamily="34" charset="0"/>
              <a:buChar char="•"/>
              <a:tabLst/>
              <a:defRPr/>
            </a:pPr>
            <a:endParaRPr lang="es-GT" sz="1200" b="1" noProof="0" dirty="0">
              <a:effectLst/>
              <a:latin typeface="Arial (Body)"/>
              <a:ea typeface="Arial" panose="020B0604020202020204" pitchFamily="34" charset="0"/>
              <a:cs typeface="Times New Roman"/>
              <a:sym typeface="Times New Roman"/>
            </a:endParaRPr>
          </a:p>
          <a:p>
            <a:pPr marL="171450" marR="0" lvl="0" indent="-171450" algn="l" defTabSz="914400" rtl="0" eaLnBrk="1" fontAlgn="auto" latinLnBrk="0" hangingPunct="1">
              <a:lnSpc>
                <a:spcPct val="115000"/>
              </a:lnSpc>
              <a:spcBef>
                <a:spcPts val="0"/>
              </a:spcBef>
              <a:spcAft>
                <a:spcPts val="0"/>
              </a:spcAft>
              <a:buClrTx/>
              <a:buSzTx/>
              <a:buFont typeface="Arial" panose="020B0604020202020204" pitchFamily="34" charset="0"/>
              <a:buChar char="•"/>
              <a:tabLst/>
              <a:defRPr/>
            </a:pPr>
            <a:r>
              <a:rPr lang="es-GT" sz="1200" b="1" u="sng" noProof="0" dirty="0">
                <a:latin typeface="Arial (Body)"/>
                <a:cs typeface="Calibri"/>
                <a:sym typeface="Calibri"/>
              </a:rPr>
              <a:t>Digamos: </a:t>
            </a:r>
            <a:r>
              <a:rPr lang="es-GT" sz="1200" noProof="0" dirty="0">
                <a:effectLst/>
                <a:latin typeface="Arial (Body)"/>
                <a:ea typeface="Arial" panose="020B0604020202020204" pitchFamily="34" charset="0"/>
                <a:cs typeface="Times New Roman" panose="02020603050405020304" pitchFamily="18" charset="0"/>
              </a:rPr>
              <a:t>La tasa de ataque para este periodo se calcula como 16 / 800, lo que equivale a 0.02. En general, como con otras medidas, es preferible tener un número entero antes del decimal. Por tanto, multiplique por 100 o por 1,000. </a:t>
            </a:r>
            <a:r>
              <a:rPr lang="es-GT" sz="1200" b="1" noProof="0" dirty="0">
                <a:latin typeface="Arial (Body)"/>
                <a:ea typeface="Times New Roman"/>
                <a:cs typeface="Times New Roman"/>
                <a:sym typeface="Times New Roman"/>
              </a:rPr>
              <a:t>&lt;CLICK&gt; </a:t>
            </a:r>
            <a:r>
              <a:rPr lang="es-GT" sz="1200" noProof="0" dirty="0">
                <a:effectLst/>
                <a:latin typeface="Arial (Body)"/>
                <a:ea typeface="Arial" panose="020B0604020202020204" pitchFamily="34" charset="0"/>
                <a:cs typeface="Times New Roman" panose="02020603050405020304" pitchFamily="18" charset="0"/>
              </a:rPr>
              <a:t>Si se selecciona una constante de 100, entonces 0.02 x 100 = 2 por cada 100 habitantes</a:t>
            </a:r>
            <a:r>
              <a:rPr lang="es-GT" sz="1200" b="0" noProof="0" dirty="0">
                <a:effectLst/>
                <a:latin typeface="Arial (Body)"/>
                <a:ea typeface="Arial" panose="020B0604020202020204" pitchFamily="34" charset="0"/>
                <a:cs typeface="Times New Roman" panose="02020603050405020304" pitchFamily="18" charset="0"/>
              </a:rPr>
              <a:t>. </a:t>
            </a:r>
            <a:r>
              <a:rPr lang="es-GT" sz="1200" b="1" noProof="0" dirty="0">
                <a:effectLst/>
                <a:latin typeface="Arial (Body)"/>
                <a:ea typeface="Arial" panose="020B0604020202020204" pitchFamily="34" charset="0"/>
                <a:cs typeface="Times New Roman" panose="02020603050405020304" pitchFamily="18" charset="0"/>
              </a:rPr>
              <a:t>&lt;CLICK&gt; </a:t>
            </a:r>
            <a:r>
              <a:rPr lang="es-GT" sz="1200" noProof="0" dirty="0">
                <a:effectLst/>
                <a:latin typeface="Arial (Body)"/>
                <a:ea typeface="Arial" panose="020B0604020202020204" pitchFamily="34" charset="0"/>
                <a:cs typeface="Times New Roman" panose="02020603050405020304" pitchFamily="18" charset="0"/>
              </a:rPr>
              <a:t>Multiplicar por 100 es lo mismo que expresar la fracción como porcentaje. </a:t>
            </a:r>
            <a:r>
              <a:rPr lang="es-GT" sz="1200" b="1" noProof="0" dirty="0">
                <a:latin typeface="Arial (Body)"/>
                <a:ea typeface="Times New Roman"/>
                <a:cs typeface="Times New Roman"/>
                <a:sym typeface="Times New Roman"/>
              </a:rPr>
              <a:t>&lt;CLICK&gt;</a:t>
            </a:r>
          </a:p>
          <a:p>
            <a:pPr marL="171450" marR="0" lvl="0" indent="-171450" algn="l" defTabSz="914400" rtl="0" eaLnBrk="1" fontAlgn="auto" latinLnBrk="0" hangingPunct="1">
              <a:lnSpc>
                <a:spcPct val="115000"/>
              </a:lnSpc>
              <a:spcBef>
                <a:spcPts val="0"/>
              </a:spcBef>
              <a:spcAft>
                <a:spcPts val="0"/>
              </a:spcAft>
              <a:buClrTx/>
              <a:buSzTx/>
              <a:buFont typeface="Arial" panose="020B0604020202020204" pitchFamily="34" charset="0"/>
              <a:buChar char="•"/>
              <a:tabLst/>
              <a:defRPr/>
            </a:pPr>
            <a:endParaRPr lang="es-GT" sz="1200" b="1" noProof="0" dirty="0">
              <a:effectLst/>
              <a:latin typeface="Arial (Body)"/>
              <a:ea typeface="Arial" panose="020B0604020202020204" pitchFamily="34" charset="0"/>
              <a:cs typeface="Times New Roman"/>
              <a:sym typeface="Times New Roman"/>
            </a:endParaRPr>
          </a:p>
          <a:p>
            <a:pPr marL="171450" marR="0" lvl="0" indent="-171450" algn="l" defTabSz="914400" rtl="0" eaLnBrk="1" fontAlgn="auto" latinLnBrk="0" hangingPunct="1">
              <a:lnSpc>
                <a:spcPct val="115000"/>
              </a:lnSpc>
              <a:spcBef>
                <a:spcPts val="0"/>
              </a:spcBef>
              <a:spcAft>
                <a:spcPts val="0"/>
              </a:spcAft>
              <a:buClrTx/>
              <a:buSzTx/>
              <a:buFont typeface="Arial" panose="020B0604020202020204" pitchFamily="34" charset="0"/>
              <a:buChar char="•"/>
              <a:tabLst/>
              <a:defRPr/>
            </a:pPr>
            <a:r>
              <a:rPr lang="es-GT" sz="1200" b="1" u="sng" noProof="0" dirty="0">
                <a:latin typeface="Arial (Body)"/>
                <a:cs typeface="Calibri"/>
                <a:sym typeface="Calibri"/>
              </a:rPr>
              <a:t>Diga: </a:t>
            </a:r>
            <a:r>
              <a:rPr lang="es-GT" sz="1200" noProof="0" dirty="0">
                <a:effectLst/>
                <a:latin typeface="Arial (Body)"/>
                <a:ea typeface="Arial" panose="020B0604020202020204" pitchFamily="34" charset="0"/>
                <a:cs typeface="Times New Roman" panose="02020603050405020304" pitchFamily="18" charset="0"/>
              </a:rPr>
              <a:t>Entonces, podríamos decir que la tasa de ataque de ántrax en mayo de 2023 en la Aldea Q fue del 2%, o el 2% de la población desarrolló ántrax en mayo. La tasa de ataque es una estimación del riesgo.  Entonces, podríamos decir que el riesgo de que un residente de la Aldea Q contrajera ántrax durante el brote fue  de 2%.</a:t>
            </a:r>
            <a:endParaRPr lang="es-GT" sz="1200" noProof="0" dirty="0">
              <a:latin typeface="+mn-lt"/>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61</a:t>
            </a:fld>
            <a:endParaRPr lang="en-US" altLang="en-US"/>
          </a:p>
        </p:txBody>
      </p:sp>
    </p:spTree>
    <p:extLst>
      <p:ext uri="{BB962C8B-B14F-4D97-AF65-F5344CB8AC3E}">
        <p14:creationId xmlns:p14="http://schemas.microsoft.com/office/powerpoint/2010/main" val="390367034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s-GT" sz="1200" b="1" dirty="0">
                <a:effectLst/>
                <a:latin typeface="Arial (Body)"/>
              </a:rPr>
              <a:t>Notas para el instructor:</a:t>
            </a:r>
          </a:p>
          <a:p>
            <a:pPr marL="0" marR="0">
              <a:spcBef>
                <a:spcPts val="0"/>
              </a:spcBef>
              <a:spcAft>
                <a:spcPts val="0"/>
              </a:spcAft>
            </a:pPr>
            <a:endParaRPr lang="es-GT" sz="1200" b="1" dirty="0">
              <a:effectLst/>
              <a:latin typeface="Arial (Body)"/>
              <a:ea typeface="Arial" panose="020B0604020202020204" pitchFamily="34" charset="0"/>
              <a:cs typeface="Times New Roman" panose="02020603050405020304" pitchFamily="18" charset="0"/>
            </a:endParaRPr>
          </a:p>
          <a:p>
            <a:pPr marL="171450" marR="0" indent="-171450">
              <a:spcBef>
                <a:spcPts val="0"/>
              </a:spcBef>
              <a:spcAft>
                <a:spcPts val="0"/>
              </a:spcAft>
              <a:buFont typeface="Arial" panose="020B0604020202020204" pitchFamily="34" charset="0"/>
              <a:buChar char="•"/>
            </a:pPr>
            <a:r>
              <a:rPr lang="es-GT" sz="1200" b="1" u="sng" dirty="0">
                <a:latin typeface="Arial (Body)"/>
                <a:cs typeface="Calibri"/>
                <a:sym typeface="Calibri"/>
              </a:rPr>
              <a:t>Diga: </a:t>
            </a:r>
            <a:r>
              <a:rPr lang="es-GT" sz="1200" dirty="0">
                <a:effectLst/>
                <a:latin typeface="Arial (Body)"/>
                <a:ea typeface="Arial" panose="020B0604020202020204" pitchFamily="34" charset="0"/>
                <a:cs typeface="Times New Roman" panose="02020603050405020304" pitchFamily="18" charset="0"/>
              </a:rPr>
              <a:t>Esta tabla muestra la distribución por edad y sexo de los 439 casos sospechosos diagnosticados durante un brote de diarrea acuosa aguda. </a:t>
            </a:r>
          </a:p>
          <a:p>
            <a:pPr marL="171450" marR="0" indent="-171450">
              <a:spcBef>
                <a:spcPts val="0"/>
              </a:spcBef>
              <a:spcAft>
                <a:spcPts val="0"/>
              </a:spcAft>
              <a:buFont typeface="Arial" panose="020B0604020202020204" pitchFamily="34" charset="0"/>
              <a:buChar char="•"/>
            </a:pPr>
            <a:endParaRPr lang="es-GT" sz="1200" b="1" u="sng" dirty="0">
              <a:effectLst/>
              <a:latin typeface="Arial (Body)"/>
              <a:ea typeface="Arial" panose="020B0604020202020204" pitchFamily="34" charset="0"/>
              <a:cs typeface="Times New Roman" panose="02020603050405020304" pitchFamily="18" charset="0"/>
            </a:endParaRPr>
          </a:p>
          <a:p>
            <a:pPr marL="171450" marR="0" indent="-171450">
              <a:spcBef>
                <a:spcPts val="0"/>
              </a:spcBef>
              <a:spcAft>
                <a:spcPts val="0"/>
              </a:spcAft>
              <a:buFont typeface="Arial" panose="020B0604020202020204" pitchFamily="34" charset="0"/>
              <a:buChar char="•"/>
            </a:pPr>
            <a:r>
              <a:rPr lang="es-GT" sz="1200" b="1" u="sng" dirty="0">
                <a:effectLst/>
                <a:latin typeface="Arial (Body)"/>
                <a:ea typeface="Arial" panose="020B0604020202020204" pitchFamily="34" charset="0"/>
                <a:cs typeface="Times New Roman" panose="02020603050405020304" pitchFamily="18" charset="0"/>
              </a:rPr>
              <a:t>Pregunte: </a:t>
            </a:r>
            <a:r>
              <a:rPr lang="es-GT" sz="1200" dirty="0">
                <a:effectLst/>
                <a:latin typeface="Arial (Body)"/>
                <a:ea typeface="Arial" panose="020B0604020202020204" pitchFamily="34" charset="0"/>
                <a:cs typeface="Times New Roman" panose="02020603050405020304" pitchFamily="18" charset="0"/>
              </a:rPr>
              <a:t>¿Se trata de conteos o de tasas? </a:t>
            </a:r>
            <a:r>
              <a:rPr lang="es-GT" sz="1200" b="1" i="1" dirty="0">
                <a:effectLst/>
                <a:latin typeface="Arial (Body)"/>
                <a:ea typeface="Arial" panose="020B0604020202020204" pitchFamily="34" charset="0"/>
                <a:cs typeface="Times New Roman" panose="02020603050405020304" pitchFamily="18" charset="0"/>
              </a:rPr>
              <a:t>Respuesta: </a:t>
            </a:r>
            <a:r>
              <a:rPr lang="es-GT" sz="1200" b="0" i="1" dirty="0">
                <a:effectLst/>
                <a:latin typeface="Arial (Body)"/>
                <a:ea typeface="Arial" panose="020B0604020202020204" pitchFamily="34" charset="0"/>
                <a:cs typeface="Times New Roman" panose="02020603050405020304" pitchFamily="18" charset="0"/>
              </a:rPr>
              <a:t>conteos o</a:t>
            </a:r>
            <a:r>
              <a:rPr lang="es-GT" sz="1200" b="1" i="1" dirty="0">
                <a:effectLst/>
                <a:latin typeface="Arial (Body)"/>
                <a:ea typeface="Arial" panose="020B0604020202020204" pitchFamily="34" charset="0"/>
                <a:cs typeface="Times New Roman" panose="02020603050405020304" pitchFamily="18" charset="0"/>
              </a:rPr>
              <a:t> </a:t>
            </a:r>
            <a:r>
              <a:rPr lang="es-GT" sz="1200" i="1" dirty="0">
                <a:effectLst/>
                <a:latin typeface="Arial (Body)"/>
                <a:ea typeface="Arial" panose="020B0604020202020204" pitchFamily="34" charset="0"/>
                <a:cs typeface="Times New Roman" panose="02020603050405020304" pitchFamily="18" charset="0"/>
              </a:rPr>
              <a:t>recuentos</a:t>
            </a:r>
            <a:endParaRPr lang="es-GT" sz="1200" b="0" i="1" u="none" dirty="0">
              <a:effectLst/>
              <a:latin typeface="Arial (Body)"/>
              <a:ea typeface="Arial" panose="020B0604020202020204" pitchFamily="34" charset="0"/>
              <a:cs typeface="Times New Roman" panose="02020603050405020304" pitchFamily="18" charset="0"/>
            </a:endParaRPr>
          </a:p>
          <a:p>
            <a:pPr marL="171450" marR="0" indent="-171450">
              <a:spcBef>
                <a:spcPts val="0"/>
              </a:spcBef>
              <a:spcAft>
                <a:spcPts val="0"/>
              </a:spcAft>
              <a:buFont typeface="Arial" panose="020B0604020202020204" pitchFamily="34" charset="0"/>
              <a:buChar char="•"/>
            </a:pPr>
            <a:endParaRPr lang="es-GT" sz="1200" b="0" i="1" u="none" dirty="0">
              <a:effectLst/>
              <a:latin typeface="Arial (Body)"/>
              <a:ea typeface="Arial" panose="020B0604020202020204" pitchFamily="34" charset="0"/>
              <a:cs typeface="Times New Roman" panose="02020603050405020304" pitchFamily="18" charset="0"/>
            </a:endParaRPr>
          </a:p>
          <a:p>
            <a:pPr marL="171450" marR="0" indent="-171450">
              <a:spcBef>
                <a:spcPts val="0"/>
              </a:spcBef>
              <a:spcAft>
                <a:spcPts val="0"/>
              </a:spcAft>
              <a:buFont typeface="Arial" panose="020B0604020202020204" pitchFamily="34" charset="0"/>
              <a:buChar char="•"/>
            </a:pPr>
            <a:r>
              <a:rPr lang="es-GT" sz="1200" b="1" u="sng" dirty="0">
                <a:effectLst/>
                <a:latin typeface="Arial (Body)"/>
                <a:ea typeface="Arial" panose="020B0604020202020204" pitchFamily="34" charset="0"/>
                <a:cs typeface="Times New Roman" panose="02020603050405020304" pitchFamily="18" charset="0"/>
              </a:rPr>
              <a:t>Pregunte</a:t>
            </a:r>
            <a:r>
              <a:rPr lang="es-GT" sz="1200" dirty="0">
                <a:effectLst/>
                <a:latin typeface="Arial (Body)"/>
                <a:ea typeface="Arial" panose="020B0604020202020204" pitchFamily="34" charset="0"/>
                <a:cs typeface="Times New Roman" panose="02020603050405020304" pitchFamily="18" charset="0"/>
              </a:rPr>
              <a:t>: ¿Para qué sirven los conteos? </a:t>
            </a:r>
            <a:r>
              <a:rPr lang="es-GT" sz="1200" b="1" i="1" dirty="0">
                <a:effectLst/>
                <a:latin typeface="Arial (Body)"/>
                <a:ea typeface="Arial" panose="020B0604020202020204" pitchFamily="34" charset="0"/>
                <a:cs typeface="Times New Roman" panose="02020603050405020304" pitchFamily="18" charset="0"/>
              </a:rPr>
              <a:t>Respuesta:</a:t>
            </a:r>
            <a:r>
              <a:rPr lang="es-GT" sz="1200" i="1" dirty="0">
                <a:effectLst/>
                <a:latin typeface="Arial (Body)"/>
                <a:ea typeface="Arial" panose="020B0604020202020204" pitchFamily="34" charset="0"/>
                <a:cs typeface="Times New Roman" panose="02020603050405020304" pitchFamily="18" charset="0"/>
              </a:rPr>
              <a:t> El número absoluto (total) de casos por grupo de edad es importante para estimar las necesidades de prestación de servicios, como el número de camas pediátricas o el número de dosis de medicamentos o vacunas necesarias, etc. </a:t>
            </a:r>
          </a:p>
          <a:p>
            <a:pPr marL="171450" marR="0" indent="-171450">
              <a:spcBef>
                <a:spcPts val="0"/>
              </a:spcBef>
              <a:spcAft>
                <a:spcPts val="0"/>
              </a:spcAft>
              <a:buFont typeface="Arial" panose="020B0604020202020204" pitchFamily="34" charset="0"/>
              <a:buChar char="•"/>
            </a:pPr>
            <a:endParaRPr lang="es-GT" sz="1200" b="1" i="1" u="sng" dirty="0">
              <a:effectLst/>
              <a:latin typeface="Arial (Body)"/>
              <a:ea typeface="Arial" panose="020B0604020202020204" pitchFamily="34" charset="0"/>
              <a:cs typeface="Times New Roman" panose="02020603050405020304" pitchFamily="18" charset="0"/>
            </a:endParaRPr>
          </a:p>
          <a:p>
            <a:pPr marL="171450" marR="0" indent="-171450">
              <a:spcBef>
                <a:spcPts val="0"/>
              </a:spcBef>
              <a:spcAft>
                <a:spcPts val="0"/>
              </a:spcAft>
              <a:buFont typeface="Arial" panose="020B0604020202020204" pitchFamily="34" charset="0"/>
              <a:buChar char="•"/>
            </a:pPr>
            <a:r>
              <a:rPr lang="es-GT" sz="1200" b="1" u="sng" dirty="0">
                <a:effectLst/>
                <a:latin typeface="Arial (Body)"/>
                <a:ea typeface="Arial" panose="020B0604020202020204" pitchFamily="34" charset="0"/>
                <a:cs typeface="Times New Roman" panose="02020603050405020304" pitchFamily="18" charset="0"/>
              </a:rPr>
              <a:t>Pregunte:  </a:t>
            </a:r>
            <a:r>
              <a:rPr lang="es-GT" sz="1200" dirty="0">
                <a:effectLst/>
                <a:latin typeface="Arial (Body)"/>
                <a:ea typeface="Arial" panose="020B0604020202020204" pitchFamily="34" charset="0"/>
                <a:cs typeface="Times New Roman" panose="02020603050405020304" pitchFamily="18" charset="0"/>
              </a:rPr>
              <a:t>¿En qué grupo de edad se dieron más casos? </a:t>
            </a:r>
          </a:p>
          <a:p>
            <a:pPr marL="171450" marR="0" indent="-171450">
              <a:spcBef>
                <a:spcPts val="0"/>
              </a:spcBef>
              <a:spcAft>
                <a:spcPts val="0"/>
              </a:spcAft>
              <a:buFont typeface="Arial" panose="020B0604020202020204" pitchFamily="34" charset="0"/>
              <a:buChar char="•"/>
            </a:pPr>
            <a:endParaRPr lang="es-GT" sz="1200" b="1" u="sng" dirty="0">
              <a:effectLst/>
              <a:latin typeface="Arial (Body)"/>
              <a:ea typeface="Times New Roman"/>
              <a:cs typeface="Times New Roman" panose="02020603050405020304" pitchFamily="18" charset="0"/>
              <a:sym typeface="Times New Roman"/>
            </a:endParaRPr>
          </a:p>
          <a:p>
            <a:pPr marL="171450" marR="0" indent="-171450">
              <a:spcBef>
                <a:spcPts val="0"/>
              </a:spcBef>
              <a:spcAft>
                <a:spcPts val="0"/>
              </a:spcAft>
              <a:buFont typeface="Arial" panose="020B0604020202020204" pitchFamily="34" charset="0"/>
              <a:buChar char="•"/>
            </a:pPr>
            <a:r>
              <a:rPr lang="es-GT" sz="1200" b="1" u="sng" dirty="0">
                <a:effectLst/>
                <a:latin typeface="Arial (Body)"/>
                <a:ea typeface="Times New Roman"/>
                <a:cs typeface="Times New Roman" panose="02020603050405020304" pitchFamily="18" charset="0"/>
                <a:sym typeface="Times New Roman"/>
              </a:rPr>
              <a:t>Permita </a:t>
            </a:r>
            <a:r>
              <a:rPr lang="es-GT" sz="1200" b="0" dirty="0">
                <a:effectLst/>
                <a:latin typeface="Arial (Body)"/>
                <a:ea typeface="Times New Roman"/>
                <a:cs typeface="Times New Roman" panose="02020603050405020304" pitchFamily="18" charset="0"/>
                <a:sym typeface="Times New Roman"/>
              </a:rPr>
              <a:t>que los participantes procesen la pregunta y/o respondan </a:t>
            </a:r>
            <a:r>
              <a:rPr kumimoji="0" lang="es-GT" sz="1200" b="1" i="0" u="none" strike="noStrike" kern="1200" cap="none" spc="0" normalizeH="0" baseline="0" noProof="0" dirty="0">
                <a:ln>
                  <a:noFill/>
                </a:ln>
                <a:solidFill>
                  <a:prstClr val="black"/>
                </a:solidFill>
                <a:effectLst/>
                <a:uLnTx/>
                <a:uFillTx/>
                <a:latin typeface="Arial (Body)"/>
                <a:ea typeface="+mn-ea"/>
                <a:cs typeface="+mn-cs"/>
              </a:rPr>
              <a:t>&lt;CLICK&gt; </a:t>
            </a:r>
            <a:r>
              <a:rPr lang="es-GT" sz="1200" b="1" i="1" u="none" dirty="0">
                <a:effectLst/>
                <a:latin typeface="Arial (Body)"/>
                <a:ea typeface="Arial" panose="020B0604020202020204" pitchFamily="34" charset="0"/>
                <a:cs typeface="Times New Roman" panose="02020603050405020304" pitchFamily="18" charset="0"/>
              </a:rPr>
              <a:t>Respuesta</a:t>
            </a:r>
            <a:r>
              <a:rPr lang="es-GT" sz="1200" b="1" i="1" dirty="0">
                <a:effectLst/>
                <a:latin typeface="Arial (Body)"/>
                <a:ea typeface="Arial" panose="020B0604020202020204" pitchFamily="34" charset="0"/>
                <a:cs typeface="Times New Roman" panose="02020603050405020304" pitchFamily="18" charset="0"/>
              </a:rPr>
              <a:t>: </a:t>
            </a:r>
            <a:r>
              <a:rPr lang="es-GT" sz="1200" i="1" dirty="0">
                <a:effectLst/>
                <a:latin typeface="Arial (Body)"/>
                <a:ea typeface="Arial" panose="020B0604020202020204" pitchFamily="34" charset="0"/>
                <a:cs typeface="Times New Roman" panose="02020603050405020304" pitchFamily="18" charset="0"/>
              </a:rPr>
              <a:t>De 1 año a 14 años </a:t>
            </a:r>
            <a:r>
              <a:rPr kumimoji="0" lang="es-GT" sz="1200" b="1" i="0" u="none" strike="noStrike" kern="1200" cap="none" spc="0" normalizeH="0" baseline="0" noProof="0" dirty="0">
                <a:ln>
                  <a:noFill/>
                </a:ln>
                <a:solidFill>
                  <a:prstClr val="black"/>
                </a:solidFill>
                <a:effectLst/>
                <a:uLnTx/>
                <a:uFillTx/>
                <a:latin typeface="Arial (Body)"/>
                <a:ea typeface="+mn-ea"/>
                <a:cs typeface="+mn-cs"/>
              </a:rPr>
              <a:t>&lt;CLICK&gt; </a:t>
            </a:r>
            <a:endParaRPr kumimoji="0" lang="es-GT" sz="1200" b="0" i="1" u="none" strike="noStrike" kern="1200" cap="none" spc="0" normalizeH="0" baseline="0" noProof="0" dirty="0">
              <a:ln>
                <a:noFill/>
              </a:ln>
              <a:solidFill>
                <a:prstClr val="black"/>
              </a:solidFill>
              <a:effectLst/>
              <a:uLnTx/>
              <a:uFillTx/>
              <a:latin typeface="Arial (Body)"/>
              <a:ea typeface="+mn-ea"/>
              <a:cs typeface="Times New Roman" panose="02020603050405020304" pitchFamily="18" charset="0"/>
            </a:endParaRPr>
          </a:p>
          <a:p>
            <a:pPr marL="171450" marR="0" indent="-171450">
              <a:spcBef>
                <a:spcPts val="0"/>
              </a:spcBef>
              <a:spcAft>
                <a:spcPts val="0"/>
              </a:spcAft>
              <a:buFont typeface="Arial" panose="020B0604020202020204" pitchFamily="34" charset="0"/>
              <a:buChar char="•"/>
            </a:pPr>
            <a:endParaRPr kumimoji="0" lang="es-GT" sz="1200" b="0" i="1" u="none" strike="noStrike" kern="1200" cap="none" spc="0" normalizeH="0" baseline="0" noProof="0" dirty="0">
              <a:ln>
                <a:noFill/>
              </a:ln>
              <a:solidFill>
                <a:prstClr val="black"/>
              </a:solidFill>
              <a:effectLst/>
              <a:uLnTx/>
              <a:uFillTx/>
              <a:latin typeface="Arial (Body)"/>
              <a:ea typeface="+mn-ea"/>
              <a:cs typeface="Times New Roman" panose="02020603050405020304" pitchFamily="18" charset="0"/>
            </a:endParaRPr>
          </a:p>
          <a:p>
            <a:pPr marL="171450" marR="0" indent="-171450">
              <a:spcBef>
                <a:spcPts val="0"/>
              </a:spcBef>
              <a:spcAft>
                <a:spcPts val="0"/>
              </a:spcAft>
              <a:buFont typeface="Arial" panose="020B0604020202020204" pitchFamily="34" charset="0"/>
              <a:buChar char="•"/>
            </a:pPr>
            <a:r>
              <a:rPr lang="es-GT" sz="1200" b="1" u="sng" dirty="0">
                <a:effectLst/>
                <a:latin typeface="Arial (Body)"/>
                <a:ea typeface="Arial" panose="020B0604020202020204" pitchFamily="34" charset="0"/>
                <a:cs typeface="Times New Roman" panose="02020603050405020304" pitchFamily="18" charset="0"/>
              </a:rPr>
              <a:t>Pregunte:  </a:t>
            </a:r>
            <a:r>
              <a:rPr lang="es-GT" sz="1200" dirty="0">
                <a:effectLst/>
                <a:latin typeface="Arial (Body)"/>
                <a:ea typeface="Arial" panose="020B0604020202020204" pitchFamily="34" charset="0"/>
                <a:cs typeface="Times New Roman" panose="02020603050405020304" pitchFamily="18" charset="0"/>
              </a:rPr>
              <a:t>¿Qué grupo de edad presentaba mayor riesgo de enfermedad? </a:t>
            </a:r>
          </a:p>
          <a:p>
            <a:pPr marL="171450" marR="0" indent="-171450">
              <a:spcBef>
                <a:spcPts val="0"/>
              </a:spcBef>
              <a:spcAft>
                <a:spcPts val="0"/>
              </a:spcAft>
              <a:buFont typeface="Arial" panose="020B0604020202020204" pitchFamily="34" charset="0"/>
              <a:buChar char="•"/>
            </a:pPr>
            <a:endParaRPr lang="es-GT" sz="1200" b="1" u="sng" dirty="0">
              <a:effectLst/>
              <a:latin typeface="Arial (Body)"/>
              <a:ea typeface="Times New Roman"/>
              <a:cs typeface="Times New Roman" panose="02020603050405020304" pitchFamily="18" charset="0"/>
              <a:sym typeface="Times New Roman"/>
            </a:endParaRPr>
          </a:p>
          <a:p>
            <a:pPr marL="171450" marR="0" indent="-171450">
              <a:spcBef>
                <a:spcPts val="0"/>
              </a:spcBef>
              <a:spcAft>
                <a:spcPts val="0"/>
              </a:spcAft>
              <a:buFont typeface="Arial" panose="020B0604020202020204" pitchFamily="34" charset="0"/>
              <a:buChar char="•"/>
            </a:pPr>
            <a:r>
              <a:rPr lang="es-GT" sz="1200" b="1" u="sng" dirty="0">
                <a:effectLst/>
                <a:latin typeface="Arial (Body)"/>
                <a:ea typeface="Times New Roman"/>
                <a:cs typeface="Times New Roman" panose="02020603050405020304" pitchFamily="18" charset="0"/>
                <a:sym typeface="Times New Roman"/>
              </a:rPr>
              <a:t>Permita </a:t>
            </a:r>
            <a:r>
              <a:rPr lang="es-GT" sz="1200" b="0" dirty="0">
                <a:effectLst/>
                <a:latin typeface="Arial (Body)"/>
                <a:ea typeface="Times New Roman"/>
                <a:cs typeface="Times New Roman" panose="02020603050405020304" pitchFamily="18" charset="0"/>
                <a:sym typeface="Times New Roman"/>
              </a:rPr>
              <a:t>que los participantes procesen la pregunta y/o respondan </a:t>
            </a:r>
            <a:r>
              <a:rPr kumimoji="0" lang="es-GT" sz="1200" b="1" i="0" u="none" strike="noStrike" kern="1200" cap="none" spc="0" normalizeH="0" baseline="0" noProof="0" dirty="0">
                <a:ln>
                  <a:noFill/>
                </a:ln>
                <a:solidFill>
                  <a:prstClr val="black"/>
                </a:solidFill>
                <a:effectLst/>
                <a:uLnTx/>
                <a:uFillTx/>
                <a:latin typeface="Arial (Body)"/>
                <a:ea typeface="+mn-ea"/>
                <a:cs typeface="+mn-cs"/>
              </a:rPr>
              <a:t>&lt;CLICK&gt; </a:t>
            </a:r>
            <a:r>
              <a:rPr lang="es-GT" sz="1200" b="1" i="1" dirty="0">
                <a:effectLst/>
                <a:latin typeface="Arial (Body)"/>
                <a:ea typeface="Arial" panose="020B0604020202020204" pitchFamily="34" charset="0"/>
                <a:cs typeface="Times New Roman" panose="02020603050405020304" pitchFamily="18" charset="0"/>
              </a:rPr>
              <a:t>Respuesta:</a:t>
            </a:r>
            <a:r>
              <a:rPr lang="es-GT" sz="1200" i="1" dirty="0">
                <a:effectLst/>
                <a:latin typeface="Arial (Body)"/>
                <a:ea typeface="Arial" panose="020B0604020202020204" pitchFamily="34" charset="0"/>
                <a:cs typeface="Times New Roman" panose="02020603050405020304" pitchFamily="18" charset="0"/>
              </a:rPr>
              <a:t> No podemos determinarlo porque el riesgo se refiere al número de casos por tamaño de población. Necesitamos la distribución por edades de la población total para responder a la pregunta.</a:t>
            </a:r>
            <a:endParaRPr lang="es-GT" sz="1200" i="1" dirty="0">
              <a:effectLst/>
              <a:latin typeface="Arial (Body)"/>
              <a:ea typeface="Times New Roman" panose="02020603050405020304" pitchFamily="18" charset="0"/>
              <a:cs typeface="Times New Roman" panose="02020603050405020304" pitchFamily="18" charset="0"/>
            </a:endParaRPr>
          </a:p>
          <a:p>
            <a:endParaRPr lang="es-ES" sz="1200" dirty="0">
              <a:latin typeface="+mn-lt"/>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62</a:t>
            </a:fld>
            <a:endParaRPr lang="en-US" altLang="en-US"/>
          </a:p>
        </p:txBody>
      </p:sp>
    </p:spTree>
    <p:extLst>
      <p:ext uri="{BB962C8B-B14F-4D97-AF65-F5344CB8AC3E}">
        <p14:creationId xmlns:p14="http://schemas.microsoft.com/office/powerpoint/2010/main" val="395570146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1200"/>
              </a:spcBef>
              <a:spcAft>
                <a:spcPts val="600"/>
              </a:spcAft>
            </a:pPr>
            <a:r>
              <a:rPr lang="es-GT" sz="1200" b="1" noProof="0" dirty="0">
                <a:effectLst/>
                <a:latin typeface="Arial (Body)"/>
              </a:rPr>
              <a:t>Notas para el instructor:</a:t>
            </a:r>
          </a:p>
          <a:p>
            <a:pPr marL="0" marR="0">
              <a:spcBef>
                <a:spcPts val="1200"/>
              </a:spcBef>
              <a:spcAft>
                <a:spcPts val="600"/>
              </a:spcAft>
            </a:pPr>
            <a:endParaRPr lang="es-GT" sz="1200" b="1" noProof="0" dirty="0">
              <a:effectLst/>
              <a:latin typeface="Arial (Body)"/>
              <a:ea typeface="Times New Roman" panose="02020603050405020304" pitchFamily="18" charset="0"/>
              <a:cs typeface="Times New Roman" panose="02020603050405020304" pitchFamily="18" charset="0"/>
            </a:endParaRPr>
          </a:p>
          <a:p>
            <a:pPr marL="171450" marR="0" indent="-171450">
              <a:spcBef>
                <a:spcPts val="1200"/>
              </a:spcBef>
              <a:spcAft>
                <a:spcPts val="600"/>
              </a:spcAft>
              <a:buFont typeface="Arial" panose="020B0604020202020204" pitchFamily="34" charset="0"/>
              <a:buChar char="•"/>
            </a:pPr>
            <a:r>
              <a:rPr lang="es-GT" sz="1200" b="1" u="sng" noProof="0" dirty="0">
                <a:latin typeface="Arial (Body)"/>
                <a:cs typeface="Calibri"/>
                <a:sym typeface="Calibri"/>
              </a:rPr>
              <a:t>Diga: </a:t>
            </a:r>
            <a:r>
              <a:rPr lang="es-GT" sz="1200" noProof="0" dirty="0">
                <a:effectLst/>
                <a:latin typeface="Arial (Body)"/>
                <a:ea typeface="Arial" panose="020B0604020202020204" pitchFamily="34" charset="0"/>
                <a:cs typeface="Times New Roman" panose="02020603050405020304" pitchFamily="18" charset="0"/>
              </a:rPr>
              <a:t>Esta tabla suma el tamaño de la población para cada grupo de edad y sexo.</a:t>
            </a:r>
            <a:endParaRPr lang="es-GT" sz="1200" b="0" u="none" noProof="0" dirty="0">
              <a:effectLst/>
              <a:latin typeface="Arial (Body)"/>
              <a:ea typeface="Arial" panose="020B0604020202020204" pitchFamily="34" charset="0"/>
              <a:cs typeface="Times New Roman" panose="02020603050405020304" pitchFamily="18" charset="0"/>
            </a:endParaRPr>
          </a:p>
          <a:p>
            <a:pPr marL="171450" marR="0" indent="-171450">
              <a:spcBef>
                <a:spcPts val="1200"/>
              </a:spcBef>
              <a:spcAft>
                <a:spcPts val="600"/>
              </a:spcAft>
              <a:buFont typeface="Arial" panose="020B0604020202020204" pitchFamily="34" charset="0"/>
              <a:buChar char="•"/>
            </a:pPr>
            <a:endParaRPr lang="es-GT" sz="1200" b="0" u="none" noProof="0" dirty="0">
              <a:effectLst/>
              <a:latin typeface="Arial (Body)"/>
              <a:cs typeface="Times New Roman" panose="02020603050405020304" pitchFamily="18" charset="0"/>
            </a:endParaRPr>
          </a:p>
          <a:p>
            <a:pPr marL="171450" marR="0" indent="-171450">
              <a:spcBef>
                <a:spcPts val="1200"/>
              </a:spcBef>
              <a:spcAft>
                <a:spcPts val="600"/>
              </a:spcAft>
              <a:buFont typeface="Arial" panose="020B0604020202020204" pitchFamily="34" charset="0"/>
              <a:buChar char="•"/>
            </a:pPr>
            <a:r>
              <a:rPr lang="es-GT" sz="1200" b="1" u="sng" noProof="0" dirty="0">
                <a:effectLst/>
                <a:latin typeface="Arial (Body)"/>
              </a:rPr>
              <a:t>Pregunte: </a:t>
            </a:r>
            <a:r>
              <a:rPr lang="es-GT" sz="1200" b="0" noProof="0" dirty="0">
                <a:effectLst/>
                <a:latin typeface="Arial (Body)"/>
                <a:ea typeface="Arial" panose="020B0604020202020204" pitchFamily="34" charset="0"/>
              </a:rPr>
              <a:t>¿Podemos calcular ahora cuál es el grupo de edad con mayor riesgo de enfermedad? ¿Cómo? </a:t>
            </a:r>
            <a:r>
              <a:rPr lang="es-GT" sz="1200" b="1" i="1" noProof="0" dirty="0">
                <a:effectLst/>
                <a:latin typeface="Arial (Body)"/>
                <a:ea typeface="Arial" panose="020B0604020202020204" pitchFamily="34" charset="0"/>
                <a:cs typeface="Times New Roman" panose="02020603050405020304" pitchFamily="18" charset="0"/>
              </a:rPr>
              <a:t>Respuesta:</a:t>
            </a:r>
            <a:r>
              <a:rPr lang="es-GT" sz="1200" i="1" noProof="0" dirty="0">
                <a:effectLst/>
                <a:latin typeface="Arial (Body)"/>
                <a:ea typeface="Arial" panose="020B0604020202020204" pitchFamily="34" charset="0"/>
                <a:cs typeface="Times New Roman" panose="02020603050405020304" pitchFamily="18" charset="0"/>
              </a:rPr>
              <a:t> Sí. Divida el número de casos en un grupo de edad (numerador) por la población del mismo grupo de edad (denominador) para calcular las tasas de ataque; luego compare. El grupo de edad con la mayor tasa de ataques es el grupo con mayor riesgo de enfermedad. </a:t>
            </a:r>
            <a:r>
              <a:rPr lang="es-GT" sz="1200" b="0" noProof="0" dirty="0">
                <a:effectLst/>
                <a:latin typeface="Arial (Body)"/>
                <a:ea typeface="Arial" panose="020B0604020202020204" pitchFamily="34" charset="0"/>
              </a:rPr>
              <a:t>El grupo de edad de 1 a 14 años fue el que presentó más casos.  </a:t>
            </a:r>
          </a:p>
          <a:p>
            <a:pPr marL="171450" marR="0" indent="-171450">
              <a:spcBef>
                <a:spcPts val="1200"/>
              </a:spcBef>
              <a:spcAft>
                <a:spcPts val="600"/>
              </a:spcAft>
              <a:buFont typeface="Arial" panose="020B0604020202020204" pitchFamily="34" charset="0"/>
              <a:buChar char="•"/>
            </a:pPr>
            <a:endParaRPr lang="es-GT" sz="1200" b="0" u="sng" noProof="0" dirty="0">
              <a:effectLst/>
              <a:latin typeface="Arial (Body)"/>
            </a:endParaRPr>
          </a:p>
          <a:p>
            <a:pPr marL="171450" marR="0" indent="-171450">
              <a:spcBef>
                <a:spcPts val="1200"/>
              </a:spcBef>
              <a:spcAft>
                <a:spcPts val="600"/>
              </a:spcAft>
              <a:buFont typeface="Arial" panose="020B0604020202020204" pitchFamily="34" charset="0"/>
              <a:buChar char="•"/>
            </a:pPr>
            <a:r>
              <a:rPr lang="es-GT" sz="1200" b="1" u="sng" noProof="0" dirty="0">
                <a:effectLst/>
                <a:latin typeface="Arial (Body)"/>
              </a:rPr>
              <a:t>Pida </a:t>
            </a:r>
            <a:r>
              <a:rPr lang="es-GT" sz="1200" b="0" u="none" noProof="0" dirty="0">
                <a:effectLst/>
                <a:latin typeface="Arial (Body)"/>
              </a:rPr>
              <a:t>a los participantes que </a:t>
            </a:r>
            <a:r>
              <a:rPr lang="es-GT" sz="1200" b="0" u="none" noProof="0" dirty="0">
                <a:effectLst/>
                <a:latin typeface="Arial (Body)"/>
                <a:ea typeface="Arial" panose="020B0604020202020204" pitchFamily="34" charset="0"/>
              </a:rPr>
              <a:t>calculen </a:t>
            </a:r>
            <a:r>
              <a:rPr lang="es-GT" sz="1200" b="0" noProof="0" dirty="0">
                <a:effectLst/>
                <a:latin typeface="Arial (Body)"/>
                <a:ea typeface="Arial" panose="020B0604020202020204" pitchFamily="34" charset="0"/>
              </a:rPr>
              <a:t>la tasa de ataques para este grupo de edad</a:t>
            </a:r>
            <a:r>
              <a:rPr lang="es-GT" sz="1200" b="1" noProof="0" dirty="0">
                <a:effectLst/>
                <a:latin typeface="Arial (Body)"/>
                <a:ea typeface="Times New Roman" panose="02020603050405020304" pitchFamily="18" charset="0"/>
                <a:cs typeface="Times New Roman" panose="02020603050405020304" pitchFamily="18" charset="0"/>
              </a:rPr>
              <a:t>. </a:t>
            </a:r>
          </a:p>
          <a:p>
            <a:pPr marL="171450" marR="0" indent="-171450">
              <a:spcBef>
                <a:spcPts val="1200"/>
              </a:spcBef>
              <a:spcAft>
                <a:spcPts val="600"/>
              </a:spcAft>
              <a:buFont typeface="Arial" panose="020B0604020202020204" pitchFamily="34" charset="0"/>
              <a:buChar char="•"/>
            </a:pPr>
            <a:endParaRPr lang="es-GT" sz="1200" b="1" u="sng" noProof="0" dirty="0">
              <a:effectLst/>
              <a:latin typeface="Arial (Body)"/>
              <a:ea typeface="Times New Roman"/>
              <a:cs typeface="Times New Roman" panose="02020603050405020304" pitchFamily="18" charset="0"/>
              <a:sym typeface="Times New Roman"/>
            </a:endParaRPr>
          </a:p>
          <a:p>
            <a:pPr marL="171450" marR="0" indent="-171450">
              <a:spcBef>
                <a:spcPts val="1200"/>
              </a:spcBef>
              <a:spcAft>
                <a:spcPts val="600"/>
              </a:spcAft>
              <a:buFont typeface="Arial" panose="020B0604020202020204" pitchFamily="34" charset="0"/>
              <a:buChar char="•"/>
            </a:pPr>
            <a:r>
              <a:rPr lang="es-GT" sz="1200" b="1" u="sng" noProof="0" dirty="0">
                <a:effectLst/>
                <a:latin typeface="Arial (Body)"/>
                <a:ea typeface="Times New Roman"/>
                <a:cs typeface="Times New Roman" panose="02020603050405020304" pitchFamily="18" charset="0"/>
                <a:sym typeface="Times New Roman"/>
              </a:rPr>
              <a:t>Permita </a:t>
            </a:r>
            <a:r>
              <a:rPr lang="es-GT" sz="1200" b="0" noProof="0" dirty="0">
                <a:effectLst/>
                <a:latin typeface="Arial (Body)"/>
                <a:ea typeface="Times New Roman"/>
                <a:cs typeface="Times New Roman" panose="02020603050405020304" pitchFamily="18" charset="0"/>
                <a:sym typeface="Times New Roman"/>
              </a:rPr>
              <a:t>que los participantes procesen la pregunta y/o respondan </a:t>
            </a:r>
            <a:r>
              <a:rPr lang="es-GT" sz="1200" b="1" noProof="0" dirty="0">
                <a:effectLst/>
                <a:latin typeface="Arial (Body)"/>
                <a:ea typeface="Times New Roman" panose="02020603050405020304" pitchFamily="18" charset="0"/>
                <a:cs typeface="Times New Roman" panose="02020603050405020304" pitchFamily="18" charset="0"/>
              </a:rPr>
              <a:t>&lt;CLICK&gt; </a:t>
            </a:r>
            <a:r>
              <a:rPr lang="es-GT" sz="1200" b="1" i="1" noProof="0" dirty="0">
                <a:effectLst/>
                <a:latin typeface="Arial (Body)"/>
                <a:ea typeface="Times New Roman" panose="02020603050405020304" pitchFamily="18" charset="0"/>
                <a:cs typeface="Times New Roman" panose="02020603050405020304" pitchFamily="18" charset="0"/>
              </a:rPr>
              <a:t>Respuesta:</a:t>
            </a:r>
            <a:r>
              <a:rPr lang="es-GT" sz="1200" i="1" noProof="0" dirty="0">
                <a:effectLst/>
                <a:latin typeface="Arial (Body)"/>
                <a:ea typeface="Times New Roman" panose="02020603050405020304" pitchFamily="18" charset="0"/>
                <a:cs typeface="Times New Roman" panose="02020603050405020304" pitchFamily="18" charset="0"/>
              </a:rPr>
              <a:t> Divida 259 entre 18,350 y obtendrás 0.0141. Multiplique por una constante (1,000) para simplificar el número (0.0141 x 1,000 = 14.1). </a:t>
            </a:r>
            <a:r>
              <a:rPr lang="es-GT" sz="1200" b="1" noProof="0" dirty="0">
                <a:effectLst/>
                <a:latin typeface="Arial (Body)"/>
                <a:ea typeface="Times New Roman" panose="02020603050405020304" pitchFamily="18" charset="0"/>
                <a:cs typeface="Times New Roman" panose="02020603050405020304" pitchFamily="18" charset="0"/>
              </a:rPr>
              <a:t>&lt;CLICK&gt; </a:t>
            </a:r>
            <a:r>
              <a:rPr lang="es-GT" sz="1200" noProof="0" dirty="0">
                <a:effectLst/>
                <a:latin typeface="Arial (Body)"/>
                <a:ea typeface="Times New Roman" panose="02020603050405020304" pitchFamily="18" charset="0"/>
                <a:cs typeface="Times New Roman" panose="02020603050405020304" pitchFamily="18" charset="0"/>
              </a:rPr>
              <a:t>Los niños de 1 a 14 años tuvieron una tasa de ataque de 14.1 casos por cada 1,000 habitantes.</a:t>
            </a:r>
          </a:p>
          <a:p>
            <a:pPr marL="171450" marR="0" indent="-171450">
              <a:spcBef>
                <a:spcPts val="1200"/>
              </a:spcBef>
              <a:spcAft>
                <a:spcPts val="600"/>
              </a:spcAft>
              <a:buFont typeface="Arial" panose="020B0604020202020204" pitchFamily="34" charset="0"/>
              <a:buChar char="•"/>
            </a:pPr>
            <a:endParaRPr lang="es-GT" sz="1200" b="1" u="sng" noProof="0" dirty="0">
              <a:effectLst/>
              <a:latin typeface="Arial (Body)"/>
              <a:ea typeface="Times New Roman" panose="02020603050405020304" pitchFamily="18" charset="0"/>
              <a:cs typeface="Times New Roman" panose="02020603050405020304" pitchFamily="18" charset="0"/>
            </a:endParaRPr>
          </a:p>
          <a:p>
            <a:pPr marL="171450" marR="0" indent="-171450">
              <a:spcBef>
                <a:spcPts val="1200"/>
              </a:spcBef>
              <a:spcAft>
                <a:spcPts val="600"/>
              </a:spcAft>
              <a:buFont typeface="Wingdings" panose="05000000000000000000" pitchFamily="2" charset="2"/>
              <a:buChar char="v"/>
            </a:pPr>
            <a:r>
              <a:rPr lang="es-GT" sz="1200" b="1" u="sng" noProof="0" dirty="0">
                <a:effectLst/>
                <a:latin typeface="Arial (Body)"/>
                <a:ea typeface="Times New Roman" panose="02020603050405020304" pitchFamily="18" charset="0"/>
                <a:cs typeface="Times New Roman" panose="02020603050405020304" pitchFamily="18" charset="0"/>
              </a:rPr>
              <a:t>Tarea: </a:t>
            </a:r>
            <a:r>
              <a:rPr lang="es-GT" sz="1200" b="1" noProof="0" dirty="0">
                <a:effectLst/>
                <a:latin typeface="Arial (Body)"/>
                <a:ea typeface="Times New Roman" panose="02020603050405020304" pitchFamily="18" charset="0"/>
                <a:cs typeface="Times New Roman" panose="02020603050405020304" pitchFamily="18" charset="0"/>
              </a:rPr>
              <a:t>Divida la clase en 5 grupos.  Asigne a cada grupo la tarea de calcular la tasa de ataque para uno de los grupos de edad restantes y el total.  Las respuestas están en la siguiente diapositiva.</a:t>
            </a:r>
          </a:p>
          <a:p>
            <a:endParaRPr lang="es-ES" sz="1200" noProof="0" dirty="0">
              <a:latin typeface="+mn-lt"/>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63</a:t>
            </a:fld>
            <a:endParaRPr lang="en-US" altLang="en-US"/>
          </a:p>
        </p:txBody>
      </p:sp>
    </p:spTree>
    <p:extLst>
      <p:ext uri="{BB962C8B-B14F-4D97-AF65-F5344CB8AC3E}">
        <p14:creationId xmlns:p14="http://schemas.microsoft.com/office/powerpoint/2010/main" val="159562633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1200"/>
              </a:spcBef>
              <a:spcAft>
                <a:spcPts val="600"/>
              </a:spcAft>
            </a:pPr>
            <a:r>
              <a:rPr lang="es-GT" sz="1200" b="1" noProof="0" dirty="0">
                <a:effectLst/>
                <a:latin typeface="Arial (Body)"/>
              </a:rPr>
              <a:t>Notas para el instructor:</a:t>
            </a:r>
          </a:p>
          <a:p>
            <a:pPr marL="0" marR="0">
              <a:spcBef>
                <a:spcPts val="1200"/>
              </a:spcBef>
              <a:spcAft>
                <a:spcPts val="600"/>
              </a:spcAft>
            </a:pPr>
            <a:endParaRPr lang="es-GT" sz="1200" b="1" noProof="0" dirty="0">
              <a:effectLst/>
              <a:latin typeface="Arial (Body)"/>
              <a:ea typeface="Arial" panose="020B0604020202020204" pitchFamily="34" charset="0"/>
              <a:cs typeface="Times New Roman" panose="02020603050405020304" pitchFamily="18" charset="0"/>
            </a:endParaRPr>
          </a:p>
          <a:p>
            <a:pPr marL="171450" marR="0" indent="-171450">
              <a:spcBef>
                <a:spcPts val="1200"/>
              </a:spcBef>
              <a:spcAft>
                <a:spcPts val="600"/>
              </a:spcAft>
              <a:buFont typeface="Wingdings" panose="05000000000000000000" pitchFamily="2" charset="2"/>
              <a:buChar char="v"/>
            </a:pPr>
            <a:r>
              <a:rPr lang="es-GT" sz="1200" b="1" i="1" noProof="0" dirty="0">
                <a:effectLst/>
                <a:latin typeface="Arial (Body)"/>
                <a:ea typeface="Arial" panose="020B0604020202020204" pitchFamily="34" charset="0"/>
                <a:cs typeface="Times New Roman" panose="02020603050405020304" pitchFamily="18" charset="0"/>
              </a:rPr>
              <a:t>La pregunta 1 se respondió a partir de la tabla de recuentos. </a:t>
            </a:r>
            <a:r>
              <a:rPr lang="es-GT" sz="1200" b="1" noProof="0" dirty="0">
                <a:latin typeface="Arial (Body)"/>
              </a:rPr>
              <a:t>&lt;CLICK&gt; </a:t>
            </a:r>
          </a:p>
          <a:p>
            <a:pPr marL="0" marR="0" indent="0">
              <a:lnSpc>
                <a:spcPct val="115000"/>
              </a:lnSpc>
              <a:spcBef>
                <a:spcPts val="0"/>
              </a:spcBef>
              <a:spcAft>
                <a:spcPts val="1200"/>
              </a:spcAft>
              <a:buFont typeface="Wingdings" panose="05000000000000000000" pitchFamily="2" charset="2"/>
              <a:buNone/>
            </a:pPr>
            <a:endParaRPr lang="es-GT" sz="1200" b="1" u="sng" noProof="0" dirty="0">
              <a:latin typeface="Arial (Body)"/>
              <a:cs typeface="Calibri"/>
              <a:sym typeface="Calibri"/>
            </a:endParaRPr>
          </a:p>
          <a:p>
            <a:pPr marL="171450" marR="0" indent="-171450">
              <a:lnSpc>
                <a:spcPct val="115000"/>
              </a:lnSpc>
              <a:spcBef>
                <a:spcPts val="0"/>
              </a:spcBef>
              <a:spcAft>
                <a:spcPts val="1200"/>
              </a:spcAft>
              <a:buFont typeface="Arial" panose="020B0604020202020204" pitchFamily="34" charset="0"/>
              <a:buChar char="•"/>
            </a:pPr>
            <a:r>
              <a:rPr lang="es-GT" sz="1200" b="1" u="sng" noProof="0" dirty="0">
                <a:latin typeface="Arial (Body)"/>
                <a:cs typeface="Calibri"/>
                <a:sym typeface="Calibri"/>
              </a:rPr>
              <a:t>Diga: </a:t>
            </a:r>
            <a:r>
              <a:rPr lang="es-GT" sz="1200" b="0" noProof="0" dirty="0">
                <a:effectLst/>
                <a:latin typeface="Arial (Body)"/>
                <a:ea typeface="Arial" panose="020B0604020202020204" pitchFamily="34" charset="0"/>
                <a:cs typeface="Times New Roman" panose="02020603050405020304" pitchFamily="18" charset="0"/>
              </a:rPr>
              <a:t>El grupo de edad con más casos fue el de 1 a 14 años (n=259). </a:t>
            </a:r>
            <a:r>
              <a:rPr lang="es-GT" sz="1200" b="1" noProof="0" dirty="0">
                <a:latin typeface="Arial (Body)"/>
              </a:rPr>
              <a:t>&lt;CLICK&gt; </a:t>
            </a:r>
            <a:endParaRPr lang="es-GT" sz="1200" b="0" u="none" noProof="0" dirty="0">
              <a:effectLst/>
              <a:latin typeface="Arial (Body)"/>
              <a:cs typeface="Times New Roman" panose="02020603050405020304" pitchFamily="18" charset="0"/>
            </a:endParaRPr>
          </a:p>
          <a:p>
            <a:pPr marL="171450" marR="0" indent="-171450">
              <a:lnSpc>
                <a:spcPct val="115000"/>
              </a:lnSpc>
              <a:spcBef>
                <a:spcPts val="0"/>
              </a:spcBef>
              <a:spcAft>
                <a:spcPts val="1200"/>
              </a:spcAft>
              <a:buFont typeface="Arial" panose="020B0604020202020204" pitchFamily="34" charset="0"/>
              <a:buChar char="•"/>
            </a:pPr>
            <a:endParaRPr lang="es-GT" sz="1200" b="0" u="none" noProof="0" dirty="0">
              <a:effectLst/>
              <a:latin typeface="Arial (Body)"/>
              <a:ea typeface="Arial" panose="020B0604020202020204" pitchFamily="34" charset="0"/>
              <a:cs typeface="Times New Roman" panose="02020603050405020304" pitchFamily="18" charset="0"/>
            </a:endParaRPr>
          </a:p>
          <a:p>
            <a:pPr marL="171450" marR="0" indent="-171450">
              <a:lnSpc>
                <a:spcPct val="115000"/>
              </a:lnSpc>
              <a:spcBef>
                <a:spcPts val="0"/>
              </a:spcBef>
              <a:spcAft>
                <a:spcPts val="1200"/>
              </a:spcAft>
              <a:buFont typeface="Arial" panose="020B0604020202020204" pitchFamily="34" charset="0"/>
              <a:buChar char="•"/>
            </a:pPr>
            <a:r>
              <a:rPr lang="es-GT" sz="1200" b="1" u="sng" noProof="0" dirty="0">
                <a:effectLst/>
                <a:latin typeface="Arial (Body)"/>
                <a:ea typeface="Arial" panose="020B0604020202020204" pitchFamily="34" charset="0"/>
                <a:cs typeface="Times New Roman" panose="02020603050405020304" pitchFamily="18" charset="0"/>
              </a:rPr>
              <a:t>Pregunte: </a:t>
            </a:r>
            <a:r>
              <a:rPr lang="es-GT" sz="1200" noProof="0" dirty="0">
                <a:effectLst/>
                <a:latin typeface="Arial (Body)"/>
                <a:ea typeface="Arial" panose="020B0604020202020204" pitchFamily="34" charset="0"/>
                <a:cs typeface="Times New Roman" panose="02020603050405020304" pitchFamily="18" charset="0"/>
              </a:rPr>
              <a:t>¿Cuál es el grupo de edad con mayor riesgo o tasa de ataques? </a:t>
            </a:r>
          </a:p>
          <a:p>
            <a:pPr marL="171450" marR="0" indent="-171450">
              <a:lnSpc>
                <a:spcPct val="115000"/>
              </a:lnSpc>
              <a:spcBef>
                <a:spcPts val="0"/>
              </a:spcBef>
              <a:spcAft>
                <a:spcPts val="1200"/>
              </a:spcAft>
              <a:buFont typeface="Arial" panose="020B0604020202020204" pitchFamily="34" charset="0"/>
              <a:buChar char="•"/>
            </a:pPr>
            <a:endParaRPr lang="es-GT" sz="1200" b="1" u="sng" noProof="0" dirty="0">
              <a:effectLst/>
              <a:latin typeface="Arial (Body)"/>
              <a:ea typeface="Times New Roman"/>
              <a:cs typeface="Times New Roman" panose="02020603050405020304" pitchFamily="18" charset="0"/>
              <a:sym typeface="Times New Roman"/>
            </a:endParaRPr>
          </a:p>
          <a:p>
            <a:pPr marL="171450" marR="0" indent="-171450">
              <a:lnSpc>
                <a:spcPct val="115000"/>
              </a:lnSpc>
              <a:spcBef>
                <a:spcPts val="0"/>
              </a:spcBef>
              <a:spcAft>
                <a:spcPts val="1200"/>
              </a:spcAft>
              <a:buFont typeface="Arial" panose="020B0604020202020204" pitchFamily="34" charset="0"/>
              <a:buChar char="•"/>
            </a:pPr>
            <a:r>
              <a:rPr lang="es-GT" sz="1200" b="1" u="sng" noProof="0" dirty="0">
                <a:effectLst/>
                <a:latin typeface="Arial (Body)"/>
                <a:ea typeface="Times New Roman"/>
                <a:cs typeface="Times New Roman" panose="02020603050405020304" pitchFamily="18" charset="0"/>
                <a:sym typeface="Times New Roman"/>
              </a:rPr>
              <a:t>Permita </a:t>
            </a:r>
            <a:r>
              <a:rPr lang="es-GT" sz="1200" b="0" noProof="0" dirty="0">
                <a:effectLst/>
                <a:latin typeface="Arial (Body)"/>
                <a:ea typeface="Times New Roman"/>
                <a:cs typeface="Times New Roman" panose="02020603050405020304" pitchFamily="18" charset="0"/>
                <a:sym typeface="Times New Roman"/>
              </a:rPr>
              <a:t>que los participantes procesen la pregunta y/o respondan </a:t>
            </a:r>
            <a:r>
              <a:rPr lang="es-GT" sz="1200" b="1" noProof="0" dirty="0">
                <a:latin typeface="Arial (Body)"/>
              </a:rPr>
              <a:t>&lt;CLICK&gt; </a:t>
            </a:r>
            <a:r>
              <a:rPr lang="es-GT" sz="1200" b="1" i="1" noProof="0" dirty="0">
                <a:effectLst/>
                <a:latin typeface="Arial (Body)"/>
                <a:ea typeface="Arial" panose="020B0604020202020204" pitchFamily="34" charset="0"/>
                <a:cs typeface="Times New Roman" panose="02020603050405020304" pitchFamily="18" charset="0"/>
              </a:rPr>
              <a:t>Respuesta:</a:t>
            </a:r>
            <a:r>
              <a:rPr lang="es-GT" sz="1200" i="1" noProof="0" dirty="0">
                <a:effectLst/>
                <a:latin typeface="Arial (Body)"/>
                <a:ea typeface="Arial" panose="020B0604020202020204" pitchFamily="34" charset="0"/>
                <a:cs typeface="Times New Roman" panose="02020603050405020304" pitchFamily="18" charset="0"/>
              </a:rPr>
              <a:t> Lactantes &lt; 1 año de edad, con una tasa de ataque de 1.8/1,000. </a:t>
            </a:r>
            <a:endParaRPr lang="es-GT" sz="1200" b="0" i="1" u="none" noProof="0" dirty="0">
              <a:effectLst/>
              <a:latin typeface="Arial (Body)"/>
              <a:ea typeface="Arial" panose="020B0604020202020204" pitchFamily="34" charset="0"/>
              <a:cs typeface="Times New Roman" panose="02020603050405020304" pitchFamily="18" charset="0"/>
            </a:endParaRPr>
          </a:p>
          <a:p>
            <a:pPr marL="171450" marR="0" indent="-171450">
              <a:lnSpc>
                <a:spcPct val="115000"/>
              </a:lnSpc>
              <a:spcBef>
                <a:spcPts val="0"/>
              </a:spcBef>
              <a:spcAft>
                <a:spcPts val="1200"/>
              </a:spcAft>
              <a:buFont typeface="Arial" panose="020B0604020202020204" pitchFamily="34" charset="0"/>
              <a:buChar char="•"/>
            </a:pPr>
            <a:endParaRPr lang="es-GT" sz="1200" b="0" i="1" u="none" noProof="0" dirty="0">
              <a:effectLst/>
              <a:latin typeface="Arial (Body)"/>
              <a:cs typeface="Times New Roman" panose="02020603050405020304" pitchFamily="18" charset="0"/>
              <a:sym typeface="Calibri"/>
            </a:endParaRPr>
          </a:p>
          <a:p>
            <a:pPr marL="171450" marR="0" indent="-171450">
              <a:lnSpc>
                <a:spcPct val="115000"/>
              </a:lnSpc>
              <a:spcBef>
                <a:spcPts val="0"/>
              </a:spcBef>
              <a:spcAft>
                <a:spcPts val="1200"/>
              </a:spcAft>
              <a:buFont typeface="Arial" panose="020B0604020202020204" pitchFamily="34" charset="0"/>
              <a:buChar char="•"/>
            </a:pPr>
            <a:r>
              <a:rPr lang="es-GT" sz="1200" b="1" u="sng" noProof="0" dirty="0">
                <a:latin typeface="Arial (Body)"/>
                <a:cs typeface="Calibri"/>
                <a:sym typeface="Calibri"/>
              </a:rPr>
              <a:t>Diga</a:t>
            </a:r>
            <a:r>
              <a:rPr lang="es-GT" sz="1200" noProof="0" dirty="0">
                <a:effectLst/>
                <a:latin typeface="Arial (Body)"/>
                <a:ea typeface="Arial" panose="020B0604020202020204" pitchFamily="34" charset="0"/>
                <a:cs typeface="Times New Roman" panose="02020603050405020304" pitchFamily="18" charset="0"/>
              </a:rPr>
              <a:t>: Así pues, los lactantes fueron el grupo de mayor riesgo en este brote de diarrea acuosa aguda. El siguiente paso sería determinar por qué y aplicar intervenciones para reducir el riesgo entre los lactantes (y los niños de 1 a 14 años, que también corren un riesgo relativamente alto).</a:t>
            </a:r>
          </a:p>
          <a:p>
            <a:pPr marL="171450" marR="0" indent="-171450">
              <a:lnSpc>
                <a:spcPct val="115000"/>
              </a:lnSpc>
              <a:spcBef>
                <a:spcPts val="0"/>
              </a:spcBef>
              <a:spcAft>
                <a:spcPts val="1200"/>
              </a:spcAft>
              <a:buFont typeface="Arial" panose="020B0604020202020204" pitchFamily="34" charset="0"/>
              <a:buChar char="•"/>
            </a:pPr>
            <a:endParaRPr lang="es-GT" sz="1200" b="1" u="sng" noProof="0" dirty="0">
              <a:effectLst/>
              <a:latin typeface="Arial (Body)"/>
              <a:ea typeface="Arial" panose="020B0604020202020204" pitchFamily="34" charset="0"/>
              <a:cs typeface="Times New Roman" panose="02020603050405020304" pitchFamily="18" charset="0"/>
            </a:endParaRPr>
          </a:p>
          <a:p>
            <a:pPr marL="171450" marR="0" indent="-171450">
              <a:lnSpc>
                <a:spcPct val="115000"/>
              </a:lnSpc>
              <a:spcBef>
                <a:spcPts val="0"/>
              </a:spcBef>
              <a:spcAft>
                <a:spcPts val="1200"/>
              </a:spcAft>
              <a:buFont typeface="Arial" panose="020B0604020202020204" pitchFamily="34" charset="0"/>
              <a:buChar char="•"/>
            </a:pPr>
            <a:r>
              <a:rPr lang="es-GT" sz="1200" b="1" u="sng" noProof="0" dirty="0">
                <a:effectLst/>
                <a:latin typeface="Arial (Body)"/>
                <a:ea typeface="Arial" panose="020B0604020202020204" pitchFamily="34" charset="0"/>
                <a:cs typeface="Times New Roman" panose="02020603050405020304" pitchFamily="18" charset="0"/>
              </a:rPr>
              <a:t>Pregunta: </a:t>
            </a:r>
            <a:r>
              <a:rPr lang="es-GT" sz="1200" noProof="0" dirty="0">
                <a:effectLst/>
                <a:latin typeface="Arial (Body)"/>
                <a:ea typeface="Arial" panose="020B0604020202020204" pitchFamily="34" charset="0"/>
                <a:cs typeface="Times New Roman" panose="02020603050405020304" pitchFamily="18" charset="0"/>
              </a:rPr>
              <a:t>Repasemos.  ¿Por qué es útil mirar los conteos?</a:t>
            </a:r>
          </a:p>
          <a:p>
            <a:pPr marL="171450" marR="0" indent="-171450">
              <a:lnSpc>
                <a:spcPct val="115000"/>
              </a:lnSpc>
              <a:spcBef>
                <a:spcPts val="0"/>
              </a:spcBef>
              <a:spcAft>
                <a:spcPts val="1200"/>
              </a:spcAft>
              <a:buFont typeface="Arial" panose="020B0604020202020204" pitchFamily="34" charset="0"/>
              <a:buChar char="•"/>
            </a:pPr>
            <a:endParaRPr lang="es-GT" sz="1200" b="1" u="sng" noProof="0" dirty="0">
              <a:effectLst/>
              <a:latin typeface="Arial (Body)"/>
              <a:ea typeface="Times New Roman"/>
              <a:cs typeface="Times New Roman" panose="02020603050405020304" pitchFamily="18" charset="0"/>
              <a:sym typeface="Times New Roman"/>
            </a:endParaRPr>
          </a:p>
          <a:p>
            <a:pPr marL="171450" marR="0" indent="-171450">
              <a:lnSpc>
                <a:spcPct val="115000"/>
              </a:lnSpc>
              <a:spcBef>
                <a:spcPts val="0"/>
              </a:spcBef>
              <a:spcAft>
                <a:spcPts val="1200"/>
              </a:spcAft>
              <a:buFont typeface="Arial" panose="020B0604020202020204" pitchFamily="34" charset="0"/>
              <a:buChar char="•"/>
            </a:pPr>
            <a:r>
              <a:rPr lang="es-GT" sz="1200" b="1" u="sng" noProof="0" dirty="0">
                <a:effectLst/>
                <a:latin typeface="Arial (Body)"/>
                <a:ea typeface="Times New Roman"/>
                <a:cs typeface="Times New Roman" panose="02020603050405020304" pitchFamily="18" charset="0"/>
                <a:sym typeface="Times New Roman"/>
              </a:rPr>
              <a:t>Permitir </a:t>
            </a:r>
            <a:r>
              <a:rPr lang="es-GT" sz="1200" b="0" noProof="0" dirty="0">
                <a:effectLst/>
                <a:latin typeface="Arial (Body)"/>
                <a:ea typeface="Times New Roman"/>
                <a:cs typeface="Times New Roman" panose="02020603050405020304" pitchFamily="18" charset="0"/>
                <a:sym typeface="Times New Roman"/>
              </a:rPr>
              <a:t>a los participantes procesar la pregunta y/o responder </a:t>
            </a:r>
            <a:r>
              <a:rPr lang="es-GT" sz="1200" b="1" i="1" noProof="0" dirty="0">
                <a:effectLst/>
                <a:latin typeface="Arial (Body)"/>
                <a:ea typeface="Arial" panose="020B0604020202020204" pitchFamily="34" charset="0"/>
                <a:cs typeface="Times New Roman" panose="02020603050405020304" pitchFamily="18" charset="0"/>
              </a:rPr>
              <a:t>Respuesta:</a:t>
            </a:r>
            <a:r>
              <a:rPr lang="es-GT" sz="1200" i="1" noProof="0" dirty="0">
                <a:effectLst/>
                <a:latin typeface="Arial (Body)"/>
                <a:ea typeface="Arial" panose="020B0604020202020204" pitchFamily="34" charset="0"/>
                <a:cs typeface="Times New Roman" panose="02020603050405020304" pitchFamily="18" charset="0"/>
              </a:rPr>
              <a:t> Útil para la planificación y la prestación de servicios.</a:t>
            </a:r>
          </a:p>
          <a:p>
            <a:pPr marL="171450" marR="0" indent="-171450">
              <a:lnSpc>
                <a:spcPct val="115000"/>
              </a:lnSpc>
              <a:spcBef>
                <a:spcPts val="0"/>
              </a:spcBef>
              <a:spcAft>
                <a:spcPts val="1200"/>
              </a:spcAft>
              <a:buFont typeface="Arial" panose="020B0604020202020204" pitchFamily="34" charset="0"/>
              <a:buChar char="•"/>
            </a:pPr>
            <a:endParaRPr lang="es-GT" sz="1200" b="1" i="1" u="sng" noProof="0" dirty="0">
              <a:effectLst/>
              <a:latin typeface="Arial (Body)"/>
              <a:ea typeface="Arial" panose="020B0604020202020204" pitchFamily="34" charset="0"/>
              <a:cs typeface="Times New Roman" panose="02020603050405020304" pitchFamily="18" charset="0"/>
            </a:endParaRPr>
          </a:p>
          <a:p>
            <a:pPr marL="171450" marR="0" indent="-171450">
              <a:lnSpc>
                <a:spcPct val="115000"/>
              </a:lnSpc>
              <a:spcBef>
                <a:spcPts val="0"/>
              </a:spcBef>
              <a:spcAft>
                <a:spcPts val="1200"/>
              </a:spcAft>
              <a:buFont typeface="Arial" panose="020B0604020202020204" pitchFamily="34" charset="0"/>
              <a:buChar char="•"/>
            </a:pPr>
            <a:r>
              <a:rPr lang="es-GT" sz="1200" b="1" u="sng" noProof="0" dirty="0">
                <a:effectLst/>
                <a:latin typeface="Arial (Body)"/>
                <a:ea typeface="Arial" panose="020B0604020202020204" pitchFamily="34" charset="0"/>
                <a:cs typeface="Times New Roman" panose="02020603050405020304" pitchFamily="18" charset="0"/>
              </a:rPr>
              <a:t>Pregunte: </a:t>
            </a:r>
            <a:r>
              <a:rPr lang="es-GT" sz="1200" noProof="0" dirty="0">
                <a:effectLst/>
                <a:latin typeface="Arial (Body)"/>
                <a:ea typeface="Arial" panose="020B0604020202020204" pitchFamily="34" charset="0"/>
                <a:cs typeface="Times New Roman" panose="02020603050405020304" pitchFamily="18" charset="0"/>
              </a:rPr>
              <a:t>¿Por qué es útil tener en cuenta las tasas? </a:t>
            </a:r>
            <a:r>
              <a:rPr lang="es-GT" sz="1200" b="1" i="1" noProof="0" dirty="0">
                <a:effectLst/>
                <a:latin typeface="Arial (Body)"/>
                <a:ea typeface="Arial" panose="020B0604020202020204" pitchFamily="34" charset="0"/>
                <a:cs typeface="Times New Roman" panose="02020603050405020304" pitchFamily="18" charset="0"/>
              </a:rPr>
              <a:t>Respuesta:</a:t>
            </a:r>
            <a:r>
              <a:rPr lang="es-GT" sz="1200" i="1" noProof="0" dirty="0">
                <a:effectLst/>
                <a:latin typeface="Arial (Body)"/>
                <a:ea typeface="Arial" panose="020B0604020202020204" pitchFamily="34" charset="0"/>
                <a:cs typeface="Times New Roman" panose="02020603050405020304" pitchFamily="18" charset="0"/>
              </a:rPr>
              <a:t> Para identificar los grupos de alto riesgo y poder intervenir. También se pueden analizar los grupos de bajo riesgo e intentar averiguar qué están haciendo bien.</a:t>
            </a:r>
            <a:endParaRPr lang="es-GT" sz="1200" i="1" noProof="0" dirty="0">
              <a:effectLst/>
              <a:latin typeface="Arial (Body)"/>
              <a:ea typeface="Times New Roman" panose="02020603050405020304" pitchFamily="18" charset="0"/>
              <a:cs typeface="Times New Roman" panose="02020603050405020304" pitchFamily="18" charset="0"/>
            </a:endParaRPr>
          </a:p>
          <a:p>
            <a:endParaRPr lang="es-GT" sz="1200" b="1" noProof="0" dirty="0">
              <a:latin typeface="Arial (Body)"/>
            </a:endParaRPr>
          </a:p>
          <a:p>
            <a:pPr marL="171450" indent="-171450">
              <a:buFont typeface="Wingdings" panose="05000000000000000000" pitchFamily="2" charset="2"/>
              <a:buChar char="v"/>
            </a:pPr>
            <a:r>
              <a:rPr lang="es-GT" sz="1200" b="1" i="1" noProof="0" dirty="0">
                <a:latin typeface="Arial (Body)"/>
              </a:rPr>
              <a:t>Facilite la  discusión: ¿Es más importante dirigir las intervenciones a los grupos con más casos o a los grupos con mayores tasas de ataque?</a:t>
            </a: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64</a:t>
            </a:fld>
            <a:endParaRPr lang="en-US" altLang="en-US"/>
          </a:p>
        </p:txBody>
      </p:sp>
    </p:spTree>
    <p:extLst>
      <p:ext uri="{BB962C8B-B14F-4D97-AF65-F5344CB8AC3E}">
        <p14:creationId xmlns:p14="http://schemas.microsoft.com/office/powerpoint/2010/main" val="428826713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1200"/>
              </a:spcBef>
              <a:spcAft>
                <a:spcPts val="600"/>
              </a:spcAft>
            </a:pPr>
            <a:r>
              <a:rPr lang="es-GT" sz="1200" b="1" noProof="0" dirty="0">
                <a:effectLst/>
                <a:latin typeface="Arial (Body)"/>
                <a:ea typeface="Arial" panose="020B0604020202020204" pitchFamily="34" charset="0"/>
                <a:cs typeface="Times New Roman" panose="02020603050405020304" pitchFamily="18" charset="0"/>
              </a:rPr>
              <a:t>Notas para el instructor:</a:t>
            </a:r>
          </a:p>
          <a:p>
            <a:pPr marL="0" marR="0">
              <a:lnSpc>
                <a:spcPct val="115000"/>
              </a:lnSpc>
              <a:spcBef>
                <a:spcPts val="1200"/>
              </a:spcBef>
              <a:spcAft>
                <a:spcPts val="600"/>
              </a:spcAft>
            </a:pPr>
            <a:endParaRPr lang="es-GT" sz="1200" b="1" u="sng" noProof="0" dirty="0">
              <a:effectLst/>
              <a:latin typeface="Arial (Body)"/>
              <a:cs typeface="Times New Roman" panose="02020603050405020304" pitchFamily="18" charset="0"/>
              <a:sym typeface="Calibri"/>
            </a:endParaRPr>
          </a:p>
          <a:p>
            <a:pPr marL="171450" marR="0" indent="-171450">
              <a:lnSpc>
                <a:spcPct val="115000"/>
              </a:lnSpc>
              <a:spcBef>
                <a:spcPts val="1200"/>
              </a:spcBef>
              <a:spcAft>
                <a:spcPts val="600"/>
              </a:spcAft>
              <a:buFont typeface="Arial" panose="020B0604020202020204" pitchFamily="34" charset="0"/>
              <a:buChar char="•"/>
            </a:pPr>
            <a:r>
              <a:rPr lang="es-GT" sz="1200" b="1" u="sng" noProof="0" dirty="0">
                <a:latin typeface="Arial (Body)"/>
                <a:cs typeface="Calibri"/>
                <a:sym typeface="Calibri"/>
              </a:rPr>
              <a:t>Diga: </a:t>
            </a:r>
            <a:r>
              <a:rPr lang="es-GT" sz="1200" noProof="0" dirty="0">
                <a:effectLst/>
                <a:latin typeface="Arial (Body)"/>
                <a:ea typeface="Arial" panose="020B0604020202020204" pitchFamily="34" charset="0"/>
                <a:cs typeface="Times New Roman" panose="02020603050405020304" pitchFamily="18" charset="0"/>
              </a:rPr>
              <a:t>Considere este diagrama. Es un tipo de línea de tiempo. La línea vertical de la izquierda representa el 1 de julio. La línea vertical de la derecha representa el 1 de agosto. Cada línea horizontal representa a una persona de esta comunidad de 100 personas que enfermó en ese periodo de tiempo. El punto al principio de cada línea horizontal indica cuándo enfermó la persona; el punto al final indica cuándo se recuperó. </a:t>
            </a:r>
          </a:p>
          <a:p>
            <a:pPr marL="171450" marR="0" indent="-171450">
              <a:lnSpc>
                <a:spcPct val="115000"/>
              </a:lnSpc>
              <a:spcBef>
                <a:spcPts val="1200"/>
              </a:spcBef>
              <a:spcAft>
                <a:spcPts val="600"/>
              </a:spcAft>
              <a:buFont typeface="Arial" panose="020B0604020202020204" pitchFamily="34" charset="0"/>
              <a:buChar char="•"/>
            </a:pPr>
            <a:endParaRPr lang="es-GT" sz="1200" b="1" i="1" noProof="0" dirty="0">
              <a:effectLst/>
              <a:latin typeface="Arial (Body)"/>
              <a:ea typeface="Arial" panose="020B0604020202020204" pitchFamily="34" charset="0"/>
              <a:cs typeface="Times New Roman" panose="02020603050405020304" pitchFamily="18" charset="0"/>
            </a:endParaRPr>
          </a:p>
          <a:p>
            <a:pPr marL="171450" marR="0" indent="-171450">
              <a:lnSpc>
                <a:spcPct val="115000"/>
              </a:lnSpc>
              <a:spcBef>
                <a:spcPts val="1200"/>
              </a:spcBef>
              <a:spcAft>
                <a:spcPts val="600"/>
              </a:spcAft>
              <a:buFont typeface="Wingdings" panose="05000000000000000000" pitchFamily="2" charset="2"/>
              <a:buChar char="v"/>
            </a:pPr>
            <a:r>
              <a:rPr lang="es-GT" sz="1200" b="1" i="1" noProof="0" dirty="0">
                <a:effectLst/>
                <a:latin typeface="Arial (Body)"/>
                <a:ea typeface="Arial" panose="020B0604020202020204" pitchFamily="34" charset="0"/>
                <a:cs typeface="Times New Roman" panose="02020603050405020304" pitchFamily="18" charset="0"/>
              </a:rPr>
              <a:t>Formule las siguientes preguntas, dando a los participantes una breve oportunidad de responder antes de dar la respuesta.</a:t>
            </a:r>
          </a:p>
          <a:p>
            <a:pPr marL="171450" marR="0" indent="-171450">
              <a:lnSpc>
                <a:spcPct val="115000"/>
              </a:lnSpc>
              <a:spcBef>
                <a:spcPts val="1200"/>
              </a:spcBef>
              <a:spcAft>
                <a:spcPts val="600"/>
              </a:spcAft>
              <a:buFont typeface="Wingdings" panose="05000000000000000000" pitchFamily="2" charset="2"/>
              <a:buChar char="v"/>
            </a:pPr>
            <a:endParaRPr lang="es-GT" sz="1200" b="1" i="1" u="sng" noProof="0" dirty="0">
              <a:effectLst/>
              <a:latin typeface="Arial (Body)"/>
              <a:ea typeface="Arial" panose="020B0604020202020204" pitchFamily="34" charset="0"/>
              <a:cs typeface="Times New Roman" panose="02020603050405020304" pitchFamily="18" charset="0"/>
            </a:endParaRPr>
          </a:p>
          <a:p>
            <a:pPr marL="171450" marR="0" indent="-171450">
              <a:lnSpc>
                <a:spcPct val="115000"/>
              </a:lnSpc>
              <a:spcBef>
                <a:spcPts val="1200"/>
              </a:spcBef>
              <a:spcAft>
                <a:spcPts val="600"/>
              </a:spcAft>
              <a:buFont typeface="Arial" panose="020B0604020202020204" pitchFamily="34" charset="0"/>
              <a:buChar char="•"/>
            </a:pPr>
            <a:r>
              <a:rPr lang="es-GT" sz="1200" b="1" u="sng" noProof="0" dirty="0">
                <a:effectLst/>
                <a:latin typeface="Arial (Body)"/>
                <a:ea typeface="Arial" panose="020B0604020202020204" pitchFamily="34" charset="0"/>
                <a:cs typeface="Times New Roman" panose="02020603050405020304" pitchFamily="18" charset="0"/>
              </a:rPr>
              <a:t>Pregunte: </a:t>
            </a:r>
            <a:r>
              <a:rPr lang="es-GT" sz="1200" noProof="0" dirty="0">
                <a:effectLst/>
                <a:latin typeface="Arial (Body)"/>
                <a:ea typeface="Arial" panose="020B0604020202020204" pitchFamily="34" charset="0"/>
                <a:cs typeface="Times New Roman" panose="02020603050405020304" pitchFamily="18" charset="0"/>
              </a:rPr>
              <a:t>¿Cuántos casos se muestran en este diagrama? </a:t>
            </a:r>
            <a:r>
              <a:rPr lang="es-GT" sz="1200" b="1" i="1" noProof="0" dirty="0">
                <a:effectLst/>
                <a:latin typeface="Arial (Body)"/>
                <a:ea typeface="Arial" panose="020B0604020202020204" pitchFamily="34" charset="0"/>
                <a:cs typeface="Times New Roman" panose="02020603050405020304" pitchFamily="18" charset="0"/>
              </a:rPr>
              <a:t>Respuesta: </a:t>
            </a:r>
            <a:r>
              <a:rPr lang="es-GT" sz="1200" b="0" i="1" noProof="0" dirty="0">
                <a:effectLst/>
                <a:latin typeface="Arial (Body)"/>
                <a:ea typeface="Arial" panose="020B0604020202020204" pitchFamily="34" charset="0"/>
                <a:cs typeface="Times New Roman" panose="02020603050405020304" pitchFamily="18" charset="0"/>
              </a:rPr>
              <a:t>9</a:t>
            </a:r>
          </a:p>
          <a:p>
            <a:pPr marL="171450" marR="0" indent="-171450">
              <a:lnSpc>
                <a:spcPct val="115000"/>
              </a:lnSpc>
              <a:spcBef>
                <a:spcPts val="1200"/>
              </a:spcBef>
              <a:spcAft>
                <a:spcPts val="600"/>
              </a:spcAft>
              <a:buFont typeface="Arial" panose="020B0604020202020204" pitchFamily="34" charset="0"/>
              <a:buChar char="•"/>
            </a:pPr>
            <a:endParaRPr lang="es-GT" sz="1200" b="0" i="1" u="sng" noProof="0" dirty="0">
              <a:effectLst/>
              <a:latin typeface="Arial (Body)"/>
              <a:ea typeface="Arial" panose="020B0604020202020204" pitchFamily="34" charset="0"/>
              <a:cs typeface="Times New Roman" panose="02020603050405020304" pitchFamily="18" charset="0"/>
            </a:endParaRPr>
          </a:p>
          <a:p>
            <a:pPr marL="171450" marR="0" indent="-171450">
              <a:lnSpc>
                <a:spcPct val="115000"/>
              </a:lnSpc>
              <a:spcBef>
                <a:spcPts val="1200"/>
              </a:spcBef>
              <a:spcAft>
                <a:spcPts val="600"/>
              </a:spcAft>
              <a:buFont typeface="Arial" panose="020B0604020202020204" pitchFamily="34" charset="0"/>
              <a:buChar char="•"/>
            </a:pPr>
            <a:r>
              <a:rPr lang="es-GT" sz="1200" b="1" u="sng" noProof="0" dirty="0">
                <a:effectLst/>
                <a:latin typeface="Arial (Body)"/>
                <a:ea typeface="Arial" panose="020B0604020202020204" pitchFamily="34" charset="0"/>
                <a:cs typeface="Times New Roman" panose="02020603050405020304" pitchFamily="18" charset="0"/>
              </a:rPr>
              <a:t>Pregunte: </a:t>
            </a:r>
            <a:r>
              <a:rPr lang="es-GT" sz="1200" noProof="0" dirty="0">
                <a:effectLst/>
                <a:latin typeface="Arial (Body)"/>
                <a:ea typeface="Arial" panose="020B0604020202020204" pitchFamily="34" charset="0"/>
                <a:cs typeface="Times New Roman" panose="02020603050405020304" pitchFamily="18" charset="0"/>
              </a:rPr>
              <a:t>¿Cuántas personas estaban enfermas el 1 de julio? ¿Cuál fue la prevalencia de la enfermedad el 1 de julio? </a:t>
            </a:r>
            <a:r>
              <a:rPr lang="es-GT" sz="1200" b="1" i="1" noProof="0" dirty="0">
                <a:effectLst/>
                <a:latin typeface="Arial (Body)"/>
                <a:ea typeface="Arial" panose="020B0604020202020204" pitchFamily="34" charset="0"/>
                <a:cs typeface="Times New Roman" panose="02020603050405020304" pitchFamily="18" charset="0"/>
              </a:rPr>
              <a:t>Respuesta: </a:t>
            </a:r>
            <a:r>
              <a:rPr lang="es-GT" sz="1200" b="0" i="1" noProof="0" dirty="0">
                <a:effectLst/>
                <a:latin typeface="Arial (Body)"/>
                <a:ea typeface="Arial" panose="020B0604020202020204" pitchFamily="34" charset="0"/>
                <a:cs typeface="Times New Roman" panose="02020603050405020304" pitchFamily="18" charset="0"/>
              </a:rPr>
              <a:t>3 enfermos, por lo que la prevalencia el 1 de julio = 3/9</a:t>
            </a:r>
          </a:p>
          <a:p>
            <a:pPr marL="171450" marR="0" indent="-171450">
              <a:lnSpc>
                <a:spcPct val="115000"/>
              </a:lnSpc>
              <a:spcBef>
                <a:spcPts val="1200"/>
              </a:spcBef>
              <a:spcAft>
                <a:spcPts val="600"/>
              </a:spcAft>
              <a:buFont typeface="Arial" panose="020B0604020202020204" pitchFamily="34" charset="0"/>
              <a:buChar char="•"/>
            </a:pPr>
            <a:endParaRPr lang="es-GT" sz="1200" b="0" i="1" u="sng" noProof="0" dirty="0">
              <a:effectLst/>
              <a:latin typeface="Arial (Body)"/>
              <a:ea typeface="Arial" panose="020B0604020202020204" pitchFamily="34" charset="0"/>
              <a:cs typeface="Times New Roman" panose="02020603050405020304" pitchFamily="18" charset="0"/>
            </a:endParaRPr>
          </a:p>
          <a:p>
            <a:pPr marL="171450" marR="0" indent="-171450">
              <a:lnSpc>
                <a:spcPct val="115000"/>
              </a:lnSpc>
              <a:spcBef>
                <a:spcPts val="1200"/>
              </a:spcBef>
              <a:spcAft>
                <a:spcPts val="600"/>
              </a:spcAft>
              <a:buFont typeface="Arial" panose="020B0604020202020204" pitchFamily="34" charset="0"/>
              <a:buChar char="•"/>
            </a:pPr>
            <a:r>
              <a:rPr lang="es-GT" sz="1200" b="1" u="sng" noProof="0" dirty="0">
                <a:effectLst/>
                <a:latin typeface="Arial (Body)"/>
                <a:ea typeface="Arial" panose="020B0604020202020204" pitchFamily="34" charset="0"/>
                <a:cs typeface="Times New Roman" panose="02020603050405020304" pitchFamily="18" charset="0"/>
              </a:rPr>
              <a:t>Pregunte: </a:t>
            </a:r>
            <a:r>
              <a:rPr lang="es-GT" sz="1200" noProof="0" dirty="0">
                <a:effectLst/>
                <a:latin typeface="Arial (Body)"/>
                <a:ea typeface="Arial" panose="020B0604020202020204" pitchFamily="34" charset="0"/>
                <a:cs typeface="Times New Roman" panose="02020603050405020304" pitchFamily="18" charset="0"/>
              </a:rPr>
              <a:t>¿Cuántas personas estaban enfermas el 1 de agosto? ¿Cuál era la prevalencia de la enfermedad el 1 de agosto? </a:t>
            </a:r>
            <a:r>
              <a:rPr lang="es-GT" sz="1200" b="1" i="1" noProof="0" dirty="0">
                <a:effectLst/>
                <a:latin typeface="Arial (Body)"/>
                <a:ea typeface="Arial" panose="020B0604020202020204" pitchFamily="34" charset="0"/>
                <a:cs typeface="Times New Roman" panose="02020603050405020304" pitchFamily="18" charset="0"/>
              </a:rPr>
              <a:t>Respuesta: </a:t>
            </a:r>
            <a:r>
              <a:rPr lang="es-GT" sz="1200" b="0" i="1" noProof="0" dirty="0">
                <a:effectLst/>
                <a:latin typeface="Arial (Body)"/>
                <a:ea typeface="Arial" panose="020B0604020202020204" pitchFamily="34" charset="0"/>
                <a:cs typeface="Times New Roman" panose="02020603050405020304" pitchFamily="18" charset="0"/>
              </a:rPr>
              <a:t>4 enfermos, por lo que la prevalencia el 1 de agosto = 4/9</a:t>
            </a:r>
          </a:p>
          <a:p>
            <a:pPr marL="171450" marR="0" indent="-171450">
              <a:lnSpc>
                <a:spcPct val="115000"/>
              </a:lnSpc>
              <a:spcBef>
                <a:spcPts val="1200"/>
              </a:spcBef>
              <a:spcAft>
                <a:spcPts val="600"/>
              </a:spcAft>
              <a:buFont typeface="Arial" panose="020B0604020202020204" pitchFamily="34" charset="0"/>
              <a:buChar char="•"/>
            </a:pPr>
            <a:endParaRPr lang="es-GT" sz="1200" b="0" i="1" u="sng" noProof="0" dirty="0">
              <a:effectLst/>
              <a:latin typeface="Arial (Body)"/>
              <a:ea typeface="Arial" panose="020B0604020202020204" pitchFamily="34" charset="0"/>
              <a:cs typeface="Times New Roman" panose="02020603050405020304" pitchFamily="18" charset="0"/>
            </a:endParaRPr>
          </a:p>
          <a:p>
            <a:pPr marL="171450" marR="0" indent="-171450">
              <a:lnSpc>
                <a:spcPct val="115000"/>
              </a:lnSpc>
              <a:spcBef>
                <a:spcPts val="1200"/>
              </a:spcBef>
              <a:spcAft>
                <a:spcPts val="600"/>
              </a:spcAft>
              <a:buFont typeface="Arial" panose="020B0604020202020204" pitchFamily="34" charset="0"/>
              <a:buChar char="•"/>
            </a:pPr>
            <a:r>
              <a:rPr lang="es-GT" sz="1200" b="1" u="sng" noProof="0" dirty="0">
                <a:effectLst/>
                <a:latin typeface="Arial (Body)"/>
                <a:ea typeface="Arial" panose="020B0604020202020204" pitchFamily="34" charset="0"/>
                <a:cs typeface="Times New Roman" panose="02020603050405020304" pitchFamily="18" charset="0"/>
              </a:rPr>
              <a:t>Pregunte: </a:t>
            </a:r>
            <a:r>
              <a:rPr lang="es-GT" sz="1200" noProof="0" dirty="0">
                <a:effectLst/>
                <a:latin typeface="Arial (Body)"/>
                <a:ea typeface="Arial" panose="020B0604020202020204" pitchFamily="34" charset="0"/>
                <a:cs typeface="Times New Roman" panose="02020603050405020304" pitchFamily="18" charset="0"/>
              </a:rPr>
              <a:t>¿Cuántas personas enfermaron en algún momento del mes de julio? ¿Cuál fue la prevalencia durante todo el mes de julio? </a:t>
            </a:r>
            <a:r>
              <a:rPr lang="es-GT" sz="1200" b="1" i="1" noProof="0" dirty="0">
                <a:effectLst/>
                <a:latin typeface="Arial (Body)"/>
                <a:ea typeface="Arial" panose="020B0604020202020204" pitchFamily="34" charset="0"/>
                <a:cs typeface="Times New Roman" panose="02020603050405020304" pitchFamily="18" charset="0"/>
              </a:rPr>
              <a:t>Respuesta: </a:t>
            </a:r>
            <a:r>
              <a:rPr lang="es-GT" sz="1200" b="0" i="1" noProof="0" dirty="0">
                <a:effectLst/>
                <a:latin typeface="Arial (Body)"/>
                <a:ea typeface="Arial" panose="020B0604020202020204" pitchFamily="34" charset="0"/>
                <a:cs typeface="Times New Roman" panose="02020603050405020304" pitchFamily="18" charset="0"/>
              </a:rPr>
              <a:t>7 enfermos, por lo que la prevalencia durante julio = 7/9</a:t>
            </a:r>
          </a:p>
          <a:p>
            <a:pPr marL="171450" marR="0" indent="-171450">
              <a:lnSpc>
                <a:spcPct val="115000"/>
              </a:lnSpc>
              <a:spcBef>
                <a:spcPts val="1200"/>
              </a:spcBef>
              <a:spcAft>
                <a:spcPts val="600"/>
              </a:spcAft>
              <a:buFont typeface="Arial" panose="020B0604020202020204" pitchFamily="34" charset="0"/>
              <a:buChar char="•"/>
            </a:pPr>
            <a:endParaRPr lang="es-GT" sz="1200" b="0" i="1" u="sng" noProof="0" dirty="0">
              <a:effectLst/>
              <a:latin typeface="Arial (Body)"/>
              <a:ea typeface="Arial" panose="020B0604020202020204" pitchFamily="34" charset="0"/>
              <a:cs typeface="Times New Roman" panose="02020603050405020304" pitchFamily="18" charset="0"/>
            </a:endParaRPr>
          </a:p>
          <a:p>
            <a:pPr marL="171450" marR="0" indent="-171450">
              <a:lnSpc>
                <a:spcPct val="115000"/>
              </a:lnSpc>
              <a:spcBef>
                <a:spcPts val="1200"/>
              </a:spcBef>
              <a:spcAft>
                <a:spcPts val="600"/>
              </a:spcAft>
              <a:buFont typeface="Arial" panose="020B0604020202020204" pitchFamily="34" charset="0"/>
              <a:buChar char="•"/>
            </a:pPr>
            <a:r>
              <a:rPr lang="es-GT" sz="1200" b="1" u="sng" noProof="0" dirty="0">
                <a:effectLst/>
                <a:latin typeface="Arial (Body)"/>
                <a:ea typeface="Arial" panose="020B0604020202020204" pitchFamily="34" charset="0"/>
                <a:cs typeface="Times New Roman" panose="02020603050405020304" pitchFamily="18" charset="0"/>
              </a:rPr>
              <a:t>Pregunte: </a:t>
            </a:r>
            <a:r>
              <a:rPr lang="es-GT" sz="1200" noProof="0" dirty="0">
                <a:effectLst/>
                <a:latin typeface="Arial (Body)"/>
                <a:ea typeface="Arial" panose="020B0604020202020204" pitchFamily="34" charset="0"/>
                <a:cs typeface="Times New Roman" panose="02020603050405020304" pitchFamily="18" charset="0"/>
              </a:rPr>
              <a:t>Por último, ¿cuál fue la incidencia durante el mes de julio? </a:t>
            </a:r>
            <a:r>
              <a:rPr lang="es-GT" sz="1200" b="1" i="1" noProof="0" dirty="0">
                <a:effectLst/>
                <a:latin typeface="Arial (Body)"/>
                <a:ea typeface="Arial" panose="020B0604020202020204" pitchFamily="34" charset="0"/>
                <a:cs typeface="Times New Roman" panose="02020603050405020304" pitchFamily="18" charset="0"/>
              </a:rPr>
              <a:t>Respuesta: </a:t>
            </a:r>
            <a:r>
              <a:rPr lang="es-GT" sz="1200" b="0" i="1" noProof="0" dirty="0">
                <a:effectLst/>
                <a:latin typeface="Arial (Body)"/>
                <a:ea typeface="Arial" panose="020B0604020202020204" pitchFamily="34" charset="0"/>
                <a:cs typeface="Times New Roman" panose="02020603050405020304" pitchFamily="18" charset="0"/>
              </a:rPr>
              <a:t>4 NUEVOS casos durante el mes de julio, por lo que la incidencia = 4/9</a:t>
            </a:r>
          </a:p>
          <a:p>
            <a:pPr marL="171450" marR="0" indent="-171450">
              <a:lnSpc>
                <a:spcPct val="115000"/>
              </a:lnSpc>
              <a:spcBef>
                <a:spcPts val="1200"/>
              </a:spcBef>
              <a:spcAft>
                <a:spcPts val="600"/>
              </a:spcAft>
              <a:buFont typeface="Arial" panose="020B0604020202020204" pitchFamily="34" charset="0"/>
              <a:buChar char="•"/>
            </a:pPr>
            <a:endParaRPr lang="es-GT" sz="1200" b="0" i="1" noProof="0" dirty="0">
              <a:effectLst/>
              <a:latin typeface="Arial (Body)"/>
              <a:ea typeface="Arial" panose="020B0604020202020204" pitchFamily="34" charset="0"/>
              <a:cs typeface="Times New Roman" panose="02020603050405020304" pitchFamily="18" charset="0"/>
            </a:endParaRPr>
          </a:p>
          <a:p>
            <a:pPr marL="171450" marR="0" indent="-171450">
              <a:lnSpc>
                <a:spcPct val="115000"/>
              </a:lnSpc>
              <a:spcBef>
                <a:spcPts val="1200"/>
              </a:spcBef>
              <a:spcAft>
                <a:spcPts val="600"/>
              </a:spcAft>
              <a:buFont typeface="Wingdings" panose="05000000000000000000" pitchFamily="2" charset="2"/>
              <a:buChar char="v"/>
            </a:pPr>
            <a:r>
              <a:rPr lang="es-GT" sz="1200" b="1" i="1" noProof="0" dirty="0">
                <a:effectLst/>
                <a:latin typeface="Arial (Body)"/>
                <a:ea typeface="Arial" panose="020B0604020202020204" pitchFamily="34" charset="0"/>
                <a:cs typeface="Times New Roman" panose="02020603050405020304" pitchFamily="18" charset="0"/>
              </a:rPr>
              <a:t>Tenga en cuenta que la prevalencia puede referirse a un punto en el tiempo, como un día concreto ("prevalencia puntual"), o a un periodo de tiempo, como un mes o un año ("prevalencia de periodo").</a:t>
            </a:r>
            <a:endParaRPr lang="es-GT" sz="1200" b="1" i="1" noProof="0" dirty="0">
              <a:effectLst/>
              <a:latin typeface="Arial (Body)"/>
              <a:ea typeface="Times New Roman" panose="02020603050405020304" pitchFamily="18" charset="0"/>
              <a:cs typeface="Times New Roman" panose="02020603050405020304" pitchFamily="18" charset="0"/>
            </a:endParaRPr>
          </a:p>
          <a:p>
            <a:endParaRPr lang="es-ES" sz="1200" noProof="0" dirty="0">
              <a:latin typeface="+mn-lt"/>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65</a:t>
            </a:fld>
            <a:endParaRPr lang="en-US" altLang="en-US"/>
          </a:p>
        </p:txBody>
      </p:sp>
    </p:spTree>
    <p:extLst>
      <p:ext uri="{BB962C8B-B14F-4D97-AF65-F5344CB8AC3E}">
        <p14:creationId xmlns:p14="http://schemas.microsoft.com/office/powerpoint/2010/main" val="187206480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1200"/>
              </a:spcBef>
              <a:spcAft>
                <a:spcPts val="600"/>
              </a:spcAft>
            </a:pPr>
            <a:r>
              <a:rPr lang="es-GT" sz="1200" b="1" noProof="0" dirty="0">
                <a:effectLst/>
                <a:latin typeface="Arial  "/>
              </a:rPr>
              <a:t>Notas para el instructor:</a:t>
            </a:r>
          </a:p>
          <a:p>
            <a:pPr marL="0" marR="0">
              <a:spcBef>
                <a:spcPts val="1200"/>
              </a:spcBef>
              <a:spcAft>
                <a:spcPts val="600"/>
              </a:spcAft>
            </a:pPr>
            <a:endParaRPr lang="es-GT" sz="1200" b="1" noProof="0" dirty="0">
              <a:effectLst/>
              <a:latin typeface="Arial  "/>
              <a:ea typeface="Times New Roman" panose="02020603050405020304" pitchFamily="18" charset="0"/>
              <a:cs typeface="Times New Roman" panose="02020603050405020304" pitchFamily="18" charset="0"/>
            </a:endParaRPr>
          </a:p>
          <a:p>
            <a:pPr marL="171450" marR="0" indent="-171450">
              <a:spcBef>
                <a:spcPts val="1200"/>
              </a:spcBef>
              <a:spcAft>
                <a:spcPts val="600"/>
              </a:spcAft>
              <a:buFont typeface="Arial" panose="020B0604020202020204" pitchFamily="34" charset="0"/>
              <a:buChar char="•"/>
            </a:pPr>
            <a:r>
              <a:rPr lang="es-GT" sz="1200" b="1" u="sng" noProof="0" dirty="0">
                <a:latin typeface="Arial (Body)"/>
                <a:cs typeface="Calibri"/>
                <a:sym typeface="Calibri"/>
              </a:rPr>
              <a:t>Diga: </a:t>
            </a:r>
            <a:r>
              <a:rPr lang="es-GT" sz="1200" noProof="0" dirty="0">
                <a:effectLst/>
                <a:latin typeface="Arial  "/>
                <a:ea typeface="Arial" panose="020B0604020202020204" pitchFamily="34" charset="0"/>
                <a:cs typeface="Times New Roman" panose="02020603050405020304" pitchFamily="18" charset="0"/>
              </a:rPr>
              <a:t>En resumen, la incidencia se refiere al número de casos NUEVOS de una enfermedad durante un periodo de tiempo determinado. ("</a:t>
            </a:r>
            <a:r>
              <a:rPr lang="es-GT" sz="1200" i="1" noProof="0" dirty="0">
                <a:effectLst/>
                <a:latin typeface="Arial  "/>
                <a:ea typeface="Arial" panose="020B0604020202020204" pitchFamily="34" charset="0"/>
                <a:cs typeface="Times New Roman" panose="02020603050405020304" pitchFamily="18" charset="0"/>
              </a:rPr>
              <a:t>La incidencia te dice lo que es nuevo.") </a:t>
            </a:r>
            <a:r>
              <a:rPr lang="es-GT" sz="1200" noProof="0" dirty="0">
                <a:effectLst/>
                <a:latin typeface="Arial  "/>
                <a:ea typeface="Arial" panose="020B0604020202020204" pitchFamily="34" charset="0"/>
                <a:cs typeface="Times New Roman" panose="02020603050405020304" pitchFamily="18" charset="0"/>
              </a:rPr>
              <a:t>Como resultado, la incidencia es útil para estudiar factores, exposiciones, comportamientos y causas que aumentan el riesgo de enfermedad de una persona. En cambio, la prevalencia se refiere al número total de casos nuevos y preexistentes. ("</a:t>
            </a:r>
            <a:r>
              <a:rPr lang="es-GT" sz="1200" i="1" noProof="0" dirty="0">
                <a:effectLst/>
                <a:latin typeface="Arial  "/>
                <a:ea typeface="Arial" panose="020B0604020202020204" pitchFamily="34" charset="0"/>
                <a:cs typeface="Times New Roman" panose="02020603050405020304" pitchFamily="18" charset="0"/>
              </a:rPr>
              <a:t>La prevalencia te dice lo que hay.") </a:t>
            </a:r>
            <a:r>
              <a:rPr lang="es-GT" sz="1200" noProof="0" dirty="0">
                <a:effectLst/>
                <a:latin typeface="Arial  "/>
                <a:ea typeface="Arial" panose="020B0604020202020204" pitchFamily="34" charset="0"/>
                <a:cs typeface="Times New Roman" panose="02020603050405020304" pitchFamily="18" charset="0"/>
              </a:rPr>
              <a:t>La prevalencia es más útil para medir y controlar el tamaño del problema de salud en la población y para planificar intervenciones.</a:t>
            </a:r>
            <a:endParaRPr lang="es-GT" sz="1200" noProof="0" dirty="0">
              <a:effectLst/>
              <a:latin typeface="Arial  "/>
              <a:ea typeface="Times New Roman" panose="02020603050405020304" pitchFamily="18" charset="0"/>
              <a:cs typeface="Times New Roman" panose="02020603050405020304" pitchFamily="18" charset="0"/>
            </a:endParaRPr>
          </a:p>
          <a:p>
            <a:pPr marL="0" marR="0">
              <a:lnSpc>
                <a:spcPct val="115000"/>
              </a:lnSpc>
              <a:spcBef>
                <a:spcPts val="0"/>
              </a:spcBef>
              <a:spcAft>
                <a:spcPts val="1200"/>
              </a:spcAft>
            </a:pPr>
            <a:endParaRPr lang="es-GT" sz="1200" noProof="0" dirty="0">
              <a:effectLst/>
              <a:latin typeface="Arial  "/>
              <a:ea typeface="Times New Roman" panose="02020603050405020304" pitchFamily="18" charset="0"/>
              <a:cs typeface="Times New Roman" panose="02020603050405020304" pitchFamily="18" charset="0"/>
            </a:endParaRPr>
          </a:p>
          <a:p>
            <a:pPr marL="285750" marR="0" indent="-285750">
              <a:lnSpc>
                <a:spcPct val="115000"/>
              </a:lnSpc>
              <a:spcBef>
                <a:spcPts val="0"/>
              </a:spcBef>
              <a:spcAft>
                <a:spcPts val="1200"/>
              </a:spcAft>
              <a:buFont typeface="Wingdings" panose="05000000000000000000" pitchFamily="2" charset="2"/>
              <a:buChar char="v"/>
            </a:pPr>
            <a:r>
              <a:rPr lang="es-GT" sz="1200" b="1" noProof="0" dirty="0">
                <a:effectLst/>
                <a:latin typeface="Arial  "/>
                <a:ea typeface="Times New Roman" panose="02020603050405020304" pitchFamily="18" charset="0"/>
                <a:cs typeface="Times New Roman" panose="02020603050405020304" pitchFamily="18" charset="0"/>
              </a:rPr>
              <a:t>Preguntas opcionales: </a:t>
            </a:r>
          </a:p>
          <a:p>
            <a:pPr marL="742950" marR="0" lvl="1" indent="-285750">
              <a:lnSpc>
                <a:spcPct val="115000"/>
              </a:lnSpc>
              <a:spcBef>
                <a:spcPts val="0"/>
              </a:spcBef>
              <a:spcAft>
                <a:spcPts val="1200"/>
              </a:spcAft>
              <a:buFont typeface="Wingdings" panose="05000000000000000000" pitchFamily="2" charset="2"/>
              <a:buChar char="v"/>
            </a:pPr>
            <a:r>
              <a:rPr lang="es-GT" sz="1200" b="1" i="1" u="sng" noProof="0" dirty="0">
                <a:effectLst/>
                <a:latin typeface="Arial  "/>
                <a:ea typeface="Arial" panose="020B0604020202020204" pitchFamily="34" charset="0"/>
                <a:cs typeface="Times New Roman" panose="02020603050405020304" pitchFamily="18" charset="0"/>
              </a:rPr>
              <a:t>Pregunte</a:t>
            </a:r>
            <a:r>
              <a:rPr lang="es-GT" sz="1200" b="1" i="1" noProof="0" dirty="0">
                <a:effectLst/>
                <a:latin typeface="Arial  "/>
                <a:ea typeface="Arial" panose="020B0604020202020204" pitchFamily="34" charset="0"/>
                <a:cs typeface="Times New Roman" panose="02020603050405020304" pitchFamily="18" charset="0"/>
              </a:rPr>
              <a:t>: ¿Se le ocurre alguna enfermedad que tenga una incidencia relativamente baja pero una prevalencia relativamente alta? </a:t>
            </a:r>
            <a:r>
              <a:rPr lang="es-GT" sz="1200" b="1" i="1" u="sng" noProof="0" dirty="0">
                <a:effectLst/>
                <a:latin typeface="Arial  "/>
                <a:ea typeface="Arial" panose="020B0604020202020204" pitchFamily="34" charset="0"/>
                <a:cs typeface="Times New Roman" panose="02020603050405020304" pitchFamily="18" charset="0"/>
              </a:rPr>
              <a:t>Respuesta</a:t>
            </a:r>
            <a:r>
              <a:rPr lang="es-GT" sz="1200" b="1" i="1" noProof="0" dirty="0">
                <a:effectLst/>
                <a:latin typeface="Arial  "/>
                <a:ea typeface="Arial" panose="020B0604020202020204" pitchFamily="34" charset="0"/>
                <a:cs typeface="Times New Roman" panose="02020603050405020304" pitchFamily="18" charset="0"/>
              </a:rPr>
              <a:t>: </a:t>
            </a:r>
            <a:r>
              <a:rPr lang="es-GT" sz="1200" b="0" i="1" noProof="0" dirty="0">
                <a:effectLst/>
                <a:latin typeface="Arial  "/>
                <a:ea typeface="Arial" panose="020B0604020202020204" pitchFamily="34" charset="0"/>
                <a:cs typeface="Times New Roman" panose="02020603050405020304" pitchFamily="18" charset="0"/>
              </a:rPr>
              <a:t>Casi cualquier enfermedad crónica que no sea mortal pero que no pueda curarse, por ejemplo, la diabetes, la hipertensión, la infección por VIH tratada, etc. La incidencia durante un periodo determinado puede ser baja, pero como los casos se acumulan, la prevalencia es mayor que la incidencia.</a:t>
            </a:r>
            <a:endParaRPr lang="es-GT" sz="1200" b="0" noProof="0" dirty="0">
              <a:effectLst/>
              <a:latin typeface="Arial  "/>
              <a:ea typeface="Times New Roman" panose="02020603050405020304" pitchFamily="18" charset="0"/>
              <a:cs typeface="Times New Roman" panose="02020603050405020304" pitchFamily="18" charset="0"/>
            </a:endParaRPr>
          </a:p>
          <a:p>
            <a:endParaRPr lang="es-ES" sz="1200" noProof="0" dirty="0">
              <a:latin typeface="+mn-lt"/>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66</a:t>
            </a:fld>
            <a:endParaRPr lang="en-US" altLang="en-US"/>
          </a:p>
        </p:txBody>
      </p:sp>
    </p:spTree>
    <p:extLst>
      <p:ext uri="{BB962C8B-B14F-4D97-AF65-F5344CB8AC3E}">
        <p14:creationId xmlns:p14="http://schemas.microsoft.com/office/powerpoint/2010/main" val="3078981198"/>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spcBef>
                <a:spcPts val="0"/>
              </a:spcBef>
              <a:spcAft>
                <a:spcPts val="0"/>
              </a:spcAft>
            </a:pPr>
            <a:r>
              <a:rPr lang="es-GT" sz="1200" b="1" i="0" u="none" strike="noStrike" noProof="0" dirty="0">
                <a:solidFill>
                  <a:srgbClr val="000000"/>
                </a:solidFill>
                <a:effectLst/>
                <a:latin typeface="Arial" panose="020B0604020202020204" pitchFamily="34" charset="0"/>
                <a:cs typeface="Arial" panose="020B0604020202020204" pitchFamily="34" charset="0"/>
              </a:rPr>
              <a:t>Notas para el instructor:</a:t>
            </a:r>
          </a:p>
          <a:p>
            <a:pPr rtl="0">
              <a:spcBef>
                <a:spcPts val="0"/>
              </a:spcBef>
              <a:spcAft>
                <a:spcPts val="0"/>
              </a:spcAft>
            </a:pPr>
            <a:endParaRPr lang="es-GT" sz="1200" b="0" noProof="0" dirty="0">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s-GT" sz="1200" b="1" i="0" u="sng" noProof="0" dirty="0">
                <a:solidFill>
                  <a:srgbClr val="000000"/>
                </a:solidFill>
                <a:effectLst/>
                <a:latin typeface="Arial" panose="020B0604020202020204" pitchFamily="34" charset="0"/>
                <a:cs typeface="Arial" panose="020B0604020202020204" pitchFamily="34" charset="0"/>
              </a:rPr>
              <a:t>Diga</a:t>
            </a:r>
            <a:r>
              <a:rPr lang="es-GT" sz="1200" b="1" i="0" u="sng" strike="noStrike" noProof="0" dirty="0">
                <a:solidFill>
                  <a:srgbClr val="000000"/>
                </a:solidFill>
                <a:effectLst/>
                <a:latin typeface="Arial" panose="020B0604020202020204" pitchFamily="34" charset="0"/>
                <a:cs typeface="Arial" panose="020B0604020202020204" pitchFamily="34" charset="0"/>
              </a:rPr>
              <a:t>: </a:t>
            </a:r>
            <a:r>
              <a:rPr lang="es-GT" sz="1200" b="0" i="0" u="none" strike="noStrike" noProof="0" dirty="0">
                <a:solidFill>
                  <a:srgbClr val="000000"/>
                </a:solidFill>
                <a:effectLst/>
                <a:latin typeface="Arial" panose="020B0604020202020204" pitchFamily="34" charset="0"/>
                <a:cs typeface="Arial" panose="020B0604020202020204" pitchFamily="34" charset="0"/>
              </a:rPr>
              <a:t>Otro tipo común de tasa es la tasa de mortalidad. Las tasas de mortalidad son la mejor forma de comparar la mortalidad entre regiones porque las tasas toman en cuenta el tamaño de la población. </a:t>
            </a:r>
            <a:r>
              <a:rPr lang="es-GT" sz="1200" b="1" i="0" u="none" strike="noStrike" noProof="0" dirty="0">
                <a:solidFill>
                  <a:srgbClr val="000000"/>
                </a:solidFill>
                <a:effectLst/>
                <a:latin typeface="Arial" panose="020B0604020202020204" pitchFamily="34" charset="0"/>
                <a:cs typeface="Arial" panose="020B0604020202020204" pitchFamily="34" charset="0"/>
              </a:rPr>
              <a:t>&lt;CLICK&gt; </a:t>
            </a:r>
            <a:r>
              <a:rPr lang="es-GT" sz="1200" b="0" i="0" u="none" strike="noStrike" noProof="0" dirty="0">
                <a:solidFill>
                  <a:srgbClr val="000000"/>
                </a:solidFill>
                <a:effectLst/>
                <a:latin typeface="Arial" panose="020B0604020202020204" pitchFamily="34" charset="0"/>
                <a:cs typeface="Arial" panose="020B0604020202020204" pitchFamily="34" charset="0"/>
              </a:rPr>
              <a:t>Una tasa de mortalidad es el número de muertes en una población, calculado dividiendo el número de muertes (</a:t>
            </a:r>
            <a:r>
              <a:rPr lang="es-GT" sz="1200" b="0" i="1" u="none" strike="noStrike" noProof="0" dirty="0">
                <a:solidFill>
                  <a:srgbClr val="000000"/>
                </a:solidFill>
                <a:effectLst/>
                <a:latin typeface="Arial" panose="020B0604020202020204" pitchFamily="34" charset="0"/>
                <a:cs typeface="Arial" panose="020B0604020202020204" pitchFamily="34" charset="0"/>
              </a:rPr>
              <a:t>el numerador</a:t>
            </a:r>
            <a:r>
              <a:rPr lang="es-GT" sz="1200" b="0" i="0" u="none" strike="noStrike" noProof="0" dirty="0">
                <a:solidFill>
                  <a:srgbClr val="000000"/>
                </a:solidFill>
                <a:effectLst/>
                <a:latin typeface="Arial" panose="020B0604020202020204" pitchFamily="34" charset="0"/>
                <a:cs typeface="Arial" panose="020B0604020202020204" pitchFamily="34" charset="0"/>
              </a:rPr>
              <a:t>) durante un periodo específico por la población estimada (</a:t>
            </a:r>
            <a:r>
              <a:rPr lang="es-GT" sz="1200" b="0" i="1" u="none" strike="noStrike" noProof="0" dirty="0">
                <a:solidFill>
                  <a:srgbClr val="000000"/>
                </a:solidFill>
                <a:effectLst/>
                <a:latin typeface="Arial" panose="020B0604020202020204" pitchFamily="34" charset="0"/>
                <a:cs typeface="Arial" panose="020B0604020202020204" pitchFamily="34" charset="0"/>
              </a:rPr>
              <a:t>el denominador</a:t>
            </a:r>
            <a:r>
              <a:rPr lang="es-GT" sz="1200" b="0" i="0" u="none" strike="noStrike" noProof="0" dirty="0">
                <a:solidFill>
                  <a:srgbClr val="000000"/>
                </a:solidFill>
                <a:effectLst/>
                <a:latin typeface="Arial" panose="020B0604020202020204" pitchFamily="34" charset="0"/>
                <a:cs typeface="Arial" panose="020B0604020202020204" pitchFamily="34" charset="0"/>
              </a:rPr>
              <a:t>).  Las tasas de mortalidad suelen multiplicarse por 1,000.</a:t>
            </a:r>
            <a:endParaRPr lang="es-GT" sz="1200" noProof="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AC9CE2E7-C91C-4BAF-92B2-56E2037DDE6B}" type="slidenum">
              <a:rPr lang="en-US" smtClean="0"/>
              <a:t>67</a:t>
            </a:fld>
            <a:endParaRPr lang="en-US"/>
          </a:p>
        </p:txBody>
      </p:sp>
    </p:spTree>
    <p:extLst>
      <p:ext uri="{BB962C8B-B14F-4D97-AF65-F5344CB8AC3E}">
        <p14:creationId xmlns:p14="http://schemas.microsoft.com/office/powerpoint/2010/main" val="2296018237"/>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1200"/>
              </a:spcBef>
              <a:spcAft>
                <a:spcPts val="600"/>
              </a:spcAft>
            </a:pPr>
            <a:r>
              <a:rPr lang="es-GT" sz="1200" b="1" noProof="0" dirty="0">
                <a:effectLst/>
                <a:latin typeface="Arial  "/>
              </a:rPr>
              <a:t>Notas para el instructor:</a:t>
            </a:r>
          </a:p>
          <a:p>
            <a:pPr marL="0" marR="0">
              <a:spcBef>
                <a:spcPts val="1200"/>
              </a:spcBef>
              <a:spcAft>
                <a:spcPts val="600"/>
              </a:spcAft>
            </a:pPr>
            <a:endParaRPr lang="es-GT" sz="1200" b="1" noProof="0" dirty="0">
              <a:effectLst/>
              <a:latin typeface="Arial  "/>
              <a:ea typeface="Times New Roman" panose="02020603050405020304" pitchFamily="18" charset="0"/>
              <a:cs typeface="Times New Roman" panose="02020603050405020304" pitchFamily="18" charset="0"/>
            </a:endParaRPr>
          </a:p>
          <a:p>
            <a:pPr marL="171450" marR="0" indent="-171450">
              <a:spcBef>
                <a:spcPts val="1200"/>
              </a:spcBef>
              <a:spcAft>
                <a:spcPts val="600"/>
              </a:spcAft>
              <a:buFont typeface="Arial" panose="020B0604020202020204" pitchFamily="34" charset="0"/>
              <a:buChar char="•"/>
            </a:pPr>
            <a:r>
              <a:rPr lang="es-GT" sz="1200" b="1" u="sng" noProof="0" dirty="0">
                <a:latin typeface="Arial (Body)"/>
                <a:cs typeface="Calibri"/>
                <a:sym typeface="Calibri"/>
              </a:rPr>
              <a:t>Diga: </a:t>
            </a:r>
            <a:r>
              <a:rPr lang="es-GT" sz="1200" noProof="0" dirty="0">
                <a:effectLst/>
                <a:latin typeface="Arial  "/>
                <a:ea typeface="Arial" panose="020B0604020202020204" pitchFamily="34" charset="0"/>
                <a:cs typeface="Times New Roman" panose="02020603050405020304" pitchFamily="18" charset="0"/>
              </a:rPr>
              <a:t>Los diferentes tipos de tasas de mortalidad incluyen:</a:t>
            </a:r>
            <a:endParaRPr lang="es-GT" sz="1200" noProof="0" dirty="0">
              <a:effectLst/>
              <a:latin typeface="Arial  "/>
              <a:ea typeface="Times New Roman" panose="02020603050405020304" pitchFamily="18" charset="0"/>
              <a:cs typeface="Times New Roman" panose="02020603050405020304" pitchFamily="18" charset="0"/>
            </a:endParaRPr>
          </a:p>
          <a:p>
            <a:pPr marL="800100" marR="0" lvl="1" indent="-342900">
              <a:lnSpc>
                <a:spcPct val="115000"/>
              </a:lnSpc>
              <a:spcBef>
                <a:spcPts val="0"/>
              </a:spcBef>
              <a:spcAft>
                <a:spcPts val="0"/>
              </a:spcAft>
              <a:buFont typeface="Courier New" panose="02070309020205020404" pitchFamily="49" charset="0"/>
              <a:buChar char="o"/>
            </a:pPr>
            <a:r>
              <a:rPr lang="es-GT" sz="1200" noProof="0" dirty="0">
                <a:effectLst/>
                <a:latin typeface="Arial  "/>
                <a:ea typeface="Times New Roman" panose="02020603050405020304" pitchFamily="18" charset="0"/>
                <a:cs typeface="Times New Roman" panose="02020603050405020304" pitchFamily="18" charset="0"/>
              </a:rPr>
              <a:t>Si el numerador (defunciones) se limita a una enfermedad específica, se denomina tasa de mortalidad "específica por enfermedad" o "específica por causa".</a:t>
            </a:r>
          </a:p>
          <a:p>
            <a:pPr marL="800100" marR="0" lvl="1" indent="-342900">
              <a:lnSpc>
                <a:spcPct val="115000"/>
              </a:lnSpc>
              <a:spcBef>
                <a:spcPts val="0"/>
              </a:spcBef>
              <a:spcAft>
                <a:spcPts val="0"/>
              </a:spcAft>
              <a:buFont typeface="Courier New" panose="02070309020205020404" pitchFamily="49" charset="0"/>
              <a:buChar char="o"/>
            </a:pPr>
            <a:r>
              <a:rPr lang="es-GT" sz="1200" noProof="0" dirty="0">
                <a:effectLst/>
                <a:latin typeface="Arial  "/>
                <a:ea typeface="Times New Roman" panose="02020603050405020304" pitchFamily="18" charset="0"/>
                <a:cs typeface="Times New Roman" panose="02020603050405020304" pitchFamily="18" charset="0"/>
              </a:rPr>
              <a:t>Si el denominador se limita a una subpoblación, como un grupo de edad o sólo sexo masculino, la tasa de mortalidad se denomina "específica por edad" o "específica por sexo".</a:t>
            </a:r>
          </a:p>
          <a:p>
            <a:pPr marL="800100" marR="0" lvl="1" indent="-342900">
              <a:lnSpc>
                <a:spcPct val="115000"/>
              </a:lnSpc>
              <a:spcBef>
                <a:spcPts val="0"/>
              </a:spcBef>
              <a:spcAft>
                <a:spcPts val="0"/>
              </a:spcAft>
              <a:buFont typeface="Courier New" panose="02070309020205020404" pitchFamily="49" charset="0"/>
              <a:buChar char="o"/>
            </a:pPr>
            <a:r>
              <a:rPr lang="es-GT" sz="1200" noProof="0" dirty="0">
                <a:effectLst/>
                <a:latin typeface="Arial  "/>
                <a:ea typeface="Times New Roman" panose="02020603050405020304" pitchFamily="18" charset="0"/>
                <a:cs typeface="Times New Roman" panose="02020603050405020304" pitchFamily="18" charset="0"/>
              </a:rPr>
              <a:t>La tasa de mortalidad materna se refiere a las muertes de madres que han dado a luz recientemente.</a:t>
            </a:r>
          </a:p>
          <a:p>
            <a:pPr marL="800100" marR="0" lvl="1" indent="-342900">
              <a:lnSpc>
                <a:spcPct val="115000"/>
              </a:lnSpc>
              <a:spcBef>
                <a:spcPts val="0"/>
              </a:spcBef>
              <a:spcAft>
                <a:spcPts val="1200"/>
              </a:spcAft>
              <a:buFont typeface="Courier New" panose="02070309020205020404" pitchFamily="49" charset="0"/>
              <a:buChar char="o"/>
            </a:pPr>
            <a:r>
              <a:rPr lang="es-GT" sz="1200" noProof="0" dirty="0">
                <a:effectLst/>
                <a:latin typeface="Arial  "/>
                <a:ea typeface="Times New Roman" panose="02020603050405020304" pitchFamily="18" charset="0"/>
                <a:cs typeface="Times New Roman" panose="02020603050405020304" pitchFamily="18" charset="0"/>
              </a:rPr>
              <a:t>Y hay muchas otras</a:t>
            </a:r>
          </a:p>
          <a:p>
            <a:endParaRPr lang="es-ES" sz="1200" noProof="0" dirty="0">
              <a:latin typeface="+mn-lt"/>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68</a:t>
            </a:fld>
            <a:endParaRPr lang="en-US" altLang="en-US"/>
          </a:p>
        </p:txBody>
      </p:sp>
    </p:spTree>
    <p:extLst>
      <p:ext uri="{BB962C8B-B14F-4D97-AF65-F5344CB8AC3E}">
        <p14:creationId xmlns:p14="http://schemas.microsoft.com/office/powerpoint/2010/main" val="2159753764"/>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1200"/>
              </a:spcBef>
              <a:spcAft>
                <a:spcPts val="600"/>
              </a:spcAft>
              <a:buClrTx/>
              <a:buSzTx/>
              <a:buFontTx/>
              <a:buNone/>
              <a:tabLst/>
              <a:defRPr/>
            </a:pPr>
            <a:r>
              <a:rPr lang="es-GT" sz="1200" b="1" noProof="0" dirty="0">
                <a:effectLst/>
                <a:latin typeface="Arial (Body)"/>
              </a:rPr>
              <a:t>Notas para el instructor:</a:t>
            </a:r>
          </a:p>
          <a:p>
            <a:pPr marL="0" marR="0" lvl="0" indent="0" algn="l" defTabSz="914400" rtl="0" eaLnBrk="1" fontAlgn="auto" latinLnBrk="0" hangingPunct="1">
              <a:lnSpc>
                <a:spcPct val="100000"/>
              </a:lnSpc>
              <a:spcBef>
                <a:spcPts val="1200"/>
              </a:spcBef>
              <a:spcAft>
                <a:spcPts val="600"/>
              </a:spcAft>
              <a:buClrTx/>
              <a:buSzTx/>
              <a:buFontTx/>
              <a:buNone/>
              <a:tabLst/>
              <a:defRPr/>
            </a:pPr>
            <a:endParaRPr lang="es-GT" sz="1200" b="1" noProof="0" dirty="0">
              <a:effectLst/>
              <a:latin typeface="Arial (Body)"/>
              <a:ea typeface="Arial" panose="020B0604020202020204" pitchFamily="34" charset="0"/>
              <a:cs typeface="Times New Roman" panose="02020603050405020304" pitchFamily="18" charset="0"/>
            </a:endParaRPr>
          </a:p>
          <a:p>
            <a:pPr marL="171450" marR="0" lvl="0" indent="-171450" algn="l" defTabSz="914400" rtl="0" eaLnBrk="1" fontAlgn="auto" latinLnBrk="0" hangingPunct="1">
              <a:lnSpc>
                <a:spcPct val="100000"/>
              </a:lnSpc>
              <a:spcBef>
                <a:spcPts val="1200"/>
              </a:spcBef>
              <a:spcAft>
                <a:spcPts val="600"/>
              </a:spcAft>
              <a:buClrTx/>
              <a:buSzTx/>
              <a:buFont typeface="Arial" panose="020B0604020202020204" pitchFamily="34" charset="0"/>
              <a:buChar char="•"/>
              <a:tabLst/>
              <a:defRPr/>
            </a:pPr>
            <a:r>
              <a:rPr lang="es-GT" sz="1200" b="1" u="sng" noProof="0" dirty="0">
                <a:latin typeface="Arial (Body)"/>
                <a:cs typeface="Calibri"/>
                <a:sym typeface="Calibri"/>
              </a:rPr>
              <a:t>Diga: </a:t>
            </a:r>
            <a:r>
              <a:rPr lang="es-GT" sz="1200" noProof="0" dirty="0">
                <a:effectLst/>
                <a:latin typeface="Arial (Body)"/>
                <a:ea typeface="Arial" panose="020B0604020202020204" pitchFamily="34" charset="0"/>
                <a:cs typeface="Times New Roman" panose="02020603050405020304" pitchFamily="18" charset="0"/>
              </a:rPr>
              <a:t>Esta diapositiva es un ejemplo de cómo calcular una tasa de mortalidad. Consideremos un país de 60,000,000 (sesenta millones) de habitantes. El año pasado murieron 540,000 personas.</a:t>
            </a:r>
            <a:endParaRPr lang="es-GT" sz="1200" b="0" u="none" noProof="0" dirty="0">
              <a:effectLst/>
              <a:latin typeface="Arial (Body)"/>
              <a:ea typeface="Arial" panose="020B0604020202020204" pitchFamily="34" charset="0"/>
              <a:cs typeface="Times New Roman" panose="02020603050405020304" pitchFamily="18" charset="0"/>
            </a:endParaRPr>
          </a:p>
          <a:p>
            <a:pPr marL="171450" marR="0" lvl="0" indent="-171450" algn="l" defTabSz="914400" rtl="0" eaLnBrk="1" fontAlgn="auto" latinLnBrk="0" hangingPunct="1">
              <a:lnSpc>
                <a:spcPct val="100000"/>
              </a:lnSpc>
              <a:spcBef>
                <a:spcPts val="1200"/>
              </a:spcBef>
              <a:spcAft>
                <a:spcPts val="600"/>
              </a:spcAft>
              <a:buClrTx/>
              <a:buSzTx/>
              <a:buFont typeface="Arial" panose="020B0604020202020204" pitchFamily="34" charset="0"/>
              <a:buChar char="•"/>
              <a:tabLst/>
              <a:defRPr/>
            </a:pPr>
            <a:endParaRPr lang="es-GT" sz="1200" b="0" u="none" noProof="0" dirty="0">
              <a:effectLst/>
              <a:latin typeface="Arial (Body)"/>
              <a:ea typeface="Arial" panose="020B0604020202020204" pitchFamily="34" charset="0"/>
              <a:cs typeface="Times New Roman" panose="02020603050405020304" pitchFamily="18" charset="0"/>
            </a:endParaRPr>
          </a:p>
          <a:p>
            <a:pPr marL="171450" marR="0" lvl="0" indent="-171450" algn="l" defTabSz="914400" rtl="0" eaLnBrk="1" fontAlgn="auto" latinLnBrk="0" hangingPunct="1">
              <a:lnSpc>
                <a:spcPct val="100000"/>
              </a:lnSpc>
              <a:spcBef>
                <a:spcPts val="1200"/>
              </a:spcBef>
              <a:spcAft>
                <a:spcPts val="600"/>
              </a:spcAft>
              <a:buClrTx/>
              <a:buSzTx/>
              <a:buFont typeface="Arial" panose="020B0604020202020204" pitchFamily="34" charset="0"/>
              <a:buChar char="•"/>
              <a:tabLst/>
              <a:defRPr/>
            </a:pPr>
            <a:r>
              <a:rPr lang="es-GT" sz="1200" b="1" u="sng" noProof="0" dirty="0">
                <a:effectLst/>
                <a:latin typeface="Arial (Body)"/>
                <a:ea typeface="Arial" panose="020B0604020202020204" pitchFamily="34" charset="0"/>
                <a:cs typeface="Times New Roman" panose="02020603050405020304" pitchFamily="18" charset="0"/>
              </a:rPr>
              <a:t>Pregunta: </a:t>
            </a:r>
            <a:r>
              <a:rPr lang="es-GT" sz="1200" b="0" i="0" noProof="0" dirty="0">
                <a:effectLst/>
                <a:latin typeface="Arial (Body)"/>
                <a:ea typeface="Arial" panose="020B0604020202020204" pitchFamily="34" charset="0"/>
                <a:cs typeface="Times New Roman" panose="02020603050405020304" pitchFamily="18" charset="0"/>
              </a:rPr>
              <a:t>¿Qué cifras utilizaría para calcular la tasa de mortalidad? </a:t>
            </a:r>
            <a:r>
              <a:rPr lang="es-GT" sz="1200" b="1" noProof="0" dirty="0">
                <a:effectLst/>
                <a:latin typeface="Arial (Body)"/>
                <a:ea typeface="Times New Roman" panose="02020603050405020304" pitchFamily="18" charset="0"/>
                <a:cs typeface="Times New Roman" panose="02020603050405020304" pitchFamily="18" charset="0"/>
              </a:rPr>
              <a:t>&lt;CLICK&gt; </a:t>
            </a:r>
            <a:r>
              <a:rPr lang="es-GT" sz="1200" b="1" i="1" noProof="0" dirty="0">
                <a:effectLst/>
                <a:latin typeface="Arial (Body)"/>
                <a:ea typeface="Arial" panose="020B0604020202020204" pitchFamily="34" charset="0"/>
                <a:cs typeface="Times New Roman" panose="02020603050405020304" pitchFamily="18" charset="0"/>
              </a:rPr>
              <a:t>Respuesta: </a:t>
            </a:r>
            <a:r>
              <a:rPr lang="es-GT" sz="1200" b="0" i="1" noProof="0" dirty="0">
                <a:effectLst/>
                <a:latin typeface="Arial (Body)"/>
                <a:ea typeface="Arial" panose="020B0604020202020204" pitchFamily="34" charset="0"/>
                <a:cs typeface="Times New Roman" panose="02020603050405020304" pitchFamily="18" charset="0"/>
              </a:rPr>
              <a:t>(540,000 / 60,000,000) x 1,000.</a:t>
            </a:r>
          </a:p>
          <a:p>
            <a:pPr marL="171450" marR="0" lvl="0" indent="-171450" algn="l" defTabSz="914400" rtl="0" eaLnBrk="1" fontAlgn="auto" latinLnBrk="0" hangingPunct="1">
              <a:lnSpc>
                <a:spcPct val="100000"/>
              </a:lnSpc>
              <a:spcBef>
                <a:spcPts val="1200"/>
              </a:spcBef>
              <a:spcAft>
                <a:spcPts val="600"/>
              </a:spcAft>
              <a:buClrTx/>
              <a:buSzTx/>
              <a:buFont typeface="Arial" panose="020B0604020202020204" pitchFamily="34" charset="0"/>
              <a:buChar char="•"/>
              <a:tabLst/>
              <a:defRPr/>
            </a:pPr>
            <a:endParaRPr lang="es-GT" sz="1200" b="0" i="1" u="sng" noProof="0" dirty="0">
              <a:effectLst/>
              <a:latin typeface="Arial (Body)"/>
              <a:ea typeface="Arial" panose="020B0604020202020204" pitchFamily="34" charset="0"/>
              <a:cs typeface="Times New Roman" panose="02020603050405020304" pitchFamily="18" charset="0"/>
            </a:endParaRPr>
          </a:p>
          <a:p>
            <a:pPr marL="171450" marR="0" lvl="0" indent="-171450" algn="l" defTabSz="914400" rtl="0" eaLnBrk="1" fontAlgn="auto" latinLnBrk="0" hangingPunct="1">
              <a:lnSpc>
                <a:spcPct val="100000"/>
              </a:lnSpc>
              <a:spcBef>
                <a:spcPts val="1200"/>
              </a:spcBef>
              <a:spcAft>
                <a:spcPts val="600"/>
              </a:spcAft>
              <a:buClrTx/>
              <a:buSzTx/>
              <a:buFont typeface="Arial" panose="020B0604020202020204" pitchFamily="34" charset="0"/>
              <a:buChar char="•"/>
              <a:tabLst/>
              <a:defRPr/>
            </a:pPr>
            <a:r>
              <a:rPr lang="es-GT" sz="1200" b="1" u="sng" noProof="0" dirty="0">
                <a:effectLst/>
                <a:latin typeface="Arial (Body)"/>
                <a:ea typeface="Arial" panose="020B0604020202020204" pitchFamily="34" charset="0"/>
                <a:cs typeface="Times New Roman" panose="02020603050405020304" pitchFamily="18" charset="0"/>
              </a:rPr>
              <a:t>Pregunte:  </a:t>
            </a:r>
            <a:r>
              <a:rPr lang="es-GT" sz="1200" b="0" i="0" noProof="0" dirty="0">
                <a:effectLst/>
                <a:latin typeface="Arial (Body)"/>
                <a:ea typeface="Arial" panose="020B0604020202020204" pitchFamily="34" charset="0"/>
                <a:cs typeface="Times New Roman" panose="02020603050405020304" pitchFamily="18" charset="0"/>
              </a:rPr>
              <a:t>¿Qué valor obtienen</a:t>
            </a:r>
            <a:r>
              <a:rPr lang="es-GT" sz="1200" b="0" i="1" noProof="0" dirty="0">
                <a:effectLst/>
                <a:latin typeface="Arial (Body)"/>
                <a:ea typeface="Arial" panose="020B0604020202020204" pitchFamily="34" charset="0"/>
                <a:cs typeface="Times New Roman" panose="02020603050405020304" pitchFamily="18" charset="0"/>
              </a:rPr>
              <a:t>? </a:t>
            </a:r>
          </a:p>
          <a:p>
            <a:pPr marL="171450" marR="0" lvl="0" indent="-171450" algn="l" defTabSz="914400" rtl="0" eaLnBrk="1" fontAlgn="auto" latinLnBrk="0" hangingPunct="1">
              <a:lnSpc>
                <a:spcPct val="100000"/>
              </a:lnSpc>
              <a:spcBef>
                <a:spcPts val="1200"/>
              </a:spcBef>
              <a:spcAft>
                <a:spcPts val="600"/>
              </a:spcAft>
              <a:buClrTx/>
              <a:buSzTx/>
              <a:buFont typeface="Arial" panose="020B0604020202020204" pitchFamily="34" charset="0"/>
              <a:buChar char="•"/>
              <a:tabLst/>
              <a:defRPr/>
            </a:pPr>
            <a:endParaRPr lang="es-GT" sz="1200" b="0" i="1" u="sng" noProof="0" dirty="0">
              <a:effectLst/>
              <a:latin typeface="Arial (Body)"/>
              <a:ea typeface="Times New Roman"/>
              <a:cs typeface="Times New Roman" panose="02020603050405020304" pitchFamily="18" charset="0"/>
              <a:sym typeface="Times New Roman"/>
            </a:endParaRPr>
          </a:p>
          <a:p>
            <a:pPr marL="171450" marR="0" lvl="0" indent="-171450" algn="l" defTabSz="914400" rtl="0" eaLnBrk="1" fontAlgn="auto" latinLnBrk="0" hangingPunct="1">
              <a:lnSpc>
                <a:spcPct val="100000"/>
              </a:lnSpc>
              <a:spcBef>
                <a:spcPts val="1200"/>
              </a:spcBef>
              <a:spcAft>
                <a:spcPts val="600"/>
              </a:spcAft>
              <a:buClrTx/>
              <a:buSzTx/>
              <a:buFont typeface="Arial" panose="020B0604020202020204" pitchFamily="34" charset="0"/>
              <a:buChar char="•"/>
              <a:tabLst/>
              <a:defRPr/>
            </a:pPr>
            <a:r>
              <a:rPr lang="es-GT" sz="1200" b="1" u="sng" noProof="0" dirty="0">
                <a:effectLst/>
                <a:latin typeface="Arial (Body)"/>
                <a:ea typeface="Times New Roman"/>
                <a:cs typeface="Times New Roman" panose="02020603050405020304" pitchFamily="18" charset="0"/>
                <a:sym typeface="Times New Roman"/>
              </a:rPr>
              <a:t>Permita </a:t>
            </a:r>
            <a:r>
              <a:rPr lang="es-GT" sz="1200" b="0" noProof="0" dirty="0">
                <a:effectLst/>
                <a:latin typeface="Arial (Body)"/>
                <a:ea typeface="Times New Roman"/>
                <a:cs typeface="Times New Roman" panose="02020603050405020304" pitchFamily="18" charset="0"/>
                <a:sym typeface="Times New Roman"/>
              </a:rPr>
              <a:t>que los participantes procesen la pregunta y/o respondan </a:t>
            </a:r>
            <a:r>
              <a:rPr lang="es-GT" sz="1200" b="1" noProof="0" dirty="0">
                <a:effectLst/>
                <a:latin typeface="Arial (Body)"/>
                <a:ea typeface="Times New Roman" panose="02020603050405020304" pitchFamily="18" charset="0"/>
                <a:cs typeface="Times New Roman" panose="02020603050405020304" pitchFamily="18" charset="0"/>
              </a:rPr>
              <a:t>&lt;CLICK&gt; </a:t>
            </a:r>
            <a:r>
              <a:rPr lang="es-GT" sz="1200" b="1" i="1" noProof="0" dirty="0">
                <a:effectLst/>
                <a:latin typeface="Arial (Body)"/>
                <a:ea typeface="Arial" panose="020B0604020202020204" pitchFamily="34" charset="0"/>
                <a:cs typeface="Times New Roman" panose="02020603050405020304" pitchFamily="18" charset="0"/>
              </a:rPr>
              <a:t>Respuesta: </a:t>
            </a:r>
            <a:r>
              <a:rPr lang="es-GT" sz="1200" b="0" i="1" noProof="0" dirty="0">
                <a:effectLst/>
                <a:latin typeface="Arial (Body)"/>
                <a:ea typeface="Arial" panose="020B0604020202020204" pitchFamily="34" charset="0"/>
                <a:cs typeface="Times New Roman" panose="02020603050405020304" pitchFamily="18" charset="0"/>
              </a:rPr>
              <a:t>La tasa de mortalidad es de 9.0 muertes por cada 1,000 habitantes para ese año.</a:t>
            </a:r>
          </a:p>
          <a:p>
            <a:pPr marL="171450" marR="0" lvl="0" indent="-171450" algn="l" defTabSz="914400" rtl="0" eaLnBrk="1" fontAlgn="auto" latinLnBrk="0" hangingPunct="1">
              <a:lnSpc>
                <a:spcPct val="100000"/>
              </a:lnSpc>
              <a:spcBef>
                <a:spcPts val="1200"/>
              </a:spcBef>
              <a:spcAft>
                <a:spcPts val="600"/>
              </a:spcAft>
              <a:buClrTx/>
              <a:buSzTx/>
              <a:buFont typeface="Arial" panose="020B0604020202020204" pitchFamily="34" charset="0"/>
              <a:buChar char="•"/>
              <a:tabLst/>
              <a:defRPr/>
            </a:pPr>
            <a:endParaRPr lang="es-GT" sz="1200" b="0" i="1" u="sng" noProof="0" dirty="0">
              <a:effectLst/>
              <a:latin typeface="Arial (Body)"/>
              <a:ea typeface="Arial" panose="020B0604020202020204" pitchFamily="34" charset="0"/>
              <a:cs typeface="Times New Roman" panose="02020603050405020304" pitchFamily="18" charset="0"/>
            </a:endParaRPr>
          </a:p>
          <a:p>
            <a:pPr marL="171450" marR="0" lvl="0" indent="-171450" algn="l" defTabSz="914400" rtl="0" eaLnBrk="1" fontAlgn="auto" latinLnBrk="0" hangingPunct="1">
              <a:lnSpc>
                <a:spcPct val="100000"/>
              </a:lnSpc>
              <a:spcBef>
                <a:spcPts val="1200"/>
              </a:spcBef>
              <a:spcAft>
                <a:spcPts val="600"/>
              </a:spcAft>
              <a:buClrTx/>
              <a:buSzTx/>
              <a:buFont typeface="Arial" panose="020B0604020202020204" pitchFamily="34" charset="0"/>
              <a:buChar char="•"/>
              <a:tabLst/>
              <a:defRPr/>
            </a:pPr>
            <a:r>
              <a:rPr lang="es-GT" sz="1200" b="1" u="sng" noProof="0" dirty="0">
                <a:effectLst/>
                <a:latin typeface="Arial (Body)"/>
                <a:ea typeface="Arial" panose="020B0604020202020204" pitchFamily="34" charset="0"/>
                <a:cs typeface="Times New Roman" panose="02020603050405020304" pitchFamily="18" charset="0"/>
              </a:rPr>
              <a:t>Pregunte: </a:t>
            </a:r>
            <a:r>
              <a:rPr lang="es-GT" sz="1200" b="0" i="0" noProof="0" dirty="0">
                <a:effectLst/>
                <a:latin typeface="Arial (Body)"/>
                <a:ea typeface="Arial" panose="020B0604020202020204" pitchFamily="34" charset="0"/>
                <a:cs typeface="Times New Roman" panose="02020603050405020304" pitchFamily="18" charset="0"/>
              </a:rPr>
              <a:t>Si quisiéramos comparar la mortalidad entre distintas regiones geográficas, ¿compararía el número de muertes? </a:t>
            </a:r>
            <a:r>
              <a:rPr lang="es-GT" sz="1200" b="1" i="1" noProof="0" dirty="0">
                <a:effectLst/>
                <a:latin typeface="Arial (Body)"/>
                <a:ea typeface="Arial" panose="020B0604020202020204" pitchFamily="34" charset="0"/>
                <a:cs typeface="Times New Roman" panose="02020603050405020304" pitchFamily="18" charset="0"/>
              </a:rPr>
              <a:t>Respuesta: </a:t>
            </a:r>
            <a:r>
              <a:rPr lang="es-GT" sz="1200" b="0" i="1" noProof="0" dirty="0">
                <a:effectLst/>
                <a:latin typeface="Arial (Body)"/>
                <a:ea typeface="Arial" panose="020B0604020202020204" pitchFamily="34" charset="0"/>
                <a:cs typeface="Times New Roman" panose="02020603050405020304" pitchFamily="18" charset="0"/>
              </a:rPr>
              <a:t>Como han visto antes cuando hablábamos de conteos frente a tasas, el número está influido por el tamaño de la población. China siempre tendrá más muertes que un país más pequeño que pueda tener una esperanza de vida menor.  La mejor forma de comparar la mortalidad entre regiones es comparar las tasas de mortalidad, porque las tasas tienen en cuenta el tamaño de la población.</a:t>
            </a:r>
            <a:endParaRPr lang="es-GT" sz="1200" b="0" i="1" noProof="0" dirty="0">
              <a:effectLst/>
              <a:latin typeface="Arial (Body)"/>
              <a:ea typeface="Times New Roman" panose="02020603050405020304" pitchFamily="18" charset="0"/>
              <a:cs typeface="Times New Roman" panose="02020603050405020304" pitchFamily="18" charset="0"/>
            </a:endParaRPr>
          </a:p>
          <a:p>
            <a:endParaRPr lang="es-ES" sz="1200" noProof="0" dirty="0">
              <a:latin typeface="+mn-lt"/>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69</a:t>
            </a:fld>
            <a:endParaRPr lang="en-US" altLang="en-US"/>
          </a:p>
        </p:txBody>
      </p:sp>
    </p:spTree>
    <p:extLst>
      <p:ext uri="{BB962C8B-B14F-4D97-AF65-F5344CB8AC3E}">
        <p14:creationId xmlns:p14="http://schemas.microsoft.com/office/powerpoint/2010/main" val="36108191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1200"/>
              </a:spcBef>
              <a:spcAft>
                <a:spcPts val="600"/>
              </a:spcAft>
            </a:pPr>
            <a:r>
              <a:rPr lang="es-ES" sz="1200" b="1" noProof="0" dirty="0">
                <a:effectLst/>
                <a:latin typeface="Arial (Body)"/>
              </a:rPr>
              <a:t>Notas para el instructor:</a:t>
            </a:r>
          </a:p>
          <a:p>
            <a:pPr marL="0" marR="0">
              <a:lnSpc>
                <a:spcPct val="115000"/>
              </a:lnSpc>
              <a:spcBef>
                <a:spcPts val="0"/>
              </a:spcBef>
              <a:spcAft>
                <a:spcPts val="1200"/>
              </a:spcAft>
            </a:pPr>
            <a:endParaRPr lang="es-ES" sz="1200" noProof="0" dirty="0">
              <a:effectLst/>
              <a:latin typeface="Arial (Body)"/>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Arial" panose="020B0604020202020204" pitchFamily="34" charset="0"/>
              <a:buChar char="•"/>
            </a:pPr>
            <a:r>
              <a:rPr lang="es-ES" sz="1200" b="1" u="sng" noProof="0" dirty="0">
                <a:latin typeface="Arial (Body)"/>
                <a:ea typeface="Times New Roman" panose="02020603050405020304" pitchFamily="18" charset="0"/>
                <a:cs typeface="Times New Roman" panose="02020603050405020304" pitchFamily="18" charset="0"/>
              </a:rPr>
              <a:t>Diga: </a:t>
            </a:r>
            <a:r>
              <a:rPr lang="es-ES" sz="1200" noProof="0" dirty="0">
                <a:effectLst/>
                <a:latin typeface="Arial (Body)"/>
                <a:ea typeface="Times New Roman" panose="02020603050405020304" pitchFamily="18" charset="0"/>
                <a:cs typeface="Arial" panose="020B0604020202020204" pitchFamily="34" charset="0"/>
              </a:rPr>
              <a:t>En las sesiones anteriores hemos hablado de la recolecta y limpieza de datos.  Necesitamos trasladar los datos de la lista de casos a un reporte que resuma los datos que tenemos.  ¿Cómo lo conseguimos?  El primer tema que discutiremos son los dos tipos diferentes de datos.  </a:t>
            </a:r>
            <a:endParaRPr lang="es-ES" sz="1200" b="0" noProof="0" dirty="0">
              <a:effectLst/>
              <a:latin typeface="Arial (Body)"/>
              <a:ea typeface="Times New Roman" panose="02020603050405020304" pitchFamily="18" charset="0"/>
              <a:cs typeface="Times New Roman" panose="02020603050405020304" pitchFamily="18" charset="0"/>
            </a:endParaRPr>
          </a:p>
          <a:p>
            <a:pPr marL="171450" marR="0" indent="-171450">
              <a:lnSpc>
                <a:spcPct val="115000"/>
              </a:lnSpc>
              <a:spcBef>
                <a:spcPts val="0"/>
              </a:spcBef>
              <a:spcAft>
                <a:spcPts val="1200"/>
              </a:spcAft>
              <a:buFont typeface="Arial" panose="020B0604020202020204" pitchFamily="34" charset="0"/>
              <a:buChar char="•"/>
            </a:pPr>
            <a:endParaRPr lang="es-ES" sz="1200" b="0" noProof="0" dirty="0">
              <a:effectLst/>
              <a:latin typeface="Arial (Body)"/>
              <a:ea typeface="Times New Roman" panose="02020603050405020304" pitchFamily="18" charset="0"/>
              <a:cs typeface="Times New Roman" panose="02020603050405020304" pitchFamily="18" charset="0"/>
            </a:endParaRPr>
          </a:p>
          <a:p>
            <a:pPr marL="171450" marR="0" indent="-171450">
              <a:lnSpc>
                <a:spcPct val="115000"/>
              </a:lnSpc>
              <a:spcBef>
                <a:spcPts val="0"/>
              </a:spcBef>
              <a:spcAft>
                <a:spcPts val="1200"/>
              </a:spcAft>
              <a:buFont typeface="Arial" panose="020B0604020202020204" pitchFamily="34" charset="0"/>
              <a:buChar char="•"/>
            </a:pPr>
            <a:r>
              <a:rPr lang="es-ES" sz="1200" b="1" u="sng" noProof="0" dirty="0">
                <a:effectLst/>
                <a:latin typeface="Arial (Body)"/>
                <a:ea typeface="Times New Roman" panose="02020603050405020304" pitchFamily="18" charset="0"/>
                <a:cs typeface="Times New Roman" panose="02020603050405020304" pitchFamily="18" charset="0"/>
              </a:rPr>
              <a:t>Pregunte: </a:t>
            </a:r>
            <a:r>
              <a:rPr lang="es-ES" sz="1200" noProof="0" dirty="0">
                <a:effectLst/>
                <a:latin typeface="Arial (Body)"/>
                <a:ea typeface="Times New Roman" panose="02020603050405020304" pitchFamily="18" charset="0"/>
                <a:cs typeface="Times New Roman" panose="02020603050405020304" pitchFamily="18" charset="0"/>
              </a:rPr>
              <a:t>¿En qué se diferencian los datos de la variable edad y los de la variable sexo? </a:t>
            </a:r>
          </a:p>
          <a:p>
            <a:pPr marL="0" marR="0" indent="0">
              <a:lnSpc>
                <a:spcPct val="115000"/>
              </a:lnSpc>
              <a:spcBef>
                <a:spcPts val="0"/>
              </a:spcBef>
              <a:spcAft>
                <a:spcPts val="1200"/>
              </a:spcAft>
              <a:buFont typeface="Arial" panose="020B0604020202020204" pitchFamily="34" charset="0"/>
              <a:buNone/>
            </a:pPr>
            <a:r>
              <a:rPr lang="es-ES" sz="1200" noProof="0" dirty="0">
                <a:effectLst/>
                <a:latin typeface="Arial (Body)"/>
                <a:ea typeface="Times New Roman" panose="02020603050405020304" pitchFamily="18" charset="0"/>
                <a:cs typeface="Times New Roman" panose="02020603050405020304" pitchFamily="18" charset="0"/>
              </a:rPr>
              <a:t> </a:t>
            </a:r>
          </a:p>
          <a:p>
            <a:pPr marL="171450" marR="0" indent="-171450">
              <a:lnSpc>
                <a:spcPct val="115000"/>
              </a:lnSpc>
              <a:spcBef>
                <a:spcPts val="0"/>
              </a:spcBef>
              <a:spcAft>
                <a:spcPts val="1200"/>
              </a:spcAft>
              <a:buFont typeface="Arial" panose="020B0604020202020204" pitchFamily="34" charset="0"/>
              <a:buChar char="•"/>
            </a:pPr>
            <a:r>
              <a:rPr lang="es-ES" sz="1200" b="1" u="sng" noProof="0" dirty="0">
                <a:effectLst/>
                <a:latin typeface="Arial (Body)"/>
                <a:ea typeface="Times New Roman" panose="02020603050405020304" pitchFamily="18" charset="0"/>
                <a:cs typeface="Times New Roman" panose="02020603050405020304" pitchFamily="18" charset="0"/>
              </a:rPr>
              <a:t>Pregunte: </a:t>
            </a:r>
            <a:r>
              <a:rPr lang="es-ES" sz="1200" noProof="0" dirty="0">
                <a:effectLst/>
                <a:latin typeface="Arial (Body)"/>
                <a:ea typeface="Times New Roman" panose="02020603050405020304" pitchFamily="18" charset="0"/>
                <a:cs typeface="Times New Roman" panose="02020603050405020304" pitchFamily="18" charset="0"/>
              </a:rPr>
              <a:t>¿Creen que podrían resumirlos de la misma manera o de un modo diferente?</a:t>
            </a:r>
          </a:p>
          <a:p>
            <a:pPr marL="171450" marR="0" indent="-171450">
              <a:lnSpc>
                <a:spcPct val="115000"/>
              </a:lnSpc>
              <a:spcBef>
                <a:spcPts val="0"/>
              </a:spcBef>
              <a:spcAft>
                <a:spcPts val="1200"/>
              </a:spcAft>
              <a:buFont typeface="Arial" panose="020B0604020202020204" pitchFamily="34" charset="0"/>
              <a:buChar char="•"/>
            </a:pPr>
            <a:endParaRPr lang="es-ES" sz="1200" noProof="0" dirty="0">
              <a:effectLst/>
              <a:latin typeface="Arial (Body)"/>
              <a:ea typeface="Times New Roman" panose="02020603050405020304" pitchFamily="18" charset="0"/>
              <a:cs typeface="Times New Roman" panose="02020603050405020304" pitchFamily="18" charset="0"/>
            </a:endParaRPr>
          </a:p>
          <a:p>
            <a:pPr marL="171450" marR="0" lvl="0" indent="-171450" algn="l" defTabSz="914400" rtl="0" eaLnBrk="1" fontAlgn="auto" latinLnBrk="0" hangingPunct="1">
              <a:lnSpc>
                <a:spcPct val="115000"/>
              </a:lnSpc>
              <a:spcBef>
                <a:spcPts val="0"/>
              </a:spcBef>
              <a:spcAft>
                <a:spcPts val="1200"/>
              </a:spcAft>
              <a:buClrTx/>
              <a:buSzTx/>
              <a:buFont typeface="Arial" panose="020B0604020202020204" pitchFamily="34" charset="0"/>
              <a:buChar char="•"/>
              <a:tabLst/>
              <a:defRPr/>
            </a:pPr>
            <a:r>
              <a:rPr lang="es-ES" sz="1200" b="1" u="sng" noProof="0" dirty="0">
                <a:effectLst/>
                <a:latin typeface="Arial (Body)"/>
                <a:ea typeface="Times New Roman" panose="02020603050405020304" pitchFamily="18" charset="0"/>
                <a:cs typeface="Times New Roman" panose="02020603050405020304" pitchFamily="18" charset="0"/>
              </a:rPr>
              <a:t>Reconozca </a:t>
            </a:r>
            <a:r>
              <a:rPr lang="es-ES" sz="1200" b="0" noProof="0" dirty="0">
                <a:effectLst/>
                <a:latin typeface="Arial (Body)"/>
                <a:ea typeface="Times New Roman" panose="02020603050405020304" pitchFamily="18" charset="0"/>
                <a:cs typeface="Times New Roman" panose="02020603050405020304" pitchFamily="18" charset="0"/>
              </a:rPr>
              <a:t>la(s) respuesta(s) reforzando las respuestas correctas. </a:t>
            </a:r>
            <a:r>
              <a:rPr lang="es-ES" sz="1200" b="1" noProof="0" dirty="0">
                <a:effectLst/>
                <a:latin typeface="Arial (Body)"/>
                <a:ea typeface="Times New Roman" panose="02020603050405020304" pitchFamily="18" charset="0"/>
                <a:cs typeface="Arial" panose="020B0604020202020204" pitchFamily="34" charset="0"/>
              </a:rPr>
              <a:t>Respuesta: </a:t>
            </a:r>
            <a:r>
              <a:rPr lang="es-ES" sz="1200" i="1" noProof="0" dirty="0">
                <a:effectLst/>
                <a:latin typeface="Arial (Body)"/>
                <a:ea typeface="Times New Roman" panose="02020603050405020304" pitchFamily="18" charset="0"/>
                <a:cs typeface="Arial" panose="020B0604020202020204" pitchFamily="34" charset="0"/>
              </a:rPr>
              <a:t>La edad tiene valores numéricos, por lo que podríamos cuantificar (rango, promedio, etc.) y el sexo tiene dos categorías, no numéricas, por lo que podríamos reportar número o porcentaje de hombres y mujeres.</a:t>
            </a:r>
            <a:endParaRPr lang="es-ES" sz="1200" i="1" noProof="0" dirty="0">
              <a:effectLst/>
              <a:latin typeface="Arial (Body)"/>
              <a:ea typeface="Times New Roman" panose="02020603050405020304" pitchFamily="18" charset="0"/>
              <a:cs typeface="Times New Roman" panose="02020603050405020304" pitchFamily="18" charset="0"/>
            </a:endParaRPr>
          </a:p>
          <a:p>
            <a:endParaRPr lang="es-ES" noProof="0" dirty="0">
              <a:latin typeface="+mn-lt"/>
            </a:endParaRPr>
          </a:p>
        </p:txBody>
      </p:sp>
      <p:sp>
        <p:nvSpPr>
          <p:cNvPr id="4" name="Slide Number Placeholder 3"/>
          <p:cNvSpPr>
            <a:spLocks noGrp="1"/>
          </p:cNvSpPr>
          <p:nvPr>
            <p:ph type="sldNum" sz="quarter" idx="5"/>
          </p:nvPr>
        </p:nvSpPr>
        <p:spPr/>
        <p:txBody>
          <a:bodyPr/>
          <a:lstStyle/>
          <a:p>
            <a:fld id="{AC9CE2E7-C91C-4BAF-92B2-56E2037DDE6B}" type="slidenum">
              <a:rPr lang="en-US" smtClean="0"/>
              <a:t>7</a:t>
            </a:fld>
            <a:endParaRPr lang="en-US"/>
          </a:p>
        </p:txBody>
      </p:sp>
    </p:spTree>
    <p:extLst>
      <p:ext uri="{BB962C8B-B14F-4D97-AF65-F5344CB8AC3E}">
        <p14:creationId xmlns:p14="http://schemas.microsoft.com/office/powerpoint/2010/main" val="2693517806"/>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0"/>
              </a:spcBef>
              <a:spcAft>
                <a:spcPts val="1200"/>
              </a:spcAft>
            </a:pPr>
            <a:r>
              <a:rPr lang="es-GT" sz="1200" b="1" noProof="0" dirty="0">
                <a:effectLst/>
                <a:latin typeface="Arial (Body)"/>
                <a:ea typeface="Arial" panose="020B0604020202020204" pitchFamily="34" charset="0"/>
                <a:cs typeface="Times New Roman" panose="02020603050405020304" pitchFamily="18" charset="0"/>
              </a:rPr>
              <a:t>Notas para el instructor:</a:t>
            </a:r>
          </a:p>
          <a:p>
            <a:pPr marL="0" marR="0" indent="0">
              <a:lnSpc>
                <a:spcPct val="115000"/>
              </a:lnSpc>
              <a:spcBef>
                <a:spcPts val="0"/>
              </a:spcBef>
              <a:spcAft>
                <a:spcPts val="1200"/>
              </a:spcAft>
              <a:buFont typeface="Arial" panose="020B0604020202020204" pitchFamily="34" charset="0"/>
              <a:buNone/>
            </a:pPr>
            <a:endParaRPr lang="es-GT" sz="1200" b="1" u="sng" noProof="0" dirty="0">
              <a:latin typeface="Arial (Body)"/>
              <a:cs typeface="Calibri"/>
              <a:sym typeface="Calibri"/>
            </a:endParaRPr>
          </a:p>
          <a:p>
            <a:pPr marL="171450" marR="0" indent="-171450">
              <a:lnSpc>
                <a:spcPct val="115000"/>
              </a:lnSpc>
              <a:spcBef>
                <a:spcPts val="0"/>
              </a:spcBef>
              <a:spcAft>
                <a:spcPts val="1200"/>
              </a:spcAft>
              <a:buFont typeface="Arial" panose="020B0604020202020204" pitchFamily="34" charset="0"/>
              <a:buChar char="•"/>
            </a:pPr>
            <a:r>
              <a:rPr lang="es-GT" sz="1200" b="1" u="sng" noProof="0" dirty="0">
                <a:latin typeface="Arial (Body)"/>
                <a:cs typeface="Calibri"/>
                <a:sym typeface="Calibri"/>
              </a:rPr>
              <a:t>Diga: </a:t>
            </a:r>
            <a:r>
              <a:rPr lang="es-GT" sz="1200" noProof="0" dirty="0">
                <a:effectLst/>
                <a:latin typeface="Arial (Body)"/>
                <a:ea typeface="Arial" panose="020B0604020202020204" pitchFamily="34" charset="0"/>
                <a:cs typeface="Times New Roman" panose="02020603050405020304" pitchFamily="18" charset="0"/>
              </a:rPr>
              <a:t>La tasa de letalidad es otro tipo de tasa diferente, relacionada con la muerte. La tasa de letalidad es la proporción de personas con una determinada enfermedad que mueren a causa de ella. La tasa de letalidad refleja la virulencia o letalidad de la enfermedad. Al tratarse de una proporción, las personas del numerador (en verde) también están incluidas en el denominador (</a:t>
            </a:r>
            <a:r>
              <a:rPr lang="es-GT" sz="1200" i="1" noProof="0" dirty="0">
                <a:effectLst/>
                <a:latin typeface="Arial (Body)"/>
                <a:ea typeface="Arial" panose="020B0604020202020204" pitchFamily="34" charset="0"/>
                <a:cs typeface="Times New Roman" panose="02020603050405020304" pitchFamily="18" charset="0"/>
              </a:rPr>
              <a:t>en morado</a:t>
            </a:r>
            <a:r>
              <a:rPr lang="es-GT" sz="1200" noProof="0" dirty="0">
                <a:effectLst/>
                <a:latin typeface="Arial (Body)"/>
                <a:ea typeface="Arial" panose="020B0604020202020204" pitchFamily="34" charset="0"/>
                <a:cs typeface="Times New Roman" panose="02020603050405020304" pitchFamily="18" charset="0"/>
              </a:rPr>
              <a:t>).</a:t>
            </a:r>
            <a:endParaRPr lang="es-GT" sz="1200" b="0" i="0" noProof="0" dirty="0">
              <a:effectLst/>
              <a:latin typeface="Arial (Body)"/>
              <a:ea typeface="Arial" panose="020B0604020202020204" pitchFamily="34" charset="0"/>
              <a:cs typeface="Times New Roman" panose="02020603050405020304" pitchFamily="18" charset="0"/>
            </a:endParaRPr>
          </a:p>
          <a:p>
            <a:pPr marL="171450" marR="0" indent="-171450">
              <a:lnSpc>
                <a:spcPct val="115000"/>
              </a:lnSpc>
              <a:spcBef>
                <a:spcPts val="0"/>
              </a:spcBef>
              <a:spcAft>
                <a:spcPts val="1200"/>
              </a:spcAft>
              <a:buFont typeface="Arial" panose="020B0604020202020204" pitchFamily="34" charset="0"/>
              <a:buChar char="•"/>
            </a:pPr>
            <a:endParaRPr lang="es-GT" sz="1200" b="0" i="0" noProof="0" dirty="0">
              <a:effectLst/>
              <a:latin typeface="Arial (Body)"/>
              <a:ea typeface="Arial" panose="020B0604020202020204" pitchFamily="34" charset="0"/>
              <a:cs typeface="Times New Roman" panose="02020603050405020304" pitchFamily="18" charset="0"/>
            </a:endParaRPr>
          </a:p>
          <a:p>
            <a:pPr marL="171450" marR="0" indent="-171450">
              <a:lnSpc>
                <a:spcPct val="115000"/>
              </a:lnSpc>
              <a:spcBef>
                <a:spcPts val="0"/>
              </a:spcBef>
              <a:spcAft>
                <a:spcPts val="1200"/>
              </a:spcAft>
              <a:buFont typeface="Arial" panose="020B0604020202020204" pitchFamily="34" charset="0"/>
              <a:buChar char="•"/>
            </a:pPr>
            <a:r>
              <a:rPr lang="es-GT" sz="1200" b="1" u="sng" noProof="0" dirty="0">
                <a:latin typeface="Arial (Body)"/>
                <a:cs typeface="Calibri"/>
                <a:sym typeface="Calibri"/>
              </a:rPr>
              <a:t>Diga: </a:t>
            </a:r>
            <a:r>
              <a:rPr lang="es-GT" sz="1200" b="0" i="0" noProof="0" dirty="0">
                <a:effectLst/>
                <a:latin typeface="Arial (Body)"/>
                <a:ea typeface="Arial" panose="020B0604020202020204" pitchFamily="34" charset="0"/>
                <a:cs typeface="Times New Roman" panose="02020603050405020304" pitchFamily="18" charset="0"/>
              </a:rPr>
              <a:t>La fórmula para calcular la tasa de letalidad es: </a:t>
            </a:r>
            <a:r>
              <a:rPr lang="es-GT" sz="1200" b="1" i="0" noProof="0" dirty="0">
                <a:effectLst/>
                <a:latin typeface="Arial (Body)"/>
                <a:ea typeface="Arial" panose="020B0604020202020204" pitchFamily="34" charset="0"/>
                <a:cs typeface="Times New Roman" panose="02020603050405020304" pitchFamily="18" charset="0"/>
              </a:rPr>
              <a:t>&lt;CLICK&gt; </a:t>
            </a:r>
            <a:endParaRPr lang="es-GT" sz="1200" b="1" i="0" noProof="0" dirty="0">
              <a:effectLst/>
              <a:latin typeface="Arial (Body)"/>
              <a:ea typeface="Times New Roman" panose="02020603050405020304" pitchFamily="18" charset="0"/>
              <a:cs typeface="Times New Roman" panose="02020603050405020304" pitchFamily="18" charset="0"/>
            </a:endParaRPr>
          </a:p>
          <a:p>
            <a:pPr marL="800100" marR="0" lvl="1" indent="-342900">
              <a:lnSpc>
                <a:spcPct val="115000"/>
              </a:lnSpc>
              <a:spcBef>
                <a:spcPts val="0"/>
              </a:spcBef>
              <a:spcAft>
                <a:spcPts val="0"/>
              </a:spcAft>
              <a:buFont typeface="+mj-lt"/>
              <a:buAutoNum type="arabicPeriod"/>
            </a:pPr>
            <a:r>
              <a:rPr lang="es-GT" sz="1200" b="0" i="0" noProof="0" dirty="0">
                <a:effectLst/>
                <a:latin typeface="Arial (Body)"/>
                <a:ea typeface="Times New Roman" panose="02020603050405020304" pitchFamily="18" charset="0"/>
                <a:cs typeface="Times New Roman" panose="02020603050405020304" pitchFamily="18" charset="0"/>
              </a:rPr>
              <a:t>Número de muertes debidas a una enfermedad en un periodo determinado (numerador, en verde).</a:t>
            </a:r>
          </a:p>
          <a:p>
            <a:pPr marL="800100" marR="0" lvl="1" indent="-342900">
              <a:lnSpc>
                <a:spcPct val="115000"/>
              </a:lnSpc>
              <a:spcBef>
                <a:spcPts val="0"/>
              </a:spcBef>
              <a:spcAft>
                <a:spcPts val="0"/>
              </a:spcAft>
              <a:buFont typeface="+mj-lt"/>
              <a:buAutoNum type="arabicPeriod"/>
            </a:pPr>
            <a:r>
              <a:rPr lang="es-GT" sz="1200" b="0" i="0" noProof="0" dirty="0">
                <a:effectLst/>
                <a:latin typeface="Arial (Body)"/>
                <a:ea typeface="Times New Roman" panose="02020603050405020304" pitchFamily="18" charset="0"/>
                <a:cs typeface="Times New Roman" panose="02020603050405020304" pitchFamily="18" charset="0"/>
              </a:rPr>
              <a:t>Dividido por el número de casos con esa enfermedad en ese mismo periodo (denominador, en morado).</a:t>
            </a:r>
          </a:p>
          <a:p>
            <a:pPr marL="800100" marR="0" lvl="1" indent="-342900">
              <a:lnSpc>
                <a:spcPct val="115000"/>
              </a:lnSpc>
              <a:spcBef>
                <a:spcPts val="0"/>
              </a:spcBef>
              <a:spcAft>
                <a:spcPts val="1200"/>
              </a:spcAft>
              <a:buFont typeface="+mj-lt"/>
              <a:buAutoNum type="arabicPeriod"/>
            </a:pPr>
            <a:r>
              <a:rPr lang="es-GT" sz="1200" b="0" i="0" noProof="0" dirty="0">
                <a:effectLst/>
                <a:latin typeface="Arial (Body)"/>
                <a:ea typeface="Times New Roman" panose="02020603050405020304" pitchFamily="18" charset="0"/>
                <a:cs typeface="Times New Roman" panose="02020603050405020304" pitchFamily="18" charset="0"/>
              </a:rPr>
              <a:t>A continuación, multiplíquelo por 100 para obtener un porcentaje.</a:t>
            </a:r>
          </a:p>
          <a:p>
            <a:endParaRPr lang="es-ES" sz="1200" noProof="0" dirty="0">
              <a:latin typeface="+mn-lt"/>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70</a:t>
            </a:fld>
            <a:endParaRPr lang="en-US" altLang="en-US"/>
          </a:p>
        </p:txBody>
      </p:sp>
    </p:spTree>
    <p:extLst>
      <p:ext uri="{BB962C8B-B14F-4D97-AF65-F5344CB8AC3E}">
        <p14:creationId xmlns:p14="http://schemas.microsoft.com/office/powerpoint/2010/main" val="2234316683"/>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1200"/>
              </a:spcBef>
              <a:spcAft>
                <a:spcPts val="600"/>
              </a:spcAft>
            </a:pPr>
            <a:r>
              <a:rPr lang="es-ES" sz="1200" b="1" noProof="0" dirty="0">
                <a:effectLst/>
                <a:latin typeface="Arial (Body)"/>
              </a:rPr>
              <a:t>Notas para el instructor:</a:t>
            </a:r>
          </a:p>
          <a:p>
            <a:pPr marL="0" marR="0">
              <a:spcBef>
                <a:spcPts val="1200"/>
              </a:spcBef>
              <a:spcAft>
                <a:spcPts val="600"/>
              </a:spcAft>
            </a:pPr>
            <a:endParaRPr lang="es-ES" sz="1200" b="1" noProof="0" dirty="0">
              <a:effectLst/>
              <a:latin typeface="Arial (Body)"/>
              <a:ea typeface="Arial" panose="020B0604020202020204" pitchFamily="34" charset="0"/>
              <a:cs typeface="Times New Roman" panose="02020603050405020304" pitchFamily="18" charset="0"/>
            </a:endParaRPr>
          </a:p>
          <a:p>
            <a:pPr marL="171450" marR="0" indent="-171450">
              <a:spcBef>
                <a:spcPts val="1200"/>
              </a:spcBef>
              <a:spcAft>
                <a:spcPts val="600"/>
              </a:spcAft>
              <a:buFont typeface="Arial" panose="020B0604020202020204" pitchFamily="34" charset="0"/>
              <a:buChar char="•"/>
            </a:pPr>
            <a:r>
              <a:rPr lang="es-ES" sz="1200" b="1" u="sng" noProof="0" dirty="0">
                <a:latin typeface="Arial (Body)"/>
                <a:cs typeface="Calibri"/>
                <a:sym typeface="Calibri"/>
              </a:rPr>
              <a:t>Diga: </a:t>
            </a:r>
            <a:r>
              <a:rPr lang="es-ES" sz="1200" noProof="0" dirty="0">
                <a:effectLst/>
                <a:latin typeface="Arial (Body)"/>
                <a:ea typeface="Arial" panose="020B0604020202020204" pitchFamily="34" charset="0"/>
                <a:cs typeface="Times New Roman" panose="02020603050405020304" pitchFamily="18" charset="0"/>
              </a:rPr>
              <a:t>Esta diapositiva muestra el número de casos, el número de muertes y la tasa de letalidad en humanos con infección por influenza A/H5N1 ("gripe aviar") de 2003 a 2023.</a:t>
            </a:r>
            <a:endParaRPr lang="es-ES" sz="1200" b="0" u="none" noProof="0" dirty="0">
              <a:effectLst/>
              <a:latin typeface="Arial (Body)"/>
              <a:ea typeface="Arial" panose="020B0604020202020204" pitchFamily="34" charset="0"/>
              <a:cs typeface="Times New Roman" panose="02020603050405020304" pitchFamily="18" charset="0"/>
            </a:endParaRPr>
          </a:p>
          <a:p>
            <a:pPr marL="171450" marR="0" indent="-171450">
              <a:spcBef>
                <a:spcPts val="1200"/>
              </a:spcBef>
              <a:spcAft>
                <a:spcPts val="600"/>
              </a:spcAft>
              <a:buFont typeface="Arial" panose="020B0604020202020204" pitchFamily="34" charset="0"/>
              <a:buChar char="•"/>
            </a:pPr>
            <a:endParaRPr lang="es-ES" sz="1200" b="0" u="none" noProof="0" dirty="0">
              <a:effectLst/>
              <a:latin typeface="Arial (Body)"/>
              <a:ea typeface="Arial" panose="020B0604020202020204" pitchFamily="34" charset="0"/>
              <a:cs typeface="Times New Roman" panose="02020603050405020304" pitchFamily="18" charset="0"/>
            </a:endParaRPr>
          </a:p>
          <a:p>
            <a:pPr marL="171450" marR="0" indent="-171450">
              <a:spcBef>
                <a:spcPts val="1200"/>
              </a:spcBef>
              <a:spcAft>
                <a:spcPts val="600"/>
              </a:spcAft>
              <a:buFont typeface="Arial" panose="020B0604020202020204" pitchFamily="34" charset="0"/>
              <a:buChar char="•"/>
            </a:pPr>
            <a:r>
              <a:rPr lang="es-ES" sz="1200" b="1" u="sng" noProof="0" dirty="0">
                <a:effectLst/>
                <a:latin typeface="Arial (Body)"/>
                <a:ea typeface="Arial" panose="020B0604020202020204" pitchFamily="34" charset="0"/>
                <a:cs typeface="Times New Roman" panose="02020603050405020304" pitchFamily="18" charset="0"/>
              </a:rPr>
              <a:t>Pregunte: </a:t>
            </a:r>
            <a:r>
              <a:rPr lang="es-ES" sz="1200" noProof="0" dirty="0">
                <a:effectLst/>
                <a:latin typeface="Arial (Body)"/>
                <a:ea typeface="Arial" panose="020B0604020202020204" pitchFamily="34" charset="0"/>
                <a:cs typeface="Times New Roman" panose="02020603050405020304" pitchFamily="18" charset="0"/>
              </a:rPr>
              <a:t>¿Qué cifras utilizó la OMS para calcular la tasa de letalidad entre 2003 y 2009?</a:t>
            </a:r>
          </a:p>
          <a:p>
            <a:pPr marL="171450" marR="0" indent="-171450">
              <a:spcBef>
                <a:spcPts val="1200"/>
              </a:spcBef>
              <a:spcAft>
                <a:spcPts val="600"/>
              </a:spcAft>
              <a:buFont typeface="Arial" panose="020B0604020202020204" pitchFamily="34" charset="0"/>
              <a:buChar char="•"/>
            </a:pPr>
            <a:endParaRPr lang="es-ES" sz="1200" b="1" u="sng" noProof="0" dirty="0">
              <a:effectLst/>
              <a:latin typeface="Arial (Body)"/>
              <a:ea typeface="Times New Roman"/>
              <a:cs typeface="Times New Roman" panose="02020603050405020304" pitchFamily="18" charset="0"/>
              <a:sym typeface="Times New Roman"/>
            </a:endParaRPr>
          </a:p>
          <a:p>
            <a:pPr marL="171450" marR="0" indent="-171450">
              <a:spcBef>
                <a:spcPts val="1200"/>
              </a:spcBef>
              <a:spcAft>
                <a:spcPts val="600"/>
              </a:spcAft>
              <a:buFont typeface="Arial" panose="020B0604020202020204" pitchFamily="34" charset="0"/>
              <a:buChar char="•"/>
            </a:pPr>
            <a:r>
              <a:rPr lang="es-GT" sz="1200" b="1" u="sng" noProof="0" dirty="0">
                <a:effectLst/>
                <a:latin typeface="Arial (Body)"/>
                <a:ea typeface="Times New Roman"/>
                <a:cs typeface="Times New Roman" panose="02020603050405020304" pitchFamily="18" charset="0"/>
                <a:sym typeface="Times New Roman"/>
              </a:rPr>
              <a:t>Permita </a:t>
            </a:r>
            <a:r>
              <a:rPr lang="es-GT" sz="1200" b="0" noProof="0" dirty="0">
                <a:effectLst/>
                <a:latin typeface="Arial (Body)"/>
                <a:ea typeface="Times New Roman"/>
                <a:cs typeface="Times New Roman" panose="02020603050405020304" pitchFamily="18" charset="0"/>
                <a:sym typeface="Times New Roman"/>
              </a:rPr>
              <a:t>que los participantes procesen la pregunta y/o respondan.  </a:t>
            </a:r>
            <a:r>
              <a:rPr lang="es-GT" sz="1200" b="1" noProof="0" dirty="0">
                <a:effectLst/>
                <a:latin typeface="Arial (Body)"/>
                <a:ea typeface="Arial" panose="020B0604020202020204" pitchFamily="34" charset="0"/>
                <a:cs typeface="Times New Roman" panose="02020603050405020304" pitchFamily="18" charset="0"/>
              </a:rPr>
              <a:t>Respuesta: </a:t>
            </a:r>
            <a:r>
              <a:rPr lang="es-GT" sz="1200" i="1" noProof="0" dirty="0">
                <a:effectLst/>
                <a:latin typeface="Arial (Body)"/>
                <a:ea typeface="Arial" panose="020B0604020202020204" pitchFamily="34" charset="0"/>
                <a:cs typeface="Times New Roman" panose="02020603050405020304" pitchFamily="18" charset="0"/>
              </a:rPr>
              <a:t>282 muertes divididas por 468 casos; multiplicado por 100% da como resultado una tasa de letalidad del 60%. En otras palabras, durante los primeros años, 6 de cada 10 casos humanos confirmados de A/H5N1 murieron. </a:t>
            </a:r>
            <a:r>
              <a:rPr lang="es-GT" sz="1200" b="1" noProof="0" dirty="0">
                <a:effectLst/>
                <a:latin typeface="Arial (Body)"/>
                <a:ea typeface="Times New Roman" panose="02020603050405020304" pitchFamily="18" charset="0"/>
                <a:cs typeface="Times New Roman" panose="02020603050405020304" pitchFamily="18" charset="0"/>
              </a:rPr>
              <a:t>&lt;CLICK&gt;</a:t>
            </a:r>
          </a:p>
          <a:p>
            <a:pPr marL="171450" marR="0" indent="-171450">
              <a:spcBef>
                <a:spcPts val="1200"/>
              </a:spcBef>
              <a:spcAft>
                <a:spcPts val="600"/>
              </a:spcAft>
              <a:buFont typeface="Arial" panose="020B0604020202020204" pitchFamily="34" charset="0"/>
              <a:buChar char="•"/>
            </a:pPr>
            <a:endParaRPr lang="es-GT" sz="1200" b="1" u="sng" noProof="0" dirty="0">
              <a:effectLst/>
              <a:latin typeface="Arial (Body)"/>
              <a:ea typeface="Arial" panose="020B0604020202020204" pitchFamily="34" charset="0"/>
              <a:cs typeface="Times New Roman" panose="02020603050405020304" pitchFamily="18" charset="0"/>
            </a:endParaRPr>
          </a:p>
          <a:p>
            <a:pPr marL="171450" marR="0" indent="-171450">
              <a:spcBef>
                <a:spcPts val="1200"/>
              </a:spcBef>
              <a:spcAft>
                <a:spcPts val="600"/>
              </a:spcAft>
              <a:buFont typeface="Arial" panose="020B0604020202020204" pitchFamily="34" charset="0"/>
              <a:buChar char="•"/>
            </a:pPr>
            <a:r>
              <a:rPr lang="es-GT" sz="1200" b="1" u="sng" noProof="0" dirty="0">
                <a:effectLst/>
                <a:latin typeface="Arial (Body)"/>
                <a:ea typeface="Arial" panose="020B0604020202020204" pitchFamily="34" charset="0"/>
                <a:cs typeface="Times New Roman" panose="02020603050405020304" pitchFamily="18" charset="0"/>
              </a:rPr>
              <a:t>Pregunte: </a:t>
            </a:r>
            <a:r>
              <a:rPr lang="es-GT" sz="1200" noProof="0" dirty="0">
                <a:effectLst/>
                <a:latin typeface="Arial (Body)"/>
                <a:ea typeface="Arial" panose="020B0604020202020204" pitchFamily="34" charset="0"/>
                <a:cs typeface="Times New Roman" panose="02020603050405020304" pitchFamily="18" charset="0"/>
              </a:rPr>
              <a:t>Ahora, calcule la tasa de letalidad mundial. </a:t>
            </a:r>
          </a:p>
          <a:p>
            <a:pPr marL="171450" marR="0" indent="-171450">
              <a:spcBef>
                <a:spcPts val="1200"/>
              </a:spcBef>
              <a:spcAft>
                <a:spcPts val="600"/>
              </a:spcAft>
              <a:buFont typeface="Arial" panose="020B0604020202020204" pitchFamily="34" charset="0"/>
              <a:buChar char="•"/>
            </a:pPr>
            <a:endParaRPr lang="es-GT" sz="1200" b="1" u="sng" noProof="0" dirty="0">
              <a:effectLst/>
              <a:latin typeface="Arial (Body)"/>
              <a:ea typeface="Times New Roman"/>
              <a:cs typeface="Times New Roman" panose="02020603050405020304" pitchFamily="18" charset="0"/>
              <a:sym typeface="Times New Roman"/>
            </a:endParaRPr>
          </a:p>
          <a:p>
            <a:pPr marL="171450" marR="0" indent="-171450">
              <a:spcBef>
                <a:spcPts val="1200"/>
              </a:spcBef>
              <a:spcAft>
                <a:spcPts val="600"/>
              </a:spcAft>
              <a:buFont typeface="Arial" panose="020B0604020202020204" pitchFamily="34" charset="0"/>
              <a:buChar char="•"/>
            </a:pPr>
            <a:r>
              <a:rPr lang="es-GT" sz="1200" b="1" u="sng" noProof="0" dirty="0">
                <a:effectLst/>
                <a:latin typeface="Arial (Body)"/>
                <a:ea typeface="Times New Roman"/>
                <a:cs typeface="Times New Roman" panose="02020603050405020304" pitchFamily="18" charset="0"/>
                <a:sym typeface="Times New Roman"/>
              </a:rPr>
              <a:t>Permita </a:t>
            </a:r>
            <a:r>
              <a:rPr lang="es-GT" sz="1200" b="0" noProof="0" dirty="0">
                <a:effectLst/>
                <a:latin typeface="Arial (Body)"/>
                <a:ea typeface="Times New Roman"/>
                <a:cs typeface="Times New Roman" panose="02020603050405020304" pitchFamily="18" charset="0"/>
                <a:sym typeface="Times New Roman"/>
              </a:rPr>
              <a:t>que los participantes procesen la pregunta y/o respondan. </a:t>
            </a:r>
            <a:r>
              <a:rPr lang="es-GT" sz="1200" b="1" noProof="0" dirty="0">
                <a:effectLst/>
                <a:latin typeface="Arial (Body)"/>
                <a:ea typeface="Times New Roman" panose="02020603050405020304" pitchFamily="18" charset="0"/>
                <a:cs typeface="Times New Roman" panose="02020603050405020304" pitchFamily="18" charset="0"/>
              </a:rPr>
              <a:t>&lt;CLICK&gt; </a:t>
            </a:r>
            <a:r>
              <a:rPr lang="es-GT" sz="1200" b="1" i="1" noProof="0" dirty="0">
                <a:effectLst/>
                <a:latin typeface="Arial (Body)"/>
                <a:ea typeface="Arial" panose="020B0604020202020204" pitchFamily="34" charset="0"/>
                <a:cs typeface="Times New Roman" panose="02020603050405020304" pitchFamily="18" charset="0"/>
              </a:rPr>
              <a:t>Respuesta: </a:t>
            </a:r>
            <a:r>
              <a:rPr lang="es-GT" sz="1200" i="1" noProof="0" dirty="0">
                <a:effectLst/>
                <a:latin typeface="Arial (Body)"/>
                <a:ea typeface="Arial" panose="020B0604020202020204" pitchFamily="34" charset="0"/>
                <a:cs typeface="Times New Roman" panose="02020603050405020304" pitchFamily="18" charset="0"/>
              </a:rPr>
              <a:t>(460 / 880) x 100% = 52%.</a:t>
            </a:r>
            <a:endParaRPr lang="es-GT" sz="1200" b="0" i="1" u="none" noProof="0" dirty="0">
              <a:effectLst/>
              <a:latin typeface="Arial (Body)"/>
              <a:ea typeface="Arial" panose="020B0604020202020204" pitchFamily="34" charset="0"/>
              <a:cs typeface="Times New Roman" panose="02020603050405020304" pitchFamily="18" charset="0"/>
            </a:endParaRPr>
          </a:p>
          <a:p>
            <a:pPr marL="171450" marR="0" indent="-171450">
              <a:spcBef>
                <a:spcPts val="1200"/>
              </a:spcBef>
              <a:spcAft>
                <a:spcPts val="600"/>
              </a:spcAft>
              <a:buFont typeface="Arial" panose="020B0604020202020204" pitchFamily="34" charset="0"/>
              <a:buChar char="•"/>
            </a:pPr>
            <a:endParaRPr lang="es-GT" sz="1200" b="0" i="1" u="none" noProof="0" dirty="0">
              <a:effectLst/>
              <a:latin typeface="Arial (Body)"/>
              <a:ea typeface="Arial" panose="020B0604020202020204" pitchFamily="34" charset="0"/>
              <a:cs typeface="Times New Roman" panose="02020603050405020304" pitchFamily="18" charset="0"/>
            </a:endParaRPr>
          </a:p>
          <a:p>
            <a:pPr marL="171450" marR="0" indent="-171450">
              <a:spcBef>
                <a:spcPts val="1200"/>
              </a:spcBef>
              <a:spcAft>
                <a:spcPts val="600"/>
              </a:spcAft>
              <a:buFont typeface="Arial" panose="020B0604020202020204" pitchFamily="34" charset="0"/>
              <a:buChar char="•"/>
            </a:pPr>
            <a:r>
              <a:rPr lang="es-GT" sz="1200" b="1" u="sng" noProof="0" dirty="0">
                <a:effectLst/>
                <a:latin typeface="Arial (Body)"/>
                <a:ea typeface="Arial" panose="020B0604020202020204" pitchFamily="34" charset="0"/>
                <a:cs typeface="Times New Roman" panose="02020603050405020304" pitchFamily="18" charset="0"/>
              </a:rPr>
              <a:t>Pregunte: </a:t>
            </a:r>
            <a:r>
              <a:rPr lang="es-GT" sz="1200" noProof="0" dirty="0">
                <a:effectLst/>
                <a:latin typeface="Arial (Body)"/>
                <a:ea typeface="Arial" panose="020B0604020202020204" pitchFamily="34" charset="0"/>
                <a:cs typeface="Times New Roman" panose="02020603050405020304" pitchFamily="18" charset="0"/>
              </a:rPr>
              <a:t>Describa las tasas de letalidad global y a lo largo del tiempo.</a:t>
            </a:r>
          </a:p>
          <a:p>
            <a:pPr marL="171450" marR="0" indent="-171450">
              <a:spcBef>
                <a:spcPts val="1200"/>
              </a:spcBef>
              <a:spcAft>
                <a:spcPts val="600"/>
              </a:spcAft>
              <a:buFont typeface="Arial" panose="020B0604020202020204" pitchFamily="34" charset="0"/>
              <a:buChar char="•"/>
            </a:pPr>
            <a:endParaRPr lang="es-GT" sz="1200" b="1" u="sng" noProof="0" dirty="0">
              <a:effectLst/>
              <a:latin typeface="Arial (Body)"/>
              <a:ea typeface="Times New Roman"/>
              <a:cs typeface="Times New Roman" panose="02020603050405020304" pitchFamily="18" charset="0"/>
              <a:sym typeface="Times New Roman"/>
            </a:endParaRPr>
          </a:p>
          <a:p>
            <a:pPr marL="171450" marR="0" indent="-171450">
              <a:spcBef>
                <a:spcPts val="1200"/>
              </a:spcBef>
              <a:spcAft>
                <a:spcPts val="600"/>
              </a:spcAft>
              <a:buFont typeface="Arial" panose="020B0604020202020204" pitchFamily="34" charset="0"/>
              <a:buChar char="•"/>
            </a:pPr>
            <a:r>
              <a:rPr lang="es-GT" sz="1200" b="1" u="sng" noProof="0" dirty="0">
                <a:effectLst/>
                <a:latin typeface="Arial (Body)"/>
                <a:ea typeface="Times New Roman"/>
                <a:cs typeface="Times New Roman" panose="02020603050405020304" pitchFamily="18" charset="0"/>
                <a:sym typeface="Times New Roman"/>
              </a:rPr>
              <a:t>Permita </a:t>
            </a:r>
            <a:r>
              <a:rPr lang="es-GT" sz="1200" b="0" noProof="0" dirty="0">
                <a:effectLst/>
                <a:latin typeface="Arial (Body)"/>
                <a:ea typeface="Times New Roman"/>
                <a:cs typeface="Times New Roman" panose="02020603050405020304" pitchFamily="18" charset="0"/>
                <a:sym typeface="Times New Roman"/>
              </a:rPr>
              <a:t>que los participantes procesen la pregunta y/o respondan. </a:t>
            </a:r>
            <a:r>
              <a:rPr lang="es-GT" sz="1200" b="1" i="1" noProof="0" dirty="0">
                <a:effectLst/>
                <a:latin typeface="Arial (Body)"/>
                <a:ea typeface="Arial" panose="020B0604020202020204" pitchFamily="34" charset="0"/>
                <a:cs typeface="Times New Roman" panose="02020603050405020304" pitchFamily="18" charset="0"/>
              </a:rPr>
              <a:t>Responda:</a:t>
            </a:r>
            <a:r>
              <a:rPr lang="es-GT" sz="1200" i="1" noProof="0" dirty="0">
                <a:effectLst/>
                <a:latin typeface="Arial (Body)"/>
                <a:ea typeface="Arial" panose="020B0604020202020204" pitchFamily="34" charset="0"/>
                <a:cs typeface="Times New Roman" panose="02020603050405020304" pitchFamily="18" charset="0"/>
              </a:rPr>
              <a:t> En todo el mundo, más de la mitad de los casos confirmados de gripe A/H5N1 entre 2003 y 2023 fallecieron.  Sin embargo, la tasa de letalidad ha disminuido con el tiempo, del 60% al 54% al 30% al 26%.</a:t>
            </a:r>
            <a:endParaRPr lang="es-GT" sz="1200" i="1" noProof="0" dirty="0">
              <a:effectLst/>
              <a:latin typeface="Arial (Body)"/>
              <a:ea typeface="Times New Roman" panose="02020603050405020304" pitchFamily="18" charset="0"/>
              <a:cs typeface="Times New Roman" panose="02020603050405020304" pitchFamily="18" charset="0"/>
            </a:endParaRPr>
          </a:p>
          <a:p>
            <a:pPr marL="0" marR="0">
              <a:lnSpc>
                <a:spcPct val="115000"/>
              </a:lnSpc>
              <a:spcBef>
                <a:spcPts val="0"/>
              </a:spcBef>
              <a:spcAft>
                <a:spcPts val="600"/>
              </a:spcAft>
            </a:pPr>
            <a:endParaRPr lang="es-GT" sz="1200" b="1" noProof="0" dirty="0">
              <a:effectLst/>
              <a:latin typeface="Arial (Body)"/>
              <a:ea typeface="Arial" panose="020B0604020202020204" pitchFamily="34" charset="0"/>
              <a:cs typeface="Times New Roman" panose="02020603050405020304" pitchFamily="18" charset="0"/>
            </a:endParaRPr>
          </a:p>
          <a:p>
            <a:pPr marL="285750" marR="0" indent="-285750">
              <a:lnSpc>
                <a:spcPct val="115000"/>
              </a:lnSpc>
              <a:spcBef>
                <a:spcPts val="0"/>
              </a:spcBef>
              <a:spcAft>
                <a:spcPts val="600"/>
              </a:spcAft>
              <a:buFont typeface="Wingdings" panose="05000000000000000000" pitchFamily="2" charset="2"/>
              <a:buChar char="v"/>
            </a:pPr>
            <a:r>
              <a:rPr lang="es-GT" sz="1200" b="1" i="1" noProof="0" dirty="0">
                <a:effectLst/>
                <a:latin typeface="Arial (Body)"/>
                <a:ea typeface="Arial" panose="020B0604020202020204" pitchFamily="34" charset="0"/>
                <a:cs typeface="Times New Roman" panose="02020603050405020304" pitchFamily="18" charset="0"/>
              </a:rPr>
              <a:t>Pregunta opcional: ¿A qué puede deberse este patrón?</a:t>
            </a:r>
            <a:endParaRPr lang="es-GT" sz="1200" b="1" i="1" noProof="0" dirty="0">
              <a:effectLst/>
              <a:latin typeface="Arial (Body)"/>
              <a:ea typeface="Times New Roman" panose="02020603050405020304" pitchFamily="18" charset="0"/>
              <a:cs typeface="Times New Roman" panose="02020603050405020304" pitchFamily="18" charset="0"/>
            </a:endParaRPr>
          </a:p>
          <a:p>
            <a:pPr marL="0" marR="0" indent="457200">
              <a:lnSpc>
                <a:spcPct val="115000"/>
              </a:lnSpc>
              <a:spcBef>
                <a:spcPts val="0"/>
              </a:spcBef>
              <a:spcAft>
                <a:spcPts val="0"/>
              </a:spcAft>
            </a:pPr>
            <a:r>
              <a:rPr lang="es-GT" sz="1200" b="1" i="1" noProof="0" dirty="0">
                <a:effectLst/>
                <a:latin typeface="Arial (Body)"/>
                <a:ea typeface="Arial" panose="020B0604020202020204" pitchFamily="34" charset="0"/>
                <a:cs typeface="Times New Roman" panose="02020603050405020304" pitchFamily="18" charset="0"/>
              </a:rPr>
              <a:t>Posibles respuestas:</a:t>
            </a:r>
            <a:endParaRPr lang="es-GT" sz="1200" b="1" i="1" noProof="0" dirty="0">
              <a:effectLst/>
              <a:latin typeface="Arial (Body)"/>
              <a:ea typeface="Times New Roman" panose="02020603050405020304" pitchFamily="18" charset="0"/>
              <a:cs typeface="Times New Roman" panose="02020603050405020304" pitchFamily="18" charset="0"/>
            </a:endParaRPr>
          </a:p>
          <a:p>
            <a:pPr marL="800100" marR="0" lvl="1" indent="-342900">
              <a:lnSpc>
                <a:spcPct val="115000"/>
              </a:lnSpc>
              <a:spcBef>
                <a:spcPts val="0"/>
              </a:spcBef>
              <a:spcAft>
                <a:spcPts val="0"/>
              </a:spcAft>
              <a:buFont typeface="Courier New" panose="02070309020205020404" pitchFamily="49" charset="0"/>
              <a:buChar char="o"/>
            </a:pPr>
            <a:r>
              <a:rPr lang="es-GT" sz="1200" b="1" i="1" noProof="0" dirty="0">
                <a:effectLst/>
                <a:latin typeface="Arial (Body)"/>
                <a:ea typeface="Arial" panose="020B0604020202020204" pitchFamily="34" charset="0"/>
                <a:cs typeface="Times New Roman" panose="02020603050405020304" pitchFamily="18" charset="0"/>
              </a:rPr>
              <a:t>¿Mejor detección y notificación de los casos más leves y no mortales?</a:t>
            </a:r>
            <a:endParaRPr lang="es-GT" sz="1200" b="1" i="1" noProof="0" dirty="0">
              <a:effectLst/>
              <a:latin typeface="Arial (Body)"/>
              <a:ea typeface="Times New Roman" panose="02020603050405020304" pitchFamily="18" charset="0"/>
              <a:cs typeface="Times New Roman" panose="02020603050405020304" pitchFamily="18" charset="0"/>
            </a:endParaRPr>
          </a:p>
          <a:p>
            <a:pPr marL="800100" marR="0" lvl="1" indent="-342900">
              <a:lnSpc>
                <a:spcPct val="115000"/>
              </a:lnSpc>
              <a:spcBef>
                <a:spcPts val="0"/>
              </a:spcBef>
              <a:spcAft>
                <a:spcPts val="0"/>
              </a:spcAft>
              <a:buFont typeface="Courier New" panose="02070309020205020404" pitchFamily="49" charset="0"/>
              <a:buChar char="o"/>
            </a:pPr>
            <a:r>
              <a:rPr lang="es-GT" sz="1200" b="1" i="1" noProof="0" dirty="0">
                <a:effectLst/>
                <a:latin typeface="Arial (Body)"/>
                <a:ea typeface="Arial" panose="020B0604020202020204" pitchFamily="34" charset="0"/>
                <a:cs typeface="Times New Roman" panose="02020603050405020304" pitchFamily="18" charset="0"/>
              </a:rPr>
              <a:t>¿Mejor acceso a una atención sanitaria rápida y a un tratamiento más eficaz?</a:t>
            </a:r>
            <a:endParaRPr lang="es-GT" sz="1200" b="1" i="1" noProof="0" dirty="0">
              <a:effectLst/>
              <a:latin typeface="Arial (Body)"/>
              <a:ea typeface="Times New Roman" panose="02020603050405020304" pitchFamily="18" charset="0"/>
              <a:cs typeface="Times New Roman" panose="02020603050405020304" pitchFamily="18" charset="0"/>
            </a:endParaRPr>
          </a:p>
          <a:p>
            <a:pPr marL="800100" marR="0" lvl="1" indent="-342900">
              <a:lnSpc>
                <a:spcPct val="115000"/>
              </a:lnSpc>
              <a:spcBef>
                <a:spcPts val="0"/>
              </a:spcBef>
              <a:spcAft>
                <a:spcPts val="0"/>
              </a:spcAft>
              <a:buFont typeface="Courier New" panose="02070309020205020404" pitchFamily="49" charset="0"/>
              <a:buChar char="o"/>
            </a:pPr>
            <a:r>
              <a:rPr lang="es-GT" sz="1200" b="1" i="1" noProof="0" dirty="0">
                <a:effectLst/>
                <a:latin typeface="Arial (Body)"/>
                <a:ea typeface="Arial" panose="020B0604020202020204" pitchFamily="34" charset="0"/>
                <a:cs typeface="Times New Roman" panose="02020603050405020304" pitchFamily="18" charset="0"/>
              </a:rPr>
              <a:t>¿Debilitamiento del virus o mejora de la inmunidad?</a:t>
            </a:r>
            <a:endParaRPr lang="es-GT" sz="1200" b="1" i="1" noProof="0" dirty="0">
              <a:effectLst/>
              <a:latin typeface="Arial (Body)"/>
              <a:ea typeface="Times New Roman" panose="02020603050405020304" pitchFamily="18" charset="0"/>
              <a:cs typeface="Times New Roman" panose="02020603050405020304" pitchFamily="18" charset="0"/>
            </a:endParaRPr>
          </a:p>
          <a:p>
            <a:pPr marL="800100" marR="0" lvl="1" indent="-342900">
              <a:lnSpc>
                <a:spcPct val="115000"/>
              </a:lnSpc>
              <a:spcBef>
                <a:spcPts val="0"/>
              </a:spcBef>
              <a:spcAft>
                <a:spcPts val="0"/>
              </a:spcAft>
              <a:buFont typeface="Courier New" panose="02070309020205020404" pitchFamily="49" charset="0"/>
              <a:buChar char="o"/>
            </a:pPr>
            <a:r>
              <a:rPr lang="es-GT" sz="1200" b="1" i="1" noProof="0" dirty="0">
                <a:effectLst/>
                <a:latin typeface="Arial (Body)"/>
                <a:ea typeface="Arial" panose="020B0604020202020204" pitchFamily="34" charset="0"/>
                <a:cs typeface="Times New Roman" panose="02020603050405020304" pitchFamily="18" charset="0"/>
              </a:rPr>
              <a:t>¿Otros factores? </a:t>
            </a:r>
            <a:endParaRPr lang="es-GT" sz="1200" b="1" i="1" noProof="0" dirty="0">
              <a:effectLst/>
              <a:latin typeface="Arial (Body)"/>
              <a:ea typeface="Times New Roman" panose="02020603050405020304" pitchFamily="18" charset="0"/>
              <a:cs typeface="Times New Roman" panose="02020603050405020304" pitchFamily="18" charset="0"/>
            </a:endParaRPr>
          </a:p>
          <a:p>
            <a:endParaRPr lang="es-ES" sz="1200" noProof="0" dirty="0">
              <a:latin typeface="+mn-lt"/>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71</a:t>
            </a:fld>
            <a:endParaRPr lang="en-US" altLang="en-US"/>
          </a:p>
        </p:txBody>
      </p:sp>
    </p:spTree>
    <p:extLst>
      <p:ext uri="{BB962C8B-B14F-4D97-AF65-F5344CB8AC3E}">
        <p14:creationId xmlns:p14="http://schemas.microsoft.com/office/powerpoint/2010/main" val="2394773935"/>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5000"/>
              </a:lnSpc>
              <a:spcBef>
                <a:spcPts val="1200"/>
              </a:spcBef>
              <a:spcAft>
                <a:spcPts val="600"/>
              </a:spcAft>
              <a:buClrTx/>
              <a:buSzTx/>
              <a:buFontTx/>
              <a:buNone/>
              <a:tabLst/>
              <a:defRPr/>
            </a:pPr>
            <a:r>
              <a:rPr lang="es-ES" sz="1200" b="1" noProof="0" dirty="0">
                <a:latin typeface="Arial  "/>
                <a:ea typeface="Times New Roman" panose="02020603050405020304" pitchFamily="18" charset="0"/>
                <a:cs typeface="Times New Roman" panose="02020603050405020304" pitchFamily="18" charset="0"/>
              </a:rPr>
              <a:t>Notas para el instructor:</a:t>
            </a:r>
          </a:p>
          <a:p>
            <a:pPr marL="0" marR="0">
              <a:lnSpc>
                <a:spcPct val="115000"/>
              </a:lnSpc>
              <a:spcBef>
                <a:spcPts val="1200"/>
              </a:spcBef>
              <a:spcAft>
                <a:spcPts val="600"/>
              </a:spcAft>
            </a:pPr>
            <a:endParaRPr lang="es-GT" sz="1200" b="1" noProof="0" dirty="0">
              <a:effectLst/>
              <a:latin typeface="Arial  "/>
              <a:ea typeface="Arial" panose="020B0604020202020204" pitchFamily="34" charset="0"/>
              <a:cs typeface="Times New Roman" panose="02020603050405020304" pitchFamily="18" charset="0"/>
            </a:endParaRPr>
          </a:p>
          <a:p>
            <a:pPr marL="171450" marR="0" lvl="0" indent="-171450" algn="l" defTabSz="914400" rtl="0" eaLnBrk="1" fontAlgn="auto" latinLnBrk="0" hangingPunct="1">
              <a:lnSpc>
                <a:spcPct val="115000"/>
              </a:lnSpc>
              <a:spcBef>
                <a:spcPts val="1200"/>
              </a:spcBef>
              <a:spcAft>
                <a:spcPts val="600"/>
              </a:spcAft>
              <a:buClrTx/>
              <a:buSzTx/>
              <a:buFont typeface="Arial" panose="020B0604020202020204" pitchFamily="34" charset="0"/>
              <a:buChar char="•"/>
              <a:tabLst/>
              <a:defRPr/>
            </a:pPr>
            <a:r>
              <a:rPr lang="es-GT" sz="1200" b="1" u="sng" noProof="0" dirty="0">
                <a:latin typeface="Arial  "/>
              </a:rPr>
              <a:t>Pida </a:t>
            </a:r>
            <a:r>
              <a:rPr lang="es-GT" sz="1200" b="0" noProof="0" dirty="0">
                <a:latin typeface="Arial  "/>
              </a:rPr>
              <a:t>a los </a:t>
            </a:r>
            <a:r>
              <a:rPr lang="es-GT" sz="1200" b="0" noProof="0">
                <a:latin typeface="Arial  "/>
              </a:rPr>
              <a:t>participantes que consulten </a:t>
            </a:r>
            <a:r>
              <a:rPr lang="es-GT" sz="1200" b="0" noProof="0" dirty="0">
                <a:latin typeface="Arial  "/>
              </a:rPr>
              <a:t>"Cuaderno de ejercicios del participante", al ejercicio titulado: </a:t>
            </a:r>
            <a:r>
              <a:rPr lang="es-GT" sz="1200" b="1" noProof="0" dirty="0">
                <a:effectLst/>
                <a:latin typeface="Arial  "/>
                <a:ea typeface="Arial" panose="020B0604020202020204" pitchFamily="34" charset="0"/>
                <a:cs typeface="Times New Roman" panose="02020603050405020304" pitchFamily="18" charset="0"/>
              </a:rPr>
              <a:t>Calcular medidas de frecuencia.</a:t>
            </a:r>
            <a:endParaRPr lang="es-GT" sz="1200" noProof="0" dirty="0">
              <a:effectLst/>
              <a:latin typeface="Arial  "/>
              <a:ea typeface="Times New Roman" panose="02020603050405020304" pitchFamily="18" charset="0"/>
              <a:cs typeface="Times New Roman" panose="02020603050405020304" pitchFamily="18" charset="0"/>
            </a:endParaRPr>
          </a:p>
          <a:p>
            <a:pPr marL="171450" marR="0" lvl="0" indent="-171450" algn="l" defTabSz="914400" rtl="0" eaLnBrk="1" fontAlgn="auto" latinLnBrk="0" hangingPunct="1">
              <a:lnSpc>
                <a:spcPct val="115000"/>
              </a:lnSpc>
              <a:spcBef>
                <a:spcPts val="1200"/>
              </a:spcBef>
              <a:spcAft>
                <a:spcPts val="600"/>
              </a:spcAft>
              <a:buClrTx/>
              <a:buSzTx/>
              <a:buFont typeface="Arial" panose="020B0604020202020204" pitchFamily="34" charset="0"/>
              <a:buChar char="•"/>
              <a:tabLst/>
              <a:defRPr/>
            </a:pPr>
            <a:endParaRPr lang="es-GT" sz="1200" b="1" noProof="0" dirty="0">
              <a:latin typeface="Arial  "/>
            </a:endParaRPr>
          </a:p>
          <a:p>
            <a:pPr marL="171450" marR="0" lvl="0" indent="-171450" algn="l" defTabSz="914400" rtl="0" eaLnBrk="1" fontAlgn="auto" latinLnBrk="0" hangingPunct="1">
              <a:lnSpc>
                <a:spcPct val="115000"/>
              </a:lnSpc>
              <a:spcBef>
                <a:spcPts val="1200"/>
              </a:spcBef>
              <a:spcAft>
                <a:spcPts val="600"/>
              </a:spcAft>
              <a:buClrTx/>
              <a:buSzTx/>
              <a:buFont typeface="Wingdings" panose="05000000000000000000" pitchFamily="2" charset="2"/>
              <a:buChar char="v"/>
              <a:tabLst/>
              <a:defRPr/>
            </a:pPr>
            <a:r>
              <a:rPr lang="es-GT" sz="1200" b="1" i="1" noProof="0" dirty="0">
                <a:effectLst/>
                <a:latin typeface="Arial  "/>
                <a:ea typeface="Arial" panose="020B0604020202020204" pitchFamily="34" charset="0"/>
                <a:cs typeface="Times New Roman" panose="02020603050405020304" pitchFamily="18" charset="0"/>
              </a:rPr>
              <a:t>Duración total: 30 minutos (15 minutos para trabajo individual de los participantes, 15 minutos para la discusión)</a:t>
            </a:r>
            <a:endParaRPr lang="es-GT" sz="1200" i="1" noProof="0" dirty="0">
              <a:effectLst/>
              <a:latin typeface="Arial  "/>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15000"/>
              </a:lnSpc>
              <a:spcBef>
                <a:spcPts val="1200"/>
              </a:spcBef>
              <a:spcAft>
                <a:spcPts val="600"/>
              </a:spcAft>
              <a:buClrTx/>
              <a:buSzTx/>
              <a:buFont typeface="Wingdings" panose="05000000000000000000" pitchFamily="2" charset="2"/>
              <a:buNone/>
              <a:tabLst/>
              <a:defRPr/>
            </a:pPr>
            <a:endParaRPr lang="es-ES" sz="1200" b="1" i="1" noProof="0" dirty="0">
              <a:latin typeface="Arial  "/>
            </a:endParaRPr>
          </a:p>
          <a:p>
            <a:pPr marL="0" marR="0">
              <a:lnSpc>
                <a:spcPct val="115000"/>
              </a:lnSpc>
              <a:spcBef>
                <a:spcPts val="1200"/>
              </a:spcBef>
              <a:spcAft>
                <a:spcPts val="600"/>
              </a:spcAft>
            </a:pPr>
            <a:endParaRPr lang="es-ES" sz="1200" b="1" noProof="0" dirty="0">
              <a:effectLst/>
              <a:latin typeface="Arial  "/>
              <a:ea typeface="Arial" panose="020B0604020202020204" pitchFamily="34" charset="0"/>
              <a:cs typeface="Times New Roman" panose="02020603050405020304" pitchFamily="18" charset="0"/>
            </a:endParaRPr>
          </a:p>
          <a:p>
            <a:pPr marL="0" marR="0">
              <a:lnSpc>
                <a:spcPct val="115000"/>
              </a:lnSpc>
              <a:spcBef>
                <a:spcPts val="1200"/>
              </a:spcBef>
              <a:spcAft>
                <a:spcPts val="600"/>
              </a:spcAft>
            </a:pPr>
            <a:endParaRPr lang="es-ES" sz="1200" b="1" noProof="0" dirty="0">
              <a:effectLst/>
              <a:latin typeface="Arial  "/>
              <a:ea typeface="Arial" panose="020B0604020202020204" pitchFamily="34" charset="0"/>
              <a:cs typeface="Times New Roman" panose="02020603050405020304" pitchFamily="18" charset="0"/>
            </a:endParaRPr>
          </a:p>
          <a:p>
            <a:pPr marL="0" marR="0">
              <a:lnSpc>
                <a:spcPct val="115000"/>
              </a:lnSpc>
              <a:spcBef>
                <a:spcPts val="0"/>
              </a:spcBef>
              <a:spcAft>
                <a:spcPts val="1200"/>
              </a:spcAft>
            </a:pPr>
            <a:endParaRPr lang="es-ES" sz="1200" b="1" i="1" noProof="0" dirty="0">
              <a:effectLst/>
              <a:latin typeface="Arial  "/>
              <a:ea typeface="Times New Roman" panose="02020603050405020304" pitchFamily="18" charset="0"/>
              <a:cs typeface="Times New Roman" panose="02020603050405020304" pitchFamily="18" charset="0"/>
            </a:endParaRPr>
          </a:p>
          <a:p>
            <a:pPr marL="0" marR="0">
              <a:lnSpc>
                <a:spcPct val="115000"/>
              </a:lnSpc>
              <a:spcBef>
                <a:spcPts val="0"/>
              </a:spcBef>
              <a:spcAft>
                <a:spcPts val="1200"/>
              </a:spcAft>
            </a:pPr>
            <a:endParaRPr lang="es-ES" sz="1200" b="1" i="1" noProof="0" dirty="0">
              <a:effectLst/>
              <a:latin typeface="Arial  "/>
              <a:ea typeface="Times New Roman" panose="02020603050405020304" pitchFamily="18" charset="0"/>
              <a:cs typeface="Times New Roman" panose="02020603050405020304" pitchFamily="18" charset="0"/>
            </a:endParaRPr>
          </a:p>
          <a:p>
            <a:endParaRPr lang="es-ES" noProof="0" dirty="0">
              <a:latin typeface="+mn-lt"/>
            </a:endParaRPr>
          </a:p>
        </p:txBody>
      </p:sp>
      <p:sp>
        <p:nvSpPr>
          <p:cNvPr id="4" name="Slide Number Placeholder 3"/>
          <p:cNvSpPr>
            <a:spLocks noGrp="1"/>
          </p:cNvSpPr>
          <p:nvPr>
            <p:ph type="sldNum" sz="quarter" idx="5"/>
          </p:nvPr>
        </p:nvSpPr>
        <p:spPr/>
        <p:txBody>
          <a:bodyPr/>
          <a:lstStyle/>
          <a:p>
            <a:fld id="{AC9CE2E7-C91C-4BAF-92B2-56E2037DDE6B}" type="slidenum">
              <a:rPr lang="en-US" smtClean="0"/>
              <a:t>72</a:t>
            </a:fld>
            <a:endParaRPr lang="en-US"/>
          </a:p>
        </p:txBody>
      </p:sp>
    </p:spTree>
    <p:extLst>
      <p:ext uri="{BB962C8B-B14F-4D97-AF65-F5344CB8AC3E}">
        <p14:creationId xmlns:p14="http://schemas.microsoft.com/office/powerpoint/2010/main" val="2800872554"/>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1200"/>
              </a:spcAft>
            </a:pPr>
            <a:r>
              <a:rPr lang="es-GT" sz="1200" b="1" i="0" noProof="0" dirty="0">
                <a:effectLst/>
                <a:latin typeface="Arial (Body)"/>
                <a:ea typeface="Times New Roman" panose="02020603050405020304" pitchFamily="18" charset="0"/>
                <a:cs typeface="Times New Roman" panose="02020603050405020304" pitchFamily="18" charset="0"/>
              </a:rPr>
              <a:t>Nota para el instructor</a:t>
            </a:r>
            <a:r>
              <a:rPr lang="es-GT" noProof="0" dirty="0">
                <a:latin typeface="Arial (Body)"/>
                <a:ea typeface="Times New Roman" panose="02020603050405020304" pitchFamily="18" charset="0"/>
                <a:cs typeface="Times New Roman" panose="02020603050405020304" pitchFamily="18" charset="0"/>
              </a:rPr>
              <a:t>: </a:t>
            </a:r>
            <a:endParaRPr lang="es-GT" sz="1200" i="0" noProof="0" dirty="0">
              <a:effectLst/>
              <a:latin typeface="Arial (Body)"/>
              <a:ea typeface="Times New Roman" panose="02020603050405020304" pitchFamily="18" charset="0"/>
              <a:cs typeface="Times New Roman" panose="02020603050405020304" pitchFamily="18" charset="0"/>
            </a:endParaRPr>
          </a:p>
          <a:p>
            <a:pPr marL="0" marR="0">
              <a:lnSpc>
                <a:spcPct val="115000"/>
              </a:lnSpc>
              <a:spcBef>
                <a:spcPts val="0"/>
              </a:spcBef>
              <a:spcAft>
                <a:spcPts val="1200"/>
              </a:spcAft>
            </a:pPr>
            <a:endParaRPr lang="es-GT" sz="1200" b="1" i="1" noProof="0" dirty="0">
              <a:effectLst/>
              <a:latin typeface="Arial (Body)"/>
              <a:ea typeface="Arial" panose="020B0604020202020204" pitchFamily="34" charset="0"/>
              <a:cs typeface="Times New Roman" panose="02020603050405020304" pitchFamily="18" charset="0"/>
            </a:endParaRPr>
          </a:p>
          <a:p>
            <a:pPr marL="171450" indent="-171450">
              <a:lnSpc>
                <a:spcPct val="115000"/>
              </a:lnSpc>
              <a:spcAft>
                <a:spcPts val="1200"/>
              </a:spcAft>
              <a:buFont typeface="Wingdings" panose="05000000000000000000" pitchFamily="2" charset="2"/>
              <a:buChar char="v"/>
              <a:defRPr/>
            </a:pPr>
            <a:r>
              <a:rPr lang="es-GT" sz="1200" b="1" i="1" noProof="0" dirty="0">
                <a:effectLst/>
                <a:latin typeface="Arial (Body)"/>
                <a:ea typeface="Arial" panose="020B0604020202020204" pitchFamily="34" charset="0"/>
                <a:cs typeface="Times New Roman" panose="02020603050405020304" pitchFamily="18" charset="0"/>
              </a:rPr>
              <a:t>Pida a los participantes que trabajen </a:t>
            </a:r>
            <a:r>
              <a:rPr lang="es-GT" b="1" i="1" noProof="0" dirty="0">
                <a:latin typeface="Arial (Body)"/>
                <a:ea typeface="Arial" panose="020B0604020202020204" pitchFamily="34" charset="0"/>
                <a:cs typeface="Times New Roman" panose="02020603050405020304" pitchFamily="18" charset="0"/>
              </a:rPr>
              <a:t>en parejas,</a:t>
            </a:r>
            <a:r>
              <a:rPr lang="es-GT" sz="1200" b="1" i="1" noProof="0" dirty="0">
                <a:effectLst/>
                <a:latin typeface="Arial (Body)"/>
                <a:ea typeface="Arial" panose="020B0604020202020204" pitchFamily="34" charset="0"/>
                <a:cs typeface="Times New Roman" panose="02020603050405020304" pitchFamily="18" charset="0"/>
              </a:rPr>
              <a:t> lean el guion y respondan a las preguntas de la diapositiva.  Los participantes pueden escribir sus respuestas individualmente.</a:t>
            </a:r>
          </a:p>
          <a:p>
            <a:pPr marL="0" marR="0" lvl="0" indent="0" algn="l" defTabSz="914400" rtl="0" eaLnBrk="1" fontAlgn="auto" latinLnBrk="0" hangingPunct="1">
              <a:lnSpc>
                <a:spcPct val="115000"/>
              </a:lnSpc>
              <a:spcBef>
                <a:spcPts val="0"/>
              </a:spcBef>
              <a:spcAft>
                <a:spcPts val="1200"/>
              </a:spcAft>
              <a:buClrTx/>
              <a:buSzTx/>
              <a:buFont typeface="Wingdings" panose="05000000000000000000" pitchFamily="2" charset="2"/>
              <a:buNone/>
              <a:tabLst/>
              <a:defRPr/>
            </a:pPr>
            <a:endParaRPr lang="es-GT" sz="1200" b="1" i="1" noProof="0" dirty="0">
              <a:effectLst/>
              <a:latin typeface="Arial (Body)"/>
              <a:ea typeface="Arial" panose="020B0604020202020204" pitchFamily="34" charset="0"/>
              <a:cs typeface="Times New Roman" panose="02020603050405020304" pitchFamily="18" charset="0"/>
            </a:endParaRPr>
          </a:p>
          <a:p>
            <a:pPr marL="171450" marR="0" lvl="0" indent="-171450" algn="l" defTabSz="914400" rtl="0" eaLnBrk="1" fontAlgn="auto" latinLnBrk="0" hangingPunct="1">
              <a:lnSpc>
                <a:spcPct val="115000"/>
              </a:lnSpc>
              <a:spcBef>
                <a:spcPts val="0"/>
              </a:spcBef>
              <a:spcAft>
                <a:spcPts val="1200"/>
              </a:spcAft>
              <a:buClrTx/>
              <a:buSzTx/>
              <a:buFont typeface="Arial" panose="020B0604020202020204" pitchFamily="34" charset="0"/>
              <a:buChar char="•"/>
              <a:tabLst/>
              <a:defRPr/>
            </a:pPr>
            <a:r>
              <a:rPr lang="es-GT" sz="1200" b="1" i="0" u="sng" noProof="0" dirty="0">
                <a:effectLst/>
                <a:latin typeface="Arial (Body)"/>
                <a:ea typeface="Arial" panose="020B0604020202020204" pitchFamily="34" charset="0"/>
                <a:cs typeface="Times New Roman" panose="02020603050405020304" pitchFamily="18" charset="0"/>
              </a:rPr>
              <a:t>Repase </a:t>
            </a:r>
            <a:r>
              <a:rPr lang="es-GT" sz="1200" b="0" i="0" u="none" noProof="0" dirty="0">
                <a:effectLst/>
                <a:latin typeface="Arial (Body)"/>
                <a:ea typeface="Arial" panose="020B0604020202020204" pitchFamily="34" charset="0"/>
                <a:cs typeface="Times New Roman" panose="02020603050405020304" pitchFamily="18" charset="0"/>
              </a:rPr>
              <a:t>las siguientes respuestas en grupo cuando la mayoría de los participantes indique que está preparado.</a:t>
            </a:r>
            <a:endParaRPr lang="es-GT" sz="1200" b="1" i="1" u="sng" noProof="0" dirty="0">
              <a:effectLst/>
              <a:latin typeface="Arial (Body)"/>
              <a:ea typeface="Arial" panose="020B0604020202020204" pitchFamily="34" charset="0"/>
              <a:cs typeface="Times New Roman" panose="02020603050405020304" pitchFamily="18" charset="0"/>
            </a:endParaRPr>
          </a:p>
          <a:p>
            <a:pPr marL="171450" marR="0" lvl="0" indent="-171450" algn="l" defTabSz="914400" rtl="0" eaLnBrk="1" fontAlgn="auto" latinLnBrk="0" hangingPunct="1">
              <a:lnSpc>
                <a:spcPct val="115000"/>
              </a:lnSpc>
              <a:spcBef>
                <a:spcPts val="0"/>
              </a:spcBef>
              <a:spcAft>
                <a:spcPts val="1200"/>
              </a:spcAft>
              <a:buClrTx/>
              <a:buSzTx/>
              <a:buFont typeface="Wingdings" panose="05000000000000000000" pitchFamily="2" charset="2"/>
              <a:buChar char="v"/>
              <a:tabLst/>
              <a:defRPr/>
            </a:pPr>
            <a:endParaRPr lang="es-GT" sz="1200" b="0" i="0" noProof="0" dirty="0">
              <a:effectLst/>
              <a:latin typeface="Arial (Body)"/>
              <a:ea typeface="Times New Roman" panose="02020603050405020304" pitchFamily="18" charset="0"/>
              <a:cs typeface="Times New Roman" panose="02020603050405020304" pitchFamily="18" charset="0"/>
            </a:endParaRPr>
          </a:p>
          <a:p>
            <a:pPr marL="628650" marR="0" lvl="1" indent="-171450" algn="l" defTabSz="914400" rtl="0" eaLnBrk="1" fontAlgn="auto" latinLnBrk="0" hangingPunct="1">
              <a:lnSpc>
                <a:spcPct val="115000"/>
              </a:lnSpc>
              <a:spcBef>
                <a:spcPts val="0"/>
              </a:spcBef>
              <a:spcAft>
                <a:spcPts val="1200"/>
              </a:spcAft>
              <a:buClrTx/>
              <a:buSzTx/>
              <a:buFont typeface="Arial" panose="020B0604020202020204" pitchFamily="34" charset="0"/>
              <a:buChar char="•"/>
              <a:tabLst/>
              <a:defRPr/>
            </a:pPr>
            <a:r>
              <a:rPr lang="es-GT" sz="1200" b="1" i="0" noProof="0" dirty="0">
                <a:effectLst/>
                <a:latin typeface="Arial (Body)"/>
                <a:ea typeface="Times New Roman" panose="02020603050405020304" pitchFamily="18" charset="0"/>
                <a:cs typeface="Times New Roman" panose="02020603050405020304" pitchFamily="18" charset="0"/>
              </a:rPr>
              <a:t>Pregunta 1</a:t>
            </a:r>
            <a:r>
              <a:rPr lang="es-GT" sz="1200" b="0" i="0" noProof="0" dirty="0">
                <a:effectLst/>
                <a:latin typeface="Arial (Body)"/>
                <a:ea typeface="Times New Roman" panose="02020603050405020304" pitchFamily="18" charset="0"/>
                <a:cs typeface="Times New Roman" panose="02020603050405020304" pitchFamily="18" charset="0"/>
              </a:rPr>
              <a:t>: ¿Qué proporción de mujeres de la cohorte fueron diagnosticadas con hipertensión el día 1? </a:t>
            </a:r>
            <a:r>
              <a:rPr lang="es-GT" sz="1200" b="1" i="0" noProof="0" dirty="0">
                <a:effectLst/>
                <a:latin typeface="Arial (Body)"/>
                <a:ea typeface="Times New Roman" panose="02020603050405020304" pitchFamily="18" charset="0"/>
                <a:cs typeface="Times New Roman" panose="02020603050405020304" pitchFamily="18" charset="0"/>
              </a:rPr>
              <a:t>&lt;CLICK&gt; </a:t>
            </a:r>
            <a:r>
              <a:rPr lang="es-GT" sz="1200" b="0" i="0" noProof="0" dirty="0">
                <a:solidFill>
                  <a:srgbClr val="C00000"/>
                </a:solidFill>
                <a:effectLst/>
                <a:latin typeface="Arial (Body)"/>
                <a:ea typeface="Times New Roman" panose="02020603050405020304" pitchFamily="18" charset="0"/>
                <a:cs typeface="Times New Roman" panose="02020603050405020304" pitchFamily="18" charset="0"/>
              </a:rPr>
              <a:t>(37 / 787) x 100 = 4.7%</a:t>
            </a:r>
            <a:r>
              <a:rPr lang="es-GT" sz="1200" b="0" i="0" noProof="0" dirty="0">
                <a:effectLst/>
                <a:latin typeface="Arial (Body)"/>
                <a:ea typeface="Times New Roman" panose="02020603050405020304" pitchFamily="18" charset="0"/>
                <a:cs typeface="Times New Roman" panose="02020603050405020304" pitchFamily="18" charset="0"/>
              </a:rPr>
              <a:t>.</a:t>
            </a:r>
          </a:p>
          <a:p>
            <a:pPr marL="457200" marR="0" lvl="1">
              <a:lnSpc>
                <a:spcPct val="115000"/>
              </a:lnSpc>
              <a:spcBef>
                <a:spcPts val="0"/>
              </a:spcBef>
              <a:spcAft>
                <a:spcPts val="0"/>
              </a:spcAft>
            </a:pPr>
            <a:endParaRPr lang="es-GT" sz="1200" b="0" i="0" noProof="0" dirty="0">
              <a:effectLst/>
              <a:latin typeface="Arial (Body)"/>
              <a:ea typeface="Times New Roman" panose="02020603050405020304" pitchFamily="18" charset="0"/>
              <a:cs typeface="Times New Roman" panose="02020603050405020304" pitchFamily="18" charset="0"/>
            </a:endParaRPr>
          </a:p>
          <a:p>
            <a:pPr marL="628650" marR="0" lvl="1" indent="-171450">
              <a:lnSpc>
                <a:spcPct val="115000"/>
              </a:lnSpc>
              <a:spcBef>
                <a:spcPts val="0"/>
              </a:spcBef>
              <a:spcAft>
                <a:spcPts val="0"/>
              </a:spcAft>
              <a:buFont typeface="Arial" panose="020B0604020202020204" pitchFamily="34" charset="0"/>
              <a:buChar char="•"/>
            </a:pPr>
            <a:r>
              <a:rPr lang="es-GT" sz="1200" b="1" i="0" noProof="0" dirty="0">
                <a:effectLst/>
                <a:latin typeface="Arial (Body)"/>
                <a:ea typeface="Times New Roman" panose="02020603050405020304" pitchFamily="18" charset="0"/>
                <a:cs typeface="Times New Roman" panose="02020603050405020304" pitchFamily="18" charset="0"/>
              </a:rPr>
              <a:t>Pregunta 2: </a:t>
            </a:r>
            <a:r>
              <a:rPr lang="es-GT" sz="1200" b="0" i="0" noProof="0" dirty="0">
                <a:effectLst/>
                <a:latin typeface="Arial (Body)"/>
                <a:ea typeface="Times New Roman" panose="02020603050405020304" pitchFamily="18" charset="0"/>
                <a:cs typeface="Times New Roman" panose="02020603050405020304" pitchFamily="18" charset="0"/>
              </a:rPr>
              <a:t>¿Cuál era la prevalencia de hipertensión en esta cohorte de mujeres al final del primer año de este estudio? </a:t>
            </a:r>
            <a:r>
              <a:rPr lang="es-GT" sz="1200" b="1" i="0" noProof="0" dirty="0">
                <a:effectLst/>
                <a:latin typeface="Arial (Body)"/>
                <a:ea typeface="Times New Roman" panose="02020603050405020304" pitchFamily="18" charset="0"/>
                <a:cs typeface="Times New Roman" panose="02020603050405020304" pitchFamily="18" charset="0"/>
              </a:rPr>
              <a:t>&lt;CLICK&gt; </a:t>
            </a:r>
            <a:r>
              <a:rPr lang="es-GT" sz="1200" b="0" i="0" noProof="0" dirty="0">
                <a:solidFill>
                  <a:srgbClr val="C00000"/>
                </a:solidFill>
                <a:effectLst/>
                <a:latin typeface="Arial (Body)"/>
                <a:ea typeface="Times New Roman" panose="02020603050405020304" pitchFamily="18" charset="0"/>
                <a:cs typeface="Times New Roman" panose="02020603050405020304" pitchFamily="18" charset="0"/>
              </a:rPr>
              <a:t>(37 + 43) / 787 x 100 = 10.2%</a:t>
            </a:r>
            <a:r>
              <a:rPr lang="es-GT" sz="1200" b="0" i="0" noProof="0" dirty="0">
                <a:effectLst/>
                <a:latin typeface="Arial (Body)"/>
                <a:ea typeface="Times New Roman" panose="02020603050405020304" pitchFamily="18" charset="0"/>
                <a:cs typeface="Times New Roman" panose="02020603050405020304" pitchFamily="18" charset="0"/>
              </a:rPr>
              <a:t>.</a:t>
            </a:r>
          </a:p>
          <a:p>
            <a:pPr marL="0" marR="0">
              <a:lnSpc>
                <a:spcPct val="115000"/>
              </a:lnSpc>
              <a:spcBef>
                <a:spcPts val="0"/>
              </a:spcBef>
              <a:spcAft>
                <a:spcPts val="0"/>
              </a:spcAft>
            </a:pPr>
            <a:endParaRPr lang="es-ES" sz="1200" b="1" noProof="0" dirty="0">
              <a:effectLst/>
              <a:latin typeface="Arial  "/>
              <a:ea typeface="Times New Roman" panose="02020603050405020304" pitchFamily="18" charset="0"/>
              <a:cs typeface="Times New Roman" panose="02020603050405020304" pitchFamily="18" charset="0"/>
            </a:endParaRPr>
          </a:p>
          <a:p>
            <a:endParaRPr lang="es-ES" noProof="0" dirty="0"/>
          </a:p>
        </p:txBody>
      </p:sp>
      <p:sp>
        <p:nvSpPr>
          <p:cNvPr id="4" name="Slide Number Placeholder 3"/>
          <p:cNvSpPr>
            <a:spLocks noGrp="1"/>
          </p:cNvSpPr>
          <p:nvPr>
            <p:ph type="sldNum" sz="quarter" idx="5"/>
          </p:nvPr>
        </p:nvSpPr>
        <p:spPr/>
        <p:txBody>
          <a:bodyPr/>
          <a:lstStyle/>
          <a:p>
            <a:fld id="{AC9CE2E7-C91C-4BAF-92B2-56E2037DDE6B}" type="slidenum">
              <a:rPr lang="en-US" smtClean="0"/>
              <a:t>73</a:t>
            </a:fld>
            <a:endParaRPr lang="en-US"/>
          </a:p>
        </p:txBody>
      </p:sp>
    </p:spTree>
    <p:extLst>
      <p:ext uri="{BB962C8B-B14F-4D97-AF65-F5344CB8AC3E}">
        <p14:creationId xmlns:p14="http://schemas.microsoft.com/office/powerpoint/2010/main" val="1356764858"/>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0"/>
              </a:spcBef>
              <a:spcAft>
                <a:spcPts val="1200"/>
              </a:spcAft>
            </a:pPr>
            <a:r>
              <a:rPr lang="es-GT" sz="1200" b="1" i="0" noProof="0" dirty="0">
                <a:effectLst/>
                <a:latin typeface="Arial (Body)"/>
                <a:ea typeface="Times New Roman" panose="02020603050405020304" pitchFamily="18" charset="0"/>
                <a:cs typeface="Times New Roman" panose="02020603050405020304" pitchFamily="18" charset="0"/>
              </a:rPr>
              <a:t>Notas para el instructor:</a:t>
            </a:r>
          </a:p>
          <a:p>
            <a:pPr marL="0" marR="0" lvl="0" indent="0" algn="l" defTabSz="914400" rtl="0" eaLnBrk="1" fontAlgn="auto" latinLnBrk="0" hangingPunct="1">
              <a:lnSpc>
                <a:spcPct val="115000"/>
              </a:lnSpc>
              <a:spcBef>
                <a:spcPts val="0"/>
              </a:spcBef>
              <a:spcAft>
                <a:spcPts val="1200"/>
              </a:spcAft>
              <a:buClrTx/>
              <a:buSzTx/>
              <a:buFontTx/>
              <a:buNone/>
              <a:tabLst/>
              <a:defRPr/>
            </a:pPr>
            <a:endParaRPr lang="es-GT" sz="1200" b="1" i="1" noProof="0" dirty="0">
              <a:effectLst/>
              <a:latin typeface="Arial (Body)"/>
              <a:ea typeface="Arial" panose="020B0604020202020204" pitchFamily="34" charset="0"/>
              <a:cs typeface="Times New Roman" panose="02020603050405020304" pitchFamily="18" charset="0"/>
            </a:endParaRPr>
          </a:p>
          <a:p>
            <a:pPr marL="171450" marR="0" lvl="0" indent="-171450" algn="l" defTabSz="914400" rtl="0" eaLnBrk="1" fontAlgn="auto" latinLnBrk="0" hangingPunct="1">
              <a:lnSpc>
                <a:spcPct val="115000"/>
              </a:lnSpc>
              <a:spcBef>
                <a:spcPts val="0"/>
              </a:spcBef>
              <a:spcAft>
                <a:spcPts val="1200"/>
              </a:spcAft>
              <a:buClrTx/>
              <a:buSzTx/>
              <a:buFont typeface="Wingdings" panose="05000000000000000000" pitchFamily="2" charset="2"/>
              <a:buChar char="v"/>
              <a:tabLst/>
              <a:defRPr/>
            </a:pPr>
            <a:r>
              <a:rPr lang="es-GT" sz="1200" b="1" i="1" noProof="0" dirty="0">
                <a:effectLst/>
                <a:latin typeface="Arial (Body)"/>
                <a:ea typeface="Arial" panose="020B0604020202020204" pitchFamily="34" charset="0"/>
                <a:cs typeface="Times New Roman" panose="02020603050405020304" pitchFamily="18" charset="0"/>
              </a:rPr>
              <a:t>Pida a los participantes que trabajen individualmente, lean la situación y respondan a las preguntas de la diapositiva.  Los participantes pueden anotar sus respuestas individualmente.</a:t>
            </a:r>
          </a:p>
          <a:p>
            <a:pPr marL="0" marR="0" lvl="0" indent="0" algn="l" defTabSz="914400" rtl="0" eaLnBrk="1" fontAlgn="auto" latinLnBrk="0" hangingPunct="1">
              <a:lnSpc>
                <a:spcPct val="115000"/>
              </a:lnSpc>
              <a:spcBef>
                <a:spcPts val="0"/>
              </a:spcBef>
              <a:spcAft>
                <a:spcPts val="1200"/>
              </a:spcAft>
              <a:buClrTx/>
              <a:buSzTx/>
              <a:buFont typeface="Wingdings" panose="05000000000000000000" pitchFamily="2" charset="2"/>
              <a:buNone/>
              <a:tabLst/>
              <a:defRPr/>
            </a:pPr>
            <a:endParaRPr lang="es-GT" sz="1200" b="1" i="1" noProof="0" dirty="0">
              <a:effectLst/>
              <a:latin typeface="Arial (Body)"/>
              <a:ea typeface="Arial" panose="020B0604020202020204" pitchFamily="34" charset="0"/>
              <a:cs typeface="Times New Roman" panose="02020603050405020304" pitchFamily="18" charset="0"/>
            </a:endParaRPr>
          </a:p>
          <a:p>
            <a:pPr marL="171450" marR="0" lvl="0" indent="-171450" algn="l" defTabSz="914400" rtl="0" eaLnBrk="1" fontAlgn="auto" latinLnBrk="0" hangingPunct="1">
              <a:lnSpc>
                <a:spcPct val="115000"/>
              </a:lnSpc>
              <a:spcBef>
                <a:spcPts val="0"/>
              </a:spcBef>
              <a:spcAft>
                <a:spcPts val="1200"/>
              </a:spcAft>
              <a:buClrTx/>
              <a:buSzTx/>
              <a:buFont typeface="Arial" panose="020B0604020202020204" pitchFamily="34" charset="0"/>
              <a:buChar char="•"/>
              <a:tabLst/>
              <a:defRPr/>
            </a:pPr>
            <a:r>
              <a:rPr lang="es-GT" sz="1200" b="1" i="0" u="sng" noProof="0" dirty="0">
                <a:effectLst/>
                <a:latin typeface="Arial (Body)"/>
                <a:ea typeface="Arial" panose="020B0604020202020204" pitchFamily="34" charset="0"/>
                <a:cs typeface="Times New Roman" panose="02020603050405020304" pitchFamily="18" charset="0"/>
              </a:rPr>
              <a:t>Repase </a:t>
            </a:r>
            <a:r>
              <a:rPr lang="es-GT" sz="1200" b="0" i="0" u="none" noProof="0" dirty="0">
                <a:effectLst/>
                <a:latin typeface="Arial (Body)"/>
                <a:ea typeface="Arial" panose="020B0604020202020204" pitchFamily="34" charset="0"/>
                <a:cs typeface="Times New Roman" panose="02020603050405020304" pitchFamily="18" charset="0"/>
              </a:rPr>
              <a:t>las siguientes respuestas en grupo cuando la mayoría de los participantes indique que está preparado.</a:t>
            </a:r>
            <a:endParaRPr lang="es-GT" sz="1200" b="1" i="1" u="sng" noProof="0" dirty="0">
              <a:effectLst/>
              <a:latin typeface="Arial (Body)"/>
              <a:ea typeface="Arial" panose="020B0604020202020204" pitchFamily="34" charset="0"/>
              <a:cs typeface="Times New Roman" panose="02020603050405020304" pitchFamily="18" charset="0"/>
            </a:endParaRPr>
          </a:p>
          <a:p>
            <a:pPr marL="0" marR="0">
              <a:lnSpc>
                <a:spcPct val="115000"/>
              </a:lnSpc>
              <a:spcBef>
                <a:spcPts val="0"/>
              </a:spcBef>
              <a:spcAft>
                <a:spcPts val="1200"/>
              </a:spcAft>
            </a:pPr>
            <a:endParaRPr lang="es-GT" sz="1200" b="1" i="1" noProof="0" dirty="0">
              <a:effectLst/>
              <a:latin typeface="Arial (Body)"/>
              <a:ea typeface="Times New Roman" panose="02020603050405020304" pitchFamily="18" charset="0"/>
              <a:cs typeface="Times New Roman" panose="02020603050405020304" pitchFamily="18" charset="0"/>
            </a:endParaRPr>
          </a:p>
          <a:p>
            <a:pPr marL="628650" marR="0" lvl="1" indent="-171450">
              <a:lnSpc>
                <a:spcPct val="115000"/>
              </a:lnSpc>
              <a:spcBef>
                <a:spcPts val="0"/>
              </a:spcBef>
              <a:spcAft>
                <a:spcPts val="0"/>
              </a:spcAft>
              <a:buFont typeface="Arial" panose="020B0604020202020204" pitchFamily="34" charset="0"/>
              <a:buChar char="•"/>
            </a:pPr>
            <a:r>
              <a:rPr lang="es-GT" sz="1200" b="1" noProof="0" dirty="0">
                <a:effectLst/>
                <a:latin typeface="Arial (Body)"/>
                <a:ea typeface="Times New Roman" panose="02020603050405020304" pitchFamily="18" charset="0"/>
                <a:cs typeface="Times New Roman" panose="02020603050405020304" pitchFamily="18" charset="0"/>
              </a:rPr>
              <a:t>Pregunta 3: </a:t>
            </a:r>
            <a:r>
              <a:rPr lang="es-GT" sz="1200" noProof="0" dirty="0">
                <a:effectLst/>
                <a:latin typeface="Arial (Body)"/>
                <a:ea typeface="Times New Roman" panose="02020603050405020304" pitchFamily="18" charset="0"/>
                <a:cs typeface="Times New Roman" panose="02020603050405020304" pitchFamily="18" charset="0"/>
              </a:rPr>
              <a:t>¿Cuál fue la incidencia de hipertensión por año durante el periodo de estudio? </a:t>
            </a:r>
            <a:r>
              <a:rPr lang="es-GT" sz="1200" b="1" noProof="0" dirty="0">
                <a:effectLst/>
                <a:latin typeface="Arial (Body)"/>
                <a:ea typeface="Times New Roman" panose="02020603050405020304" pitchFamily="18" charset="0"/>
                <a:cs typeface="Times New Roman" panose="02020603050405020304" pitchFamily="18" charset="0"/>
              </a:rPr>
              <a:t>&lt;CLICK&gt; </a:t>
            </a:r>
            <a:r>
              <a:rPr lang="es-GT" sz="1200" b="0" noProof="0" dirty="0">
                <a:effectLst/>
                <a:latin typeface="Arial (Body)"/>
                <a:ea typeface="Times New Roman" panose="02020603050405020304" pitchFamily="18" charset="0"/>
                <a:cs typeface="Times New Roman" panose="02020603050405020304" pitchFamily="18" charset="0"/>
              </a:rPr>
              <a:t>(</a:t>
            </a:r>
            <a:r>
              <a:rPr lang="es-GT" sz="1200" b="0" noProof="0" dirty="0">
                <a:solidFill>
                  <a:srgbClr val="C00000"/>
                </a:solidFill>
                <a:effectLst/>
                <a:latin typeface="Arial (Body)"/>
                <a:ea typeface="Times New Roman" panose="02020603050405020304" pitchFamily="18" charset="0"/>
                <a:cs typeface="Times New Roman" panose="02020603050405020304" pitchFamily="18" charset="0"/>
              </a:rPr>
              <a:t>43 + 54) / (787 - 37) / 4 años = 0.032 = 3.2 casos por 100 mujeres por </a:t>
            </a:r>
            <a:r>
              <a:rPr lang="es-GT" sz="1200" b="0" noProof="0" dirty="0">
                <a:effectLst/>
                <a:latin typeface="Arial (Body)"/>
                <a:ea typeface="Times New Roman" panose="02020603050405020304" pitchFamily="18" charset="0"/>
                <a:cs typeface="Times New Roman" panose="02020603050405020304" pitchFamily="18" charset="0"/>
              </a:rPr>
              <a:t>año</a:t>
            </a:r>
            <a:r>
              <a:rPr lang="es-GT" sz="1200" noProof="0" dirty="0">
                <a:effectLst/>
                <a:latin typeface="Arial (Body)"/>
                <a:ea typeface="Times New Roman" panose="02020603050405020304" pitchFamily="18" charset="0"/>
                <a:cs typeface="Times New Roman" panose="02020603050405020304" pitchFamily="18" charset="0"/>
              </a:rPr>
              <a:t>. </a:t>
            </a:r>
          </a:p>
          <a:p>
            <a:pPr marL="0" marR="0">
              <a:lnSpc>
                <a:spcPct val="115000"/>
              </a:lnSpc>
              <a:spcBef>
                <a:spcPts val="0"/>
              </a:spcBef>
              <a:spcAft>
                <a:spcPts val="0"/>
              </a:spcAft>
            </a:pPr>
            <a:endParaRPr lang="es-GT" sz="1200" b="1" noProof="0" dirty="0">
              <a:effectLst/>
              <a:latin typeface="Arial (Body)"/>
              <a:ea typeface="Times New Roman" panose="02020603050405020304" pitchFamily="18" charset="0"/>
              <a:cs typeface="Times New Roman" panose="02020603050405020304" pitchFamily="18" charset="0"/>
            </a:endParaRPr>
          </a:p>
          <a:p>
            <a:pPr marL="628650" marR="0" lvl="1" indent="-171450">
              <a:lnSpc>
                <a:spcPct val="115000"/>
              </a:lnSpc>
              <a:spcBef>
                <a:spcPts val="0"/>
              </a:spcBef>
              <a:spcAft>
                <a:spcPts val="0"/>
              </a:spcAft>
              <a:buFont typeface="Arial" panose="020B0604020202020204" pitchFamily="34" charset="0"/>
              <a:buChar char="•"/>
            </a:pPr>
            <a:r>
              <a:rPr lang="es-GT" sz="1200" b="1" noProof="0" dirty="0">
                <a:effectLst/>
                <a:latin typeface="Arial (Body)"/>
                <a:ea typeface="Times New Roman" panose="02020603050405020304" pitchFamily="18" charset="0"/>
                <a:cs typeface="Times New Roman" panose="02020603050405020304" pitchFamily="18" charset="0"/>
              </a:rPr>
              <a:t>Pregunta 4: </a:t>
            </a:r>
            <a:r>
              <a:rPr lang="es-GT" sz="1200" noProof="0" dirty="0">
                <a:effectLst/>
                <a:latin typeface="Arial (Body)"/>
                <a:ea typeface="Times New Roman" panose="02020603050405020304" pitchFamily="18" charset="0"/>
                <a:cs typeface="Times New Roman" panose="02020603050405020304" pitchFamily="18" charset="0"/>
              </a:rPr>
              <a:t>¿Cuál fue la tasa de mortalidad anual entre las 787 mujeres durante el periodo de estudio? </a:t>
            </a:r>
            <a:r>
              <a:rPr lang="es-GT" sz="1200" b="1" noProof="0" dirty="0">
                <a:effectLst/>
                <a:latin typeface="Arial (Body)"/>
                <a:ea typeface="Times New Roman" panose="02020603050405020304" pitchFamily="18" charset="0"/>
                <a:cs typeface="Times New Roman" panose="02020603050405020304" pitchFamily="18" charset="0"/>
              </a:rPr>
              <a:t>&lt;CLICK&gt; </a:t>
            </a:r>
            <a:r>
              <a:rPr lang="es-GT" sz="1200" b="0" noProof="0" dirty="0">
                <a:solidFill>
                  <a:srgbClr val="C00000"/>
                </a:solidFill>
                <a:effectLst/>
                <a:latin typeface="Arial (Body)"/>
                <a:ea typeface="Times New Roman" panose="02020603050405020304" pitchFamily="18" charset="0"/>
                <a:cs typeface="Times New Roman" panose="02020603050405020304" pitchFamily="18" charset="0"/>
              </a:rPr>
              <a:t>(6 / 787) x 1000 / 4 = 1.9 muertes por 1,000 mujeres al año</a:t>
            </a:r>
            <a:endParaRPr lang="es-GT" sz="1200" b="0" noProof="0" dirty="0">
              <a:effectLst/>
              <a:latin typeface="Arial (Body)"/>
              <a:ea typeface="Times New Roman" panose="02020603050405020304" pitchFamily="18" charset="0"/>
              <a:cs typeface="Times New Roman" panose="02020603050405020304" pitchFamily="18" charset="0"/>
            </a:endParaRPr>
          </a:p>
          <a:p>
            <a:pPr marL="0" marR="0">
              <a:lnSpc>
                <a:spcPct val="115000"/>
              </a:lnSpc>
              <a:spcBef>
                <a:spcPts val="0"/>
              </a:spcBef>
              <a:spcAft>
                <a:spcPts val="1200"/>
              </a:spcAft>
            </a:pPr>
            <a:r>
              <a:rPr lang="es-GT" sz="1200" noProof="0" dirty="0">
                <a:effectLst/>
                <a:latin typeface="Arial  "/>
                <a:ea typeface="Arial" panose="020B0604020202020204" pitchFamily="34" charset="0"/>
                <a:cs typeface="Times New Roman" panose="02020603050405020304" pitchFamily="18" charset="0"/>
              </a:rPr>
              <a:t> </a:t>
            </a:r>
            <a:endParaRPr lang="es-GT" sz="1200" noProof="0" dirty="0">
              <a:effectLst/>
              <a:latin typeface="Arial  "/>
              <a:ea typeface="Times New Roman" panose="02020603050405020304" pitchFamily="18" charset="0"/>
              <a:cs typeface="Times New Roman" panose="02020603050405020304" pitchFamily="18" charset="0"/>
            </a:endParaRPr>
          </a:p>
          <a:p>
            <a:endParaRPr lang="es-ES" noProof="0" dirty="0"/>
          </a:p>
        </p:txBody>
      </p:sp>
      <p:sp>
        <p:nvSpPr>
          <p:cNvPr id="4" name="Slide Number Placeholder 3"/>
          <p:cNvSpPr>
            <a:spLocks noGrp="1"/>
          </p:cNvSpPr>
          <p:nvPr>
            <p:ph type="sldNum" sz="quarter" idx="5"/>
          </p:nvPr>
        </p:nvSpPr>
        <p:spPr/>
        <p:txBody>
          <a:bodyPr/>
          <a:lstStyle/>
          <a:p>
            <a:fld id="{AC9CE2E7-C91C-4BAF-92B2-56E2037DDE6B}" type="slidenum">
              <a:rPr lang="en-US" smtClean="0"/>
              <a:t>74</a:t>
            </a:fld>
            <a:endParaRPr lang="en-US"/>
          </a:p>
        </p:txBody>
      </p:sp>
    </p:spTree>
    <p:extLst>
      <p:ext uri="{BB962C8B-B14F-4D97-AF65-F5344CB8AC3E}">
        <p14:creationId xmlns:p14="http://schemas.microsoft.com/office/powerpoint/2010/main" val="3771312520"/>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5000"/>
              </a:lnSpc>
              <a:spcBef>
                <a:spcPts val="0"/>
              </a:spcBef>
              <a:spcAft>
                <a:spcPts val="1200"/>
              </a:spcAft>
              <a:buClrTx/>
              <a:buSzTx/>
              <a:buFontTx/>
              <a:buNone/>
              <a:tabLst/>
              <a:defRPr/>
            </a:pPr>
            <a:r>
              <a:rPr lang="es-GT" sz="1200" b="1" noProof="0" dirty="0">
                <a:latin typeface="Arial  "/>
                <a:ea typeface="Times New Roman" panose="02020603050405020304" pitchFamily="18" charset="0"/>
                <a:cs typeface="Times New Roman" panose="02020603050405020304" pitchFamily="18" charset="0"/>
              </a:rPr>
              <a:t>Notas para el instructor:</a:t>
            </a:r>
          </a:p>
          <a:p>
            <a:pPr marL="0" marR="0" lvl="0" indent="0" algn="l" defTabSz="914400" rtl="0" eaLnBrk="1" fontAlgn="auto" latinLnBrk="0" hangingPunct="1">
              <a:lnSpc>
                <a:spcPct val="115000"/>
              </a:lnSpc>
              <a:spcBef>
                <a:spcPts val="0"/>
              </a:spcBef>
              <a:spcAft>
                <a:spcPts val="1200"/>
              </a:spcAft>
              <a:buClrTx/>
              <a:buSzTx/>
              <a:buFontTx/>
              <a:buNone/>
              <a:tabLst/>
              <a:defRPr/>
            </a:pPr>
            <a:endParaRPr lang="es-GT" sz="1200" b="1" noProof="0" dirty="0">
              <a:effectLst/>
              <a:latin typeface="Arial  "/>
              <a:ea typeface="Times New Roman" panose="02020603050405020304" pitchFamily="18" charset="0"/>
              <a:cs typeface="Times New Roman" panose="02020603050405020304" pitchFamily="18" charset="0"/>
            </a:endParaRPr>
          </a:p>
          <a:p>
            <a:pPr marL="171450" marR="0" lvl="0" indent="-171450" algn="l" defTabSz="914400" rtl="0" eaLnBrk="1" fontAlgn="auto" latinLnBrk="0" hangingPunct="1">
              <a:lnSpc>
                <a:spcPct val="115000"/>
              </a:lnSpc>
              <a:spcBef>
                <a:spcPts val="0"/>
              </a:spcBef>
              <a:spcAft>
                <a:spcPts val="1200"/>
              </a:spcAft>
              <a:buClrTx/>
              <a:buSzTx/>
              <a:buFont typeface="Arial" panose="020B0604020202020204" pitchFamily="34" charset="0"/>
              <a:buChar char="•"/>
              <a:tabLst/>
              <a:defRPr/>
            </a:pPr>
            <a:r>
              <a:rPr lang="es-GT" sz="1200" b="1" u="sng" noProof="0" dirty="0">
                <a:latin typeface="Arial (Body)"/>
                <a:cs typeface="Calibri"/>
                <a:sym typeface="Calibri"/>
              </a:rPr>
              <a:t>Diga</a:t>
            </a:r>
            <a:r>
              <a:rPr lang="es-GT" sz="1200" noProof="0" dirty="0">
                <a:effectLst/>
                <a:latin typeface="Arial  "/>
                <a:ea typeface="Times New Roman" panose="02020603050405020304" pitchFamily="18" charset="0"/>
                <a:cs typeface="Times New Roman" panose="02020603050405020304" pitchFamily="18" charset="0"/>
              </a:rPr>
              <a:t>: Se pueden utilizar diferentes medidas de la frecuencia de las enfermedades para describir la frecuencia con la que una enfermedad u otro evento sanitario ocurre en una población. Este </a:t>
            </a:r>
            <a:r>
              <a:rPr lang="es-GT" sz="1200" noProof="0" dirty="0">
                <a:effectLst/>
                <a:latin typeface="Arial (Body)"/>
                <a:ea typeface="Times New Roman" panose="02020603050405020304" pitchFamily="18" charset="0"/>
                <a:cs typeface="Times New Roman" panose="02020603050405020304" pitchFamily="18" charset="0"/>
              </a:rPr>
              <a:t>resumen es una buena referencia para ayudar a identificar las diferentes medidas de frecuencia de enfermedades y lo que cada una representa. </a:t>
            </a:r>
            <a:r>
              <a:rPr lang="es-GT" sz="1200" kern="1200" noProof="0" dirty="0">
                <a:solidFill>
                  <a:srgbClr val="000000"/>
                </a:solidFill>
                <a:effectLst/>
                <a:latin typeface="Arial (Body)"/>
                <a:ea typeface="MS Mincho" panose="02020609040205080304" pitchFamily="49" charset="-128"/>
                <a:cs typeface="Times New Roman" panose="02020603050405020304" pitchFamily="18" charset="0"/>
              </a:rPr>
              <a:t>Estas medidas de frecuencia pueden utilizarse tanto en poblaciones humanas como animales.</a:t>
            </a:r>
          </a:p>
          <a:p>
            <a:pPr marL="171450" marR="0" lvl="0" indent="-171450" algn="l" defTabSz="914400" rtl="0" eaLnBrk="1" fontAlgn="auto" latinLnBrk="0" hangingPunct="1">
              <a:lnSpc>
                <a:spcPct val="115000"/>
              </a:lnSpc>
              <a:spcBef>
                <a:spcPts val="0"/>
              </a:spcBef>
              <a:spcAft>
                <a:spcPts val="1200"/>
              </a:spcAft>
              <a:buClrTx/>
              <a:buSzTx/>
              <a:buFont typeface="Arial" panose="020B0604020202020204" pitchFamily="34" charset="0"/>
              <a:buChar char="•"/>
              <a:tabLst/>
              <a:defRPr/>
            </a:pPr>
            <a:endParaRPr lang="es-GT" sz="1200" b="1" i="0" u="sng" strike="noStrike" kern="1200" cap="none" noProof="0" dirty="0">
              <a:solidFill>
                <a:srgbClr val="000000"/>
              </a:solidFill>
              <a:effectLst/>
              <a:latin typeface="Arial (Body)"/>
              <a:ea typeface="MS Mincho" panose="02020609040205080304" pitchFamily="49" charset="-128"/>
              <a:cs typeface="Times New Roman" panose="02020603050405020304" pitchFamily="18" charset="0"/>
              <a:sym typeface="Calibri"/>
            </a:endParaRPr>
          </a:p>
          <a:p>
            <a:pPr marL="171450" marR="0" lvl="0" indent="-171450" algn="l" defTabSz="914400" rtl="0" eaLnBrk="1" fontAlgn="auto" latinLnBrk="0" hangingPunct="1">
              <a:lnSpc>
                <a:spcPct val="115000"/>
              </a:lnSpc>
              <a:spcBef>
                <a:spcPts val="0"/>
              </a:spcBef>
              <a:spcAft>
                <a:spcPts val="1200"/>
              </a:spcAft>
              <a:buClrTx/>
              <a:buSzTx/>
              <a:buFont typeface="Arial" panose="020B0604020202020204" pitchFamily="34" charset="0"/>
              <a:buChar char="•"/>
              <a:tabLst/>
              <a:defRPr/>
            </a:pPr>
            <a:r>
              <a:rPr lang="es-GT" sz="1200" b="1" u="sng" noProof="0" dirty="0">
                <a:latin typeface="Arial (Body)"/>
                <a:cs typeface="Calibri"/>
                <a:sym typeface="Calibri"/>
              </a:rPr>
              <a:t>Diga: </a:t>
            </a:r>
            <a:r>
              <a:rPr lang="es-GT" sz="1200" noProof="0" dirty="0">
                <a:effectLst/>
                <a:latin typeface="Arial (Body)"/>
                <a:ea typeface="Times New Roman" panose="02020603050405020304" pitchFamily="18" charset="0"/>
                <a:cs typeface="Times New Roman" panose="02020603050405020304" pitchFamily="18" charset="0"/>
              </a:rPr>
              <a:t>Las tasas clave </a:t>
            </a:r>
            <a:r>
              <a:rPr lang="es-GT" sz="1200" i="1" noProof="0" dirty="0">
                <a:effectLst/>
                <a:latin typeface="Arial (Body)"/>
                <a:ea typeface="Times New Roman" panose="02020603050405020304" pitchFamily="18" charset="0"/>
                <a:cs typeface="Times New Roman" panose="02020603050405020304" pitchFamily="18" charset="0"/>
              </a:rPr>
              <a:t>(resaltadas en azul) </a:t>
            </a:r>
            <a:r>
              <a:rPr lang="es-GT" sz="1200" noProof="0" dirty="0">
                <a:effectLst/>
                <a:latin typeface="Arial (Body)"/>
                <a:ea typeface="Times New Roman" panose="02020603050405020304" pitchFamily="18" charset="0"/>
                <a:cs typeface="Times New Roman" panose="02020603050405020304" pitchFamily="18" charset="0"/>
              </a:rPr>
              <a:t>incluyen la incidencia, la prevalencia, las tasas de ataque y las tasas de mortalidad.  Las tasas de letalidad son en realidad proporciones. Se dice que el análisis convierte los datos en información. Los datos son poco más que números hasta que se analizan. Una vez analizados, los datos se convierten en información útil para apoyar decisiones basadas en evidencia, mejorar programas y tomar medidas eficaces para proteger la salud pública.</a:t>
            </a:r>
          </a:p>
          <a:p>
            <a:pPr marL="285750" marR="0" indent="-285750">
              <a:lnSpc>
                <a:spcPct val="115000"/>
              </a:lnSpc>
              <a:spcBef>
                <a:spcPts val="0"/>
              </a:spcBef>
              <a:spcAft>
                <a:spcPts val="1200"/>
              </a:spcAft>
              <a:buFont typeface="Arial" panose="020B0604020202020204" pitchFamily="34" charset="0"/>
              <a:buChar char="•"/>
            </a:pPr>
            <a:endParaRPr lang="es-ES" sz="1200" kern="1200" noProof="0" dirty="0">
              <a:solidFill>
                <a:srgbClr val="000000"/>
              </a:solidFill>
              <a:effectLst/>
              <a:latin typeface="Arial  "/>
              <a:ea typeface="MS Mincho" panose="02020609040205080304" pitchFamily="49" charset="-128"/>
              <a:cs typeface="Times New Roman" panose="02020603050405020304" pitchFamily="18" charset="0"/>
            </a:endParaRPr>
          </a:p>
          <a:p>
            <a:pPr marL="0" marR="0" eaLnBrk="0" fontAlgn="base" hangingPunct="0">
              <a:spcBef>
                <a:spcPts val="430"/>
              </a:spcBef>
              <a:spcAft>
                <a:spcPts val="0"/>
              </a:spcAft>
            </a:pPr>
            <a:endParaRPr lang="es-ES" sz="1200" kern="1200" noProof="0" dirty="0">
              <a:solidFill>
                <a:srgbClr val="000000"/>
              </a:solidFill>
              <a:effectLst/>
              <a:latin typeface="Arial  "/>
              <a:ea typeface="MS Mincho" panose="02020609040205080304" pitchFamily="49" charset="-128"/>
              <a:cs typeface="Times New Roman" panose="02020603050405020304" pitchFamily="18" charset="0"/>
            </a:endParaRPr>
          </a:p>
          <a:p>
            <a:pPr marL="0" marR="0" eaLnBrk="0" fontAlgn="base" hangingPunct="0">
              <a:spcBef>
                <a:spcPts val="430"/>
              </a:spcBef>
              <a:spcAft>
                <a:spcPts val="0"/>
              </a:spcAft>
            </a:pPr>
            <a:endParaRPr lang="es-ES" sz="1200" noProof="0" dirty="0">
              <a:effectLst/>
              <a:latin typeface="+mn-lt"/>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75</a:t>
            </a:fld>
            <a:endParaRPr lang="en-US" altLang="en-US"/>
          </a:p>
        </p:txBody>
      </p:sp>
    </p:spTree>
    <p:extLst>
      <p:ext uri="{BB962C8B-B14F-4D97-AF65-F5344CB8AC3E}">
        <p14:creationId xmlns:p14="http://schemas.microsoft.com/office/powerpoint/2010/main" val="3495205363"/>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1200"/>
              </a:spcBef>
              <a:spcAft>
                <a:spcPts val="600"/>
              </a:spcAft>
            </a:pPr>
            <a:r>
              <a:rPr lang="es-GT" sz="1200" b="1" noProof="0" dirty="0">
                <a:effectLst/>
                <a:latin typeface="Arial (Body)"/>
              </a:rPr>
              <a:t>Notas para el instructor:</a:t>
            </a:r>
          </a:p>
          <a:p>
            <a:pPr marL="0" marR="0">
              <a:spcBef>
                <a:spcPts val="1200"/>
              </a:spcBef>
              <a:spcAft>
                <a:spcPts val="600"/>
              </a:spcAft>
            </a:pPr>
            <a:endParaRPr lang="es-GT" sz="1200" b="1" noProof="0" dirty="0">
              <a:effectLst/>
              <a:latin typeface="Arial (Body)"/>
            </a:endParaRPr>
          </a:p>
          <a:p>
            <a:pPr marL="171450" marR="0" indent="-171450">
              <a:lnSpc>
                <a:spcPct val="115000"/>
              </a:lnSpc>
              <a:spcBef>
                <a:spcPts val="0"/>
              </a:spcBef>
              <a:spcAft>
                <a:spcPts val="1200"/>
              </a:spcAft>
              <a:buFont typeface="Arial" panose="020B0604020202020204" pitchFamily="34" charset="0"/>
              <a:buChar char="•"/>
            </a:pPr>
            <a:r>
              <a:rPr lang="es-GT" sz="1200" b="1" u="sng" noProof="0" dirty="0">
                <a:latin typeface="Arial (Body)"/>
                <a:cs typeface="Calibri"/>
                <a:sym typeface="Calibri"/>
              </a:rPr>
              <a:t>Diga: </a:t>
            </a:r>
            <a:r>
              <a:rPr lang="es-GT" sz="1200" noProof="0" dirty="0">
                <a:effectLst/>
                <a:latin typeface="Arial (Body)"/>
                <a:ea typeface="Times New Roman" panose="02020603050405020304" pitchFamily="18" charset="0"/>
                <a:cs typeface="Times New Roman" panose="02020603050405020304" pitchFamily="18" charset="0"/>
              </a:rPr>
              <a:t>Las variables cualitativas (</a:t>
            </a:r>
            <a:r>
              <a:rPr lang="es-GT" sz="1200" i="1" noProof="0" dirty="0">
                <a:effectLst/>
                <a:latin typeface="Arial (Body)"/>
                <a:ea typeface="Times New Roman" panose="02020603050405020304" pitchFamily="18" charset="0"/>
                <a:cs typeface="Times New Roman" panose="02020603050405020304" pitchFamily="18" charset="0"/>
              </a:rPr>
              <a:t>por ejemplo: Enfermedad: Sí/No</a:t>
            </a:r>
            <a:r>
              <a:rPr lang="es-GT" sz="1200" noProof="0" dirty="0">
                <a:effectLst/>
                <a:latin typeface="Arial (Body)"/>
                <a:ea typeface="Times New Roman" panose="02020603050405020304" pitchFamily="18" charset="0"/>
                <a:cs typeface="Times New Roman" panose="02020603050405020304" pitchFamily="18" charset="0"/>
              </a:rPr>
              <a:t>) se analizan mejor con razones, proporciones y tasas. Utilice tasas siempre que sea posible para describir la aparición de una enfermedad. Las variables cuantitativas </a:t>
            </a:r>
            <a:r>
              <a:rPr lang="es-GT" sz="1200" i="1" noProof="0" dirty="0">
                <a:effectLst/>
                <a:latin typeface="Arial (Body)"/>
                <a:ea typeface="Times New Roman" panose="02020603050405020304" pitchFamily="18" charset="0"/>
                <a:cs typeface="Times New Roman" panose="02020603050405020304" pitchFamily="18" charset="0"/>
              </a:rPr>
              <a:t>(por ejemplo: Edad en años</a:t>
            </a:r>
            <a:r>
              <a:rPr lang="es-GT" sz="1200" noProof="0" dirty="0">
                <a:effectLst/>
                <a:latin typeface="Arial (Body)"/>
                <a:ea typeface="Times New Roman" panose="02020603050405020304" pitchFamily="18" charset="0"/>
                <a:cs typeface="Times New Roman" panose="02020603050405020304" pitchFamily="18" charset="0"/>
              </a:rPr>
              <a:t>) se analizan mejor utilizando la mediana, la media y la moda, aunque la moda se utiliza con menos frecuencia. La mediana es siempre una buena opción. Es fácil utilizar la mediana y el rango juntos.</a:t>
            </a:r>
          </a:p>
          <a:p>
            <a:pPr marL="0" marR="0">
              <a:lnSpc>
                <a:spcPct val="115000"/>
              </a:lnSpc>
              <a:spcBef>
                <a:spcPts val="0"/>
              </a:spcBef>
              <a:spcAft>
                <a:spcPts val="1200"/>
              </a:spcAft>
            </a:pPr>
            <a:endParaRPr lang="es-ES" sz="1200" noProof="0" dirty="0">
              <a:effectLst/>
              <a:latin typeface="+mn-lt"/>
              <a:ea typeface="Times New Roman" panose="02020603050405020304" pitchFamily="18" charset="0"/>
              <a:cs typeface="Times New Roman" panose="02020603050405020304" pitchFamily="18" charset="0"/>
            </a:endParaRPr>
          </a:p>
          <a:p>
            <a:endParaRPr lang="es-ES" sz="1200" baseline="0" noProof="0" dirty="0">
              <a:latin typeface="+mn-lt"/>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76</a:t>
            </a:fld>
            <a:endParaRPr lang="en-US" altLang="en-US"/>
          </a:p>
        </p:txBody>
      </p:sp>
    </p:spTree>
    <p:extLst>
      <p:ext uri="{BB962C8B-B14F-4D97-AF65-F5344CB8AC3E}">
        <p14:creationId xmlns:p14="http://schemas.microsoft.com/office/powerpoint/2010/main" val="854811157"/>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15000"/>
              </a:lnSpc>
              <a:spcBef>
                <a:spcPts val="0"/>
              </a:spcBef>
              <a:spcAft>
                <a:spcPts val="1200"/>
              </a:spcAft>
              <a:buClrTx/>
              <a:buSzTx/>
              <a:buFontTx/>
              <a:buNone/>
              <a:tabLst/>
              <a:defRPr/>
            </a:pPr>
            <a:r>
              <a:rPr lang="es-GT" sz="1200" b="1" noProof="0" dirty="0">
                <a:effectLst/>
                <a:latin typeface="Arial" panose="020B0604020202020204" pitchFamily="34" charset="0"/>
                <a:cs typeface="Arial" panose="020B0604020202020204" pitchFamily="34" charset="0"/>
              </a:rPr>
              <a:t>Notas para el instructor:</a:t>
            </a:r>
          </a:p>
          <a:p>
            <a:pPr marL="0" marR="0">
              <a:lnSpc>
                <a:spcPct val="115000"/>
              </a:lnSpc>
              <a:spcBef>
                <a:spcPts val="0"/>
              </a:spcBef>
              <a:spcAft>
                <a:spcPts val="1200"/>
              </a:spcAft>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GT" sz="1200" b="1" i="1" noProof="0" dirty="0">
                <a:effectLst/>
                <a:latin typeface="Arial" panose="020B0604020202020204" pitchFamily="34" charset="0"/>
                <a:ea typeface="Times New Roman" panose="02020603050405020304" pitchFamily="18" charset="0"/>
                <a:cs typeface="Arial" panose="020B0604020202020204" pitchFamily="34" charset="0"/>
              </a:rPr>
              <a:t>Pida </a:t>
            </a:r>
            <a:r>
              <a:rPr lang="es-GT" sz="1200" b="0" i="0" noProof="0" dirty="0">
                <a:effectLst/>
                <a:latin typeface="Arial" panose="020B0604020202020204" pitchFamily="34" charset="0"/>
                <a:ea typeface="Times New Roman" panose="02020603050405020304" pitchFamily="18" charset="0"/>
                <a:cs typeface="Arial" panose="020B0604020202020204" pitchFamily="34" charset="0"/>
              </a:rPr>
              <a:t>a un voluntario que lea los objetivos en voz alta.</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s-GT" sz="1200" b="1"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s-GT" sz="1200" b="1" i="0"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GT" sz="1200" b="0" i="0" u="none" noProof="0" dirty="0">
                <a:effectLst/>
                <a:latin typeface="Arial" panose="020B0604020202020204" pitchFamily="34" charset="0"/>
                <a:ea typeface="Times New Roman" panose="02020603050405020304" pitchFamily="18" charset="0"/>
                <a:cs typeface="Arial" panose="020B0604020202020204" pitchFamily="34" charset="0"/>
              </a:rPr>
              <a:t>si estos objetivos se han abordado adecuadamente. </a:t>
            </a: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endParaRPr lang="es-GT" sz="1200" b="0" i="0" u="none"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s-GT" sz="1200" b="1" i="0"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GT" sz="1200" b="0" i="0" u="none" noProof="0" dirty="0">
                <a:effectLst/>
                <a:latin typeface="Arial" panose="020B0604020202020204" pitchFamily="34" charset="0"/>
                <a:ea typeface="Times New Roman" panose="02020603050405020304" pitchFamily="18" charset="0"/>
                <a:cs typeface="Arial" panose="020B0604020202020204" pitchFamily="34" charset="0"/>
              </a:rPr>
              <a:t>si necesita alguna aclaración.  </a:t>
            </a: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endParaRPr lang="es-GT" sz="1200" b="0" i="0" u="none"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s-GT" sz="1200" b="1" i="0" u="sng" noProof="0" dirty="0">
                <a:effectLst/>
                <a:latin typeface="Arial" panose="020B0604020202020204" pitchFamily="34" charset="0"/>
                <a:ea typeface="Times New Roman" panose="02020603050405020304" pitchFamily="18" charset="0"/>
                <a:cs typeface="Arial" panose="020B0604020202020204" pitchFamily="34" charset="0"/>
              </a:rPr>
              <a:t>Responda </a:t>
            </a:r>
            <a:r>
              <a:rPr lang="es-GT" sz="1200" b="0" i="0" u="none" noProof="0" dirty="0">
                <a:effectLst/>
                <a:latin typeface="Arial" panose="020B0604020202020204" pitchFamily="34" charset="0"/>
                <a:ea typeface="Times New Roman" panose="02020603050405020304" pitchFamily="18" charset="0"/>
                <a:cs typeface="Arial" panose="020B0604020202020204" pitchFamily="34" charset="0"/>
              </a:rPr>
              <a:t>a las preguntas o aclárelas si es necesario.</a:t>
            </a:r>
            <a:endParaRPr lang="es-GT" sz="1200" b="1" i="1" u="sng" noProof="0" dirty="0">
              <a:effectLst/>
              <a:latin typeface="Arial" panose="020B0604020202020204" pitchFamily="34" charset="0"/>
              <a:ea typeface="Times New Roman" panose="02020603050405020304" pitchFamily="18" charset="0"/>
              <a:cs typeface="Arial" panose="020B0604020202020204" pitchFamily="34" charset="0"/>
            </a:endParaRPr>
          </a:p>
          <a:p>
            <a:endParaRPr lang="es-ES" noProof="0" dirty="0"/>
          </a:p>
        </p:txBody>
      </p:sp>
      <p:sp>
        <p:nvSpPr>
          <p:cNvPr id="4" name="Slide Number Placeholder 3"/>
          <p:cNvSpPr>
            <a:spLocks noGrp="1"/>
          </p:cNvSpPr>
          <p:nvPr>
            <p:ph type="sldNum" sz="quarter" idx="5"/>
          </p:nvPr>
        </p:nvSpPr>
        <p:spPr/>
        <p:txBody>
          <a:bodyPr/>
          <a:lstStyle/>
          <a:p>
            <a:fld id="{AC9CE2E7-C91C-4BAF-92B2-56E2037DDE6B}" type="slidenum">
              <a:rPr lang="en-US" smtClean="0"/>
              <a:t>77</a:t>
            </a:fld>
            <a:endParaRPr lang="en-US"/>
          </a:p>
        </p:txBody>
      </p:sp>
    </p:spTree>
    <p:extLst>
      <p:ext uri="{BB962C8B-B14F-4D97-AF65-F5344CB8AC3E}">
        <p14:creationId xmlns:p14="http://schemas.microsoft.com/office/powerpoint/2010/main" val="22475719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b="1" noProof="0" dirty="0">
                <a:latin typeface="Arial (Body)"/>
              </a:rPr>
              <a:t>Notas para el instructor:</a:t>
            </a:r>
          </a:p>
          <a:p>
            <a:endParaRPr lang="es-ES" b="1" noProof="0" dirty="0">
              <a:latin typeface="Arial (Body)"/>
            </a:endParaRPr>
          </a:p>
          <a:p>
            <a:pPr marL="171450" indent="-171450">
              <a:buFont typeface="Arial" panose="020B0604020202020204" pitchFamily="34" charset="0"/>
              <a:buChar char="•"/>
            </a:pPr>
            <a:r>
              <a:rPr lang="es-ES" sz="1200" b="1" u="sng" noProof="0" dirty="0">
                <a:latin typeface="Arial (Body)"/>
                <a:ea typeface="Times New Roman" panose="02020603050405020304" pitchFamily="18" charset="0"/>
                <a:cs typeface="Times New Roman" panose="02020603050405020304" pitchFamily="18" charset="0"/>
              </a:rPr>
              <a:t>Diga</a:t>
            </a:r>
            <a:r>
              <a:rPr lang="es-ES" b="0" noProof="0" dirty="0">
                <a:latin typeface="Arial (Body)"/>
              </a:rPr>
              <a:t>: Hay dos tipos de variables: </a:t>
            </a:r>
            <a:r>
              <a:rPr lang="es-ES" b="1" u="sng" noProof="0" dirty="0">
                <a:latin typeface="Arial (Body)"/>
              </a:rPr>
              <a:t>cuantitativas </a:t>
            </a:r>
            <a:r>
              <a:rPr lang="es-ES" b="0" u="none" noProof="0" dirty="0">
                <a:latin typeface="Arial (Body)"/>
              </a:rPr>
              <a:t>y </a:t>
            </a:r>
            <a:r>
              <a:rPr lang="es-ES" b="1" u="sng" noProof="0" dirty="0">
                <a:latin typeface="Arial (Body)"/>
              </a:rPr>
              <a:t>cualitativas</a:t>
            </a:r>
            <a:r>
              <a:rPr lang="es-ES" b="0" noProof="0" dirty="0">
                <a:latin typeface="Arial (Body)"/>
              </a:rPr>
              <a:t>. Las variables cuantitativas, también llamadas numéricas o continuas, se representan mediante números. "Cuantitativo" viene de la misma palabra que cantidad, que significa cuántos o cuánto. Las variables cuantitativas tienen valores numéricos y representan medidas. </a:t>
            </a:r>
            <a:r>
              <a:rPr lang="es-ES" b="1" noProof="0" dirty="0">
                <a:latin typeface="Arial (Body)"/>
              </a:rPr>
              <a:t>&lt;CLICK&gt; </a:t>
            </a:r>
            <a:r>
              <a:rPr lang="es-ES" b="0" noProof="0" dirty="0">
                <a:latin typeface="Arial (Body)"/>
              </a:rPr>
              <a:t>La edad es cuantitativa porque la edad se mide en días, semanas, meses o años. Otras variables cuantitativas son la altura (</a:t>
            </a:r>
            <a:r>
              <a:rPr lang="es-ES" b="0" i="1" noProof="0" dirty="0">
                <a:latin typeface="Arial (Body)"/>
              </a:rPr>
              <a:t>centímetros</a:t>
            </a:r>
            <a:r>
              <a:rPr lang="es-ES" b="0" noProof="0" dirty="0">
                <a:latin typeface="Arial (Body)"/>
              </a:rPr>
              <a:t>) y el número de niños (recuentos), el número de especies animales y el índice de calidad del aire (índice ICA= 0-500).</a:t>
            </a:r>
          </a:p>
          <a:p>
            <a:endParaRPr lang="es-ES" noProof="0" dirty="0">
              <a:latin typeface="+mn-lt"/>
            </a:endParaRPr>
          </a:p>
        </p:txBody>
      </p:sp>
      <p:sp>
        <p:nvSpPr>
          <p:cNvPr id="4" name="Slide Number Placeholder 3"/>
          <p:cNvSpPr>
            <a:spLocks noGrp="1"/>
          </p:cNvSpPr>
          <p:nvPr>
            <p:ph type="sldNum" sz="quarter" idx="5"/>
          </p:nvPr>
        </p:nvSpPr>
        <p:spPr/>
        <p:txBody>
          <a:bodyPr/>
          <a:lstStyle/>
          <a:p>
            <a:fld id="{AC9CE2E7-C91C-4BAF-92B2-56E2037DDE6B}" type="slidenum">
              <a:rPr lang="en-US" smtClean="0"/>
              <a:t>8</a:t>
            </a:fld>
            <a:endParaRPr lang="en-US"/>
          </a:p>
        </p:txBody>
      </p:sp>
    </p:spTree>
    <p:extLst>
      <p:ext uri="{BB962C8B-B14F-4D97-AF65-F5344CB8AC3E}">
        <p14:creationId xmlns:p14="http://schemas.microsoft.com/office/powerpoint/2010/main" val="17251799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GT" b="1" noProof="0" dirty="0">
                <a:latin typeface="Arial (Body)"/>
              </a:rPr>
              <a:t>Notas para el instructor: </a:t>
            </a:r>
          </a:p>
          <a:p>
            <a:pPr marL="0" marR="0">
              <a:lnSpc>
                <a:spcPct val="115000"/>
              </a:lnSpc>
              <a:spcBef>
                <a:spcPts val="0"/>
              </a:spcBef>
              <a:spcAft>
                <a:spcPts val="0"/>
              </a:spcAft>
            </a:pPr>
            <a:endParaRPr lang="es-GT" sz="1200" b="1" u="sng" noProof="0" dirty="0">
              <a:latin typeface="Arial (Body)"/>
              <a:cs typeface="Calibri"/>
              <a:sym typeface="Calibri"/>
            </a:endParaRPr>
          </a:p>
          <a:p>
            <a:pPr marL="171450" marR="0" indent="-171450">
              <a:lnSpc>
                <a:spcPct val="115000"/>
              </a:lnSpc>
              <a:spcBef>
                <a:spcPts val="0"/>
              </a:spcBef>
              <a:spcAft>
                <a:spcPts val="0"/>
              </a:spcAft>
              <a:buFont typeface="Arial" panose="020B0604020202020204" pitchFamily="34" charset="0"/>
              <a:buChar char="•"/>
            </a:pPr>
            <a:r>
              <a:rPr lang="es-GT" sz="1200" b="1" u="sng" noProof="0" dirty="0">
                <a:latin typeface="Arial (Body)"/>
                <a:cs typeface="Calibri"/>
                <a:sym typeface="Calibri"/>
              </a:rPr>
              <a:t>Diga: </a:t>
            </a:r>
            <a:r>
              <a:rPr lang="es-GT" sz="1200" b="0" noProof="0" dirty="0">
                <a:effectLst/>
                <a:latin typeface="Arial (Body)"/>
                <a:ea typeface="Times New Roman" panose="02020603050405020304" pitchFamily="18" charset="0"/>
                <a:cs typeface="Times New Roman" panose="02020603050405020304" pitchFamily="18" charset="0"/>
              </a:rPr>
              <a:t>Las variables cualitativas </a:t>
            </a:r>
            <a:r>
              <a:rPr lang="es-GT" sz="1200" noProof="0" dirty="0">
                <a:effectLst/>
                <a:latin typeface="Arial (Body)"/>
                <a:ea typeface="Times New Roman" panose="02020603050405020304" pitchFamily="18" charset="0"/>
                <a:cs typeface="Times New Roman" panose="02020603050405020304" pitchFamily="18" charset="0"/>
              </a:rPr>
              <a:t>también se denominan </a:t>
            </a:r>
            <a:r>
              <a:rPr lang="es-GT" sz="1200" b="0" noProof="0" dirty="0">
                <a:effectLst/>
                <a:latin typeface="Arial (Body)"/>
                <a:ea typeface="Times New Roman" panose="02020603050405020304" pitchFamily="18" charset="0"/>
                <a:cs typeface="Times New Roman" panose="02020603050405020304" pitchFamily="18" charset="0"/>
              </a:rPr>
              <a:t>variables nominales </a:t>
            </a:r>
            <a:r>
              <a:rPr lang="es-GT" sz="1200" noProof="0" dirty="0">
                <a:effectLst/>
                <a:latin typeface="Arial (Body)"/>
                <a:ea typeface="Times New Roman" panose="02020603050405020304" pitchFamily="18" charset="0"/>
                <a:cs typeface="Times New Roman" panose="02020603050405020304" pitchFamily="18" charset="0"/>
              </a:rPr>
              <a:t>o </a:t>
            </a:r>
            <a:r>
              <a:rPr lang="es-GT" sz="1200" b="0" noProof="0" dirty="0">
                <a:effectLst/>
                <a:latin typeface="Arial (Body)"/>
                <a:ea typeface="Times New Roman" panose="02020603050405020304" pitchFamily="18" charset="0"/>
                <a:cs typeface="Times New Roman" panose="02020603050405020304" pitchFamily="18" charset="0"/>
              </a:rPr>
              <a:t>categóricas</a:t>
            </a:r>
            <a:r>
              <a:rPr lang="es-GT" sz="1200" noProof="0" dirty="0">
                <a:effectLst/>
                <a:latin typeface="Arial (Body)"/>
                <a:ea typeface="Times New Roman" panose="02020603050405020304" pitchFamily="18" charset="0"/>
                <a:cs typeface="Times New Roman" panose="02020603050405020304" pitchFamily="18" charset="0"/>
              </a:rPr>
              <a:t>. "Cualitativas" viene de la misma palabra que "cualidades", que significa características de algo. Las variables cualitativas son descriptivas, con valores de categoría o etiqueta. </a:t>
            </a:r>
            <a:r>
              <a:rPr lang="es-GT" b="1" noProof="0" dirty="0">
                <a:latin typeface="Arial (Body)"/>
              </a:rPr>
              <a:t>&lt;CLICK&gt; </a:t>
            </a:r>
            <a:r>
              <a:rPr lang="es-GT" sz="1200" noProof="0" dirty="0">
                <a:effectLst/>
                <a:latin typeface="Arial (Body)"/>
                <a:ea typeface="Times New Roman" panose="02020603050405020304" pitchFamily="18" charset="0"/>
                <a:cs typeface="Times New Roman" panose="02020603050405020304" pitchFamily="18" charset="0"/>
              </a:rPr>
              <a:t>Entre los ejemplos de variables cualitativas se incluyen el sexo, la ocupación, si una persona cumple o no la definición de caso, el distrito en el que reside una persona, el cáncer medido como estadio 1, estadio 2, estadio 3 o estadio 4, el estadio de vida de un animal y el índice de calidad del aire, notificado como 6 categorías.</a:t>
            </a:r>
          </a:p>
          <a:p>
            <a:endParaRPr lang="es-GT" b="1" noProof="0" dirty="0">
              <a:latin typeface="Arial (Body)"/>
            </a:endParaRPr>
          </a:p>
          <a:p>
            <a:pPr marL="171450" marR="0" lvl="0" indent="-171450" algn="l" defTabSz="914400" rtl="0" eaLnBrk="1" fontAlgn="auto" latinLnBrk="0" hangingPunct="1">
              <a:lnSpc>
                <a:spcPct val="115000"/>
              </a:lnSpc>
              <a:spcBef>
                <a:spcPts val="0"/>
              </a:spcBef>
              <a:spcAft>
                <a:spcPts val="0"/>
              </a:spcAft>
              <a:buClrTx/>
              <a:buSzTx/>
              <a:buFont typeface="Wingdings" panose="05000000000000000000" pitchFamily="2" charset="2"/>
              <a:buChar char="v"/>
              <a:tabLst/>
              <a:defRPr/>
            </a:pPr>
            <a:r>
              <a:rPr lang="es-GT" b="1" i="1" noProof="0" dirty="0">
                <a:latin typeface="Arial (Body)"/>
              </a:rPr>
              <a:t>No se entretenga en si las variables de escala ordinal son cuantitativas ("¡Los estadios tienen números!") o cualitativas ("Sí, pero sólo son etiquetas para pequeño y local, más grande, extendido en tejidos cercanos y generalizado"). La razón para discutir lo cuantitativo frente a lo cualitativo es porque resumimos estos datos de manera diferente, como se describe en el resto de esta sesión.</a:t>
            </a:r>
            <a:endParaRPr lang="es-GT" sz="1200" b="1" i="1" u="sng" noProof="0" dirty="0">
              <a:latin typeface="Arial (Body)"/>
              <a:cs typeface="Calibri"/>
              <a:sym typeface="Calibri"/>
            </a:endParaRPr>
          </a:p>
          <a:p>
            <a:endParaRPr lang="en-US" b="1" dirty="0">
              <a:latin typeface="Arial (Body)"/>
            </a:endParaRPr>
          </a:p>
          <a:p>
            <a:endParaRPr lang="en-US" b="1" dirty="0">
              <a:latin typeface="+mn-lt"/>
            </a:endParaRPr>
          </a:p>
        </p:txBody>
      </p:sp>
      <p:sp>
        <p:nvSpPr>
          <p:cNvPr id="4" name="Slide Number Placeholder 3"/>
          <p:cNvSpPr>
            <a:spLocks noGrp="1"/>
          </p:cNvSpPr>
          <p:nvPr>
            <p:ph type="sldNum" sz="quarter" idx="5"/>
          </p:nvPr>
        </p:nvSpPr>
        <p:spPr/>
        <p:txBody>
          <a:bodyPr/>
          <a:lstStyle/>
          <a:p>
            <a:fld id="{AC9CE2E7-C91C-4BAF-92B2-56E2037DDE6B}" type="slidenum">
              <a:rPr lang="en-US" smtClean="0"/>
              <a:t>9</a:t>
            </a:fld>
            <a:endParaRPr lang="en-US"/>
          </a:p>
        </p:txBody>
      </p:sp>
    </p:spTree>
    <p:extLst>
      <p:ext uri="{BB962C8B-B14F-4D97-AF65-F5344CB8AC3E}">
        <p14:creationId xmlns:p14="http://schemas.microsoft.com/office/powerpoint/2010/main" val="335744464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Layout" Target="../diagrams/layout1.xml"/><Relationship Id="rId7" Type="http://schemas.openxmlformats.org/officeDocument/2006/relationships/image" Target="../media/image4.png"/><Relationship Id="rId2" Type="http://schemas.openxmlformats.org/officeDocument/2006/relationships/diagramData" Target="../diagrams/data1.xml"/><Relationship Id="rId1" Type="http://schemas.openxmlformats.org/officeDocument/2006/relationships/slideMaster" Target="../slideMasters/slideMaster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Layouts/_rels/slideLayout13.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Layout" Target="../diagrams/layout2.xml"/><Relationship Id="rId7" Type="http://schemas.openxmlformats.org/officeDocument/2006/relationships/image" Target="../media/image4.png"/><Relationship Id="rId2" Type="http://schemas.openxmlformats.org/officeDocument/2006/relationships/diagramData" Target="../diagrams/data2.xml"/><Relationship Id="rId1" Type="http://schemas.openxmlformats.org/officeDocument/2006/relationships/slideMaster" Target="../slideMasters/slideMaster1.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Layouts/_rels/slideLayout14.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Layout" Target="../diagrams/layout3.xml"/><Relationship Id="rId7" Type="http://schemas.openxmlformats.org/officeDocument/2006/relationships/image" Target="../media/image4.png"/><Relationship Id="rId2" Type="http://schemas.openxmlformats.org/officeDocument/2006/relationships/diagramData" Target="../diagrams/data3.xml"/><Relationship Id="rId1" Type="http://schemas.openxmlformats.org/officeDocument/2006/relationships/slideMaster" Target="../slideMasters/slideMaster1.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Layout" Target="../diagrams/layout4.xml"/><Relationship Id="rId7" Type="http://schemas.openxmlformats.org/officeDocument/2006/relationships/image" Target="../media/image4.png"/><Relationship Id="rId2" Type="http://schemas.openxmlformats.org/officeDocument/2006/relationships/diagramData" Target="../diagrams/data4.xml"/><Relationship Id="rId1" Type="http://schemas.openxmlformats.org/officeDocument/2006/relationships/slideMaster" Target="../slideMasters/slideMaster1.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8.png"/><Relationship Id="rId4" Type="http://schemas.openxmlformats.org/officeDocument/2006/relationships/image" Target="../media/image7.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BCBA0E3-8F12-DE02-7156-ADAF19303223}"/>
              </a:ext>
            </a:extLst>
          </p:cNvPr>
          <p:cNvSpPr/>
          <p:nvPr/>
        </p:nvSpPr>
        <p:spPr>
          <a:xfrm>
            <a:off x="0" y="6728728"/>
            <a:ext cx="12192000" cy="203201"/>
          </a:xfrm>
          <a:prstGeom prst="rect">
            <a:avLst/>
          </a:prstGeom>
          <a:solidFill>
            <a:srgbClr val="1096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id="{46250B61-CA87-D44C-E6B5-186384B3458D}"/>
              </a:ext>
            </a:extLst>
          </p:cNvPr>
          <p:cNvCxnSpPr/>
          <p:nvPr/>
        </p:nvCxnSpPr>
        <p:spPr>
          <a:xfrm>
            <a:off x="518160" y="1264888"/>
            <a:ext cx="11155680"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sp>
        <p:nvSpPr>
          <p:cNvPr id="9" name="Text Placeholder 3">
            <a:extLst>
              <a:ext uri="{FF2B5EF4-FFF2-40B4-BE49-F238E27FC236}">
                <a16:creationId xmlns:a16="http://schemas.microsoft.com/office/drawing/2014/main" id="{26F47D77-FD51-B78E-9697-A18E25F06BD7}"/>
              </a:ext>
            </a:extLst>
          </p:cNvPr>
          <p:cNvSpPr>
            <a:spLocks noGrp="1"/>
          </p:cNvSpPr>
          <p:nvPr>
            <p:ph type="body" sz="quarter" idx="16" hasCustomPrompt="1"/>
          </p:nvPr>
        </p:nvSpPr>
        <p:spPr>
          <a:xfrm>
            <a:off x="521601" y="4953232"/>
            <a:ext cx="2974848" cy="521208"/>
          </a:xfrm>
          <a:prstGeom prst="rect">
            <a:avLst/>
          </a:prstGeom>
        </p:spPr>
        <p:txBody>
          <a:bodyPr anchor="b"/>
          <a:lstStyle>
            <a:lvl1pPr marL="0" indent="0" algn="l">
              <a:buNone/>
              <a:defRPr b="1"/>
            </a:lvl1pPr>
          </a:lstStyle>
          <a:p>
            <a:pPr lvl="0"/>
            <a:r>
              <a:rPr lang="en-US" dirty="0"/>
              <a:t>Workshop #</a:t>
            </a:r>
          </a:p>
        </p:txBody>
      </p:sp>
      <p:cxnSp>
        <p:nvCxnSpPr>
          <p:cNvPr id="10" name="Straight Connector 9">
            <a:extLst>
              <a:ext uri="{FF2B5EF4-FFF2-40B4-BE49-F238E27FC236}">
                <a16:creationId xmlns:a16="http://schemas.microsoft.com/office/drawing/2014/main" id="{5AF7597B-B4C3-7115-0885-E06823DFB06C}"/>
              </a:ext>
            </a:extLst>
          </p:cNvPr>
          <p:cNvCxnSpPr/>
          <p:nvPr/>
        </p:nvCxnSpPr>
        <p:spPr>
          <a:xfrm>
            <a:off x="436228" y="5941994"/>
            <a:ext cx="11150779"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7D22B602-52E4-D036-0446-3B946A8D8CCA}"/>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518160" y="279657"/>
            <a:ext cx="1920240" cy="886664"/>
          </a:xfrm>
          <a:prstGeom prst="rect">
            <a:avLst/>
          </a:prstGeom>
        </p:spPr>
      </p:pic>
      <p:sp>
        <p:nvSpPr>
          <p:cNvPr id="3" name="TextBox 2">
            <a:extLst>
              <a:ext uri="{FF2B5EF4-FFF2-40B4-BE49-F238E27FC236}">
                <a16:creationId xmlns:a16="http://schemas.microsoft.com/office/drawing/2014/main" id="{8996AA8A-C5F1-70B6-7FC7-86027380F1F1}"/>
              </a:ext>
            </a:extLst>
          </p:cNvPr>
          <p:cNvSpPr txBox="1"/>
          <p:nvPr/>
        </p:nvSpPr>
        <p:spPr>
          <a:xfrm>
            <a:off x="9525001" y="6151452"/>
            <a:ext cx="2057400" cy="461665"/>
          </a:xfrm>
          <a:prstGeom prst="rect">
            <a:avLst/>
          </a:prstGeom>
          <a:noFill/>
        </p:spPr>
        <p:txBody>
          <a:bodyPr wrap="square" rtlCol="0">
            <a:spAutoFit/>
          </a:bodyPr>
          <a:lstStyle/>
          <a:p>
            <a:pPr algn="r"/>
            <a:r>
              <a:rPr lang="en-US" sz="2400" dirty="0"/>
              <a:t>Version 3.0</a:t>
            </a:r>
          </a:p>
        </p:txBody>
      </p:sp>
      <p:pic>
        <p:nvPicPr>
          <p:cNvPr id="2" name="Picture 9">
            <a:extLst>
              <a:ext uri="{FF2B5EF4-FFF2-40B4-BE49-F238E27FC236}">
                <a16:creationId xmlns:a16="http://schemas.microsoft.com/office/drawing/2014/main" id="{E0708393-B392-61EE-F300-24A516E553C8}"/>
              </a:ext>
            </a:extLst>
          </p:cNvPr>
          <p:cNvPicPr>
            <a:picLocks noChangeAspect="1"/>
          </p:cNvPicPr>
          <p:nvPr/>
        </p:nvPicPr>
        <p:blipFill>
          <a:blip r:embed="rId3"/>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9">
            <a:extLst>
              <a:ext uri="{FF2B5EF4-FFF2-40B4-BE49-F238E27FC236}">
                <a16:creationId xmlns:a16="http://schemas.microsoft.com/office/drawing/2014/main" id="{B1D25929-50BD-729F-8087-0BB3443D81F6}"/>
              </a:ext>
            </a:extLst>
          </p:cNvPr>
          <p:cNvPicPr>
            <a:picLocks noChangeAspect="1"/>
          </p:cNvPicPr>
          <p:nvPr/>
        </p:nvPicPr>
        <p:blipFill>
          <a:blip r:embed="rId3"/>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 Placeholder 12">
            <a:extLst>
              <a:ext uri="{FF2B5EF4-FFF2-40B4-BE49-F238E27FC236}">
                <a16:creationId xmlns:a16="http://schemas.microsoft.com/office/drawing/2014/main" id="{E87B50E4-BB88-E53A-B429-2E2B9E6C2786}"/>
              </a:ext>
            </a:extLst>
          </p:cNvPr>
          <p:cNvSpPr>
            <a:spLocks noGrp="1"/>
          </p:cNvSpPr>
          <p:nvPr>
            <p:ph type="body" sz="quarter" idx="17" hasCustomPrompt="1"/>
          </p:nvPr>
        </p:nvSpPr>
        <p:spPr>
          <a:xfrm>
            <a:off x="518160" y="2110490"/>
            <a:ext cx="7607300" cy="1588535"/>
          </a:xfrm>
          <a:prstGeom prst="rect">
            <a:avLst/>
          </a:prstGeom>
        </p:spPr>
        <p:txBody>
          <a:bodyPr/>
          <a:lstStyle>
            <a:lvl1pPr marL="0" indent="0">
              <a:buNone/>
              <a:defRPr sz="5400">
                <a:latin typeface="+mj-lt"/>
              </a:defRPr>
            </a:lvl1pPr>
          </a:lstStyle>
          <a:p>
            <a:pPr lvl="0"/>
            <a:r>
              <a:rPr lang="en-US" dirty="0"/>
              <a:t>Title</a:t>
            </a:r>
          </a:p>
        </p:txBody>
      </p:sp>
      <p:sp>
        <p:nvSpPr>
          <p:cNvPr id="5" name="TextBox 4">
            <a:extLst>
              <a:ext uri="{FF2B5EF4-FFF2-40B4-BE49-F238E27FC236}">
                <a16:creationId xmlns:a16="http://schemas.microsoft.com/office/drawing/2014/main" id="{446D4176-B6D4-41B7-48C2-0936CA83333B}"/>
              </a:ext>
            </a:extLst>
          </p:cNvPr>
          <p:cNvSpPr txBox="1"/>
          <p:nvPr/>
        </p:nvSpPr>
        <p:spPr>
          <a:xfrm>
            <a:off x="520953" y="3105834"/>
            <a:ext cx="6451330" cy="6463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3600" i="1" dirty="0">
                <a:solidFill>
                  <a:srgbClr val="109648"/>
                </a:solidFill>
                <a:latin typeface="Franklin Gothic Medium" panose="020B0603020102020204" pitchFamily="34" charset="0"/>
              </a:rPr>
              <a:t>Using a One Health Approach</a:t>
            </a:r>
            <a:endParaRPr kumimoji="0" lang="en-US" sz="3600" b="0" i="1" u="none" strike="noStrike" kern="1200" cap="none" spc="0" normalizeH="0" baseline="0" noProof="0" dirty="0">
              <a:ln>
                <a:noFill/>
              </a:ln>
              <a:solidFill>
                <a:srgbClr val="109648"/>
              </a:solidFill>
              <a:effectLst/>
              <a:uLnTx/>
              <a:uFillTx/>
              <a:latin typeface="Franklin Gothic Medium" panose="020B0603020102020204" pitchFamily="34" charset="0"/>
              <a:ea typeface="+mn-ea"/>
              <a:cs typeface="+mn-cs"/>
            </a:endParaRPr>
          </a:p>
        </p:txBody>
      </p:sp>
      <p:pic>
        <p:nvPicPr>
          <p:cNvPr id="6" name="Picture 5">
            <a:extLst>
              <a:ext uri="{FF2B5EF4-FFF2-40B4-BE49-F238E27FC236}">
                <a16:creationId xmlns:a16="http://schemas.microsoft.com/office/drawing/2014/main" id="{B42D8E6C-6D51-4729-C637-F427A7A2C381}"/>
              </a:ext>
            </a:extLst>
          </p:cNvPr>
          <p:cNvPicPr>
            <a:picLocks noChangeAspect="1"/>
          </p:cNvPicPr>
          <p:nvPr/>
        </p:nvPicPr>
        <p:blipFill>
          <a:blip r:embed="rId4"/>
          <a:stretch>
            <a:fillRect/>
          </a:stretch>
        </p:blipFill>
        <p:spPr>
          <a:xfrm>
            <a:off x="10230534" y="279657"/>
            <a:ext cx="1443306" cy="914400"/>
          </a:xfrm>
          <a:prstGeom prst="rect">
            <a:avLst/>
          </a:prstGeom>
        </p:spPr>
      </p:pic>
    </p:spTree>
    <p:extLst>
      <p:ext uri="{BB962C8B-B14F-4D97-AF65-F5344CB8AC3E}">
        <p14:creationId xmlns:p14="http://schemas.microsoft.com/office/powerpoint/2010/main" val="41771788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Objectives">
    <p:spTree>
      <p:nvGrpSpPr>
        <p:cNvPr id="1" name=""/>
        <p:cNvGrpSpPr/>
        <p:nvPr/>
      </p:nvGrpSpPr>
      <p:grpSpPr>
        <a:xfrm>
          <a:off x="0" y="0"/>
          <a:ext cx="0" cy="0"/>
          <a:chOff x="0" y="0"/>
          <a:chExt cx="0" cy="0"/>
        </a:xfrm>
      </p:grpSpPr>
      <p:pic>
        <p:nvPicPr>
          <p:cNvPr id="7" name="Picture 4" descr="Objectives Icon">
            <a:extLst>
              <a:ext uri="{FF2B5EF4-FFF2-40B4-BE49-F238E27FC236}">
                <a16:creationId xmlns:a16="http://schemas.microsoft.com/office/drawing/2014/main" id="{9147A5A8-D92D-B4E5-3D7F-A0589E45F77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3960" y="146159"/>
            <a:ext cx="939679" cy="895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ontent Placeholder 3">
            <a:extLst>
              <a:ext uri="{FF2B5EF4-FFF2-40B4-BE49-F238E27FC236}">
                <a16:creationId xmlns:a16="http://schemas.microsoft.com/office/drawing/2014/main" id="{2033EF92-E4D5-4276-7551-AF1D3EC82CA0}"/>
              </a:ext>
            </a:extLst>
          </p:cNvPr>
          <p:cNvSpPr>
            <a:spLocks noGrp="1"/>
          </p:cNvSpPr>
          <p:nvPr>
            <p:ph sz="half" idx="2" hasCustomPrompt="1"/>
          </p:nvPr>
        </p:nvSpPr>
        <p:spPr>
          <a:xfrm>
            <a:off x="838200" y="1478857"/>
            <a:ext cx="10515600" cy="4639309"/>
          </a:xfrm>
          <a:prstGeom prst="rect">
            <a:avLst/>
          </a:prstGeom>
        </p:spPr>
        <p:txBody>
          <a:bodyPr/>
          <a:lstStyle>
            <a:lvl1pPr marL="0" indent="0">
              <a:lnSpc>
                <a:spcPct val="100000"/>
              </a:lnSpc>
              <a:spcBef>
                <a:spcPts val="500"/>
              </a:spcBef>
              <a:spcAft>
                <a:spcPts val="500"/>
              </a:spcAft>
              <a:buFont typeface="Arial" panose="020B0604020202020204" pitchFamily="34" charset="0"/>
              <a:buNone/>
              <a:defRPr b="1"/>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At the end of this lesson, you will be able to:</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Arial"/>
                <a:ea typeface="+mn-ea"/>
                <a:cs typeface="+mn-cs"/>
              </a:rPr>
              <a:t>Level 0</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dirty="0">
              <a:ln>
                <a:noFill/>
              </a:ln>
              <a:solidFill>
                <a:prstClr val="black"/>
              </a:solidFill>
              <a:effectLst/>
              <a:uLnTx/>
              <a:uFillTx/>
              <a:latin typeface="Arial"/>
              <a:ea typeface="+mn-ea"/>
              <a:cs typeface="+mn-cs"/>
            </a:endParaRPr>
          </a:p>
          <a:p>
            <a:pPr lvl="0"/>
            <a:endParaRPr lang="en-US" dirty="0"/>
          </a:p>
          <a:p>
            <a:pPr lvl="0"/>
            <a:endParaRPr lang="en-US" dirty="0"/>
          </a:p>
        </p:txBody>
      </p:sp>
      <p:sp>
        <p:nvSpPr>
          <p:cNvPr id="8" name="Rectangle 7">
            <a:extLst>
              <a:ext uri="{FF2B5EF4-FFF2-40B4-BE49-F238E27FC236}">
                <a16:creationId xmlns:a16="http://schemas.microsoft.com/office/drawing/2014/main" id="{57B58EC7-7629-12D9-5DBF-658FA277F825}"/>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Box 1">
            <a:extLst>
              <a:ext uri="{FF2B5EF4-FFF2-40B4-BE49-F238E27FC236}">
                <a16:creationId xmlns:a16="http://schemas.microsoft.com/office/drawing/2014/main" id="{C217191D-AC48-87D0-3F3C-093BBAE15283}"/>
              </a:ext>
            </a:extLst>
          </p:cNvPr>
          <p:cNvSpPr txBox="1"/>
          <p:nvPr/>
        </p:nvSpPr>
        <p:spPr>
          <a:xfrm>
            <a:off x="838200" y="422510"/>
            <a:ext cx="10515600" cy="769441"/>
          </a:xfrm>
          <a:prstGeom prst="rect">
            <a:avLst/>
          </a:prstGeom>
          <a:noFill/>
        </p:spPr>
        <p:txBody>
          <a:bodyPr wrap="square">
            <a:spAutoFit/>
          </a:bodyPr>
          <a:lstStyle/>
          <a:p>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Learning Objectives</a:t>
            </a:r>
            <a:endParaRPr lang="en-US" dirty="0"/>
          </a:p>
        </p:txBody>
      </p:sp>
      <p:sp>
        <p:nvSpPr>
          <p:cNvPr id="3" name="Rectangle 2">
            <a:extLst>
              <a:ext uri="{FF2B5EF4-FFF2-40B4-BE49-F238E27FC236}">
                <a16:creationId xmlns:a16="http://schemas.microsoft.com/office/drawing/2014/main" id="{337A0136-1B03-6099-5C05-5070F172209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9D51EB89-001E-3414-9EB4-98FE341421D0}"/>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43EB989F-1171-345A-294E-8AB6BC87E5BD}"/>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4700420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1_Objectives_Spanish">
    <p:spTree>
      <p:nvGrpSpPr>
        <p:cNvPr id="1" name=""/>
        <p:cNvGrpSpPr/>
        <p:nvPr/>
      </p:nvGrpSpPr>
      <p:grpSpPr>
        <a:xfrm>
          <a:off x="0" y="0"/>
          <a:ext cx="0" cy="0"/>
          <a:chOff x="0" y="0"/>
          <a:chExt cx="0" cy="0"/>
        </a:xfrm>
      </p:grpSpPr>
      <p:pic>
        <p:nvPicPr>
          <p:cNvPr id="7" name="Picture 4" descr="Objectives Icon">
            <a:extLst>
              <a:ext uri="{FF2B5EF4-FFF2-40B4-BE49-F238E27FC236}">
                <a16:creationId xmlns:a16="http://schemas.microsoft.com/office/drawing/2014/main" id="{9147A5A8-D92D-B4E5-3D7F-A0589E45F77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3960" y="146159"/>
            <a:ext cx="939679" cy="895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ontent Placeholder 3">
            <a:extLst>
              <a:ext uri="{FF2B5EF4-FFF2-40B4-BE49-F238E27FC236}">
                <a16:creationId xmlns:a16="http://schemas.microsoft.com/office/drawing/2014/main" id="{2033EF92-E4D5-4276-7551-AF1D3EC82CA0}"/>
              </a:ext>
            </a:extLst>
          </p:cNvPr>
          <p:cNvSpPr>
            <a:spLocks noGrp="1"/>
          </p:cNvSpPr>
          <p:nvPr>
            <p:ph sz="half" idx="2" hasCustomPrompt="1"/>
          </p:nvPr>
        </p:nvSpPr>
        <p:spPr>
          <a:xfrm>
            <a:off x="838200" y="1478857"/>
            <a:ext cx="10515600" cy="4639309"/>
          </a:xfrm>
          <a:prstGeom prst="rect">
            <a:avLst/>
          </a:prstGeom>
        </p:spPr>
        <p:txBody>
          <a:bodyPr/>
          <a:lstStyle>
            <a:lvl1pPr marL="0" indent="0">
              <a:lnSpc>
                <a:spcPct val="100000"/>
              </a:lnSpc>
              <a:spcBef>
                <a:spcPts val="500"/>
              </a:spcBef>
              <a:spcAft>
                <a:spcPts val="500"/>
              </a:spcAft>
              <a:buFont typeface="Arial" panose="020B0604020202020204" pitchFamily="34" charset="0"/>
              <a:buNone/>
              <a:defRPr b="1"/>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At the end of this lesson, you will be able to:</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Arial"/>
                <a:ea typeface="+mn-ea"/>
                <a:cs typeface="+mn-cs"/>
              </a:rPr>
              <a:t>Level 0</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dirty="0">
              <a:ln>
                <a:noFill/>
              </a:ln>
              <a:solidFill>
                <a:prstClr val="black"/>
              </a:solidFill>
              <a:effectLst/>
              <a:uLnTx/>
              <a:uFillTx/>
              <a:latin typeface="Arial"/>
              <a:ea typeface="+mn-ea"/>
              <a:cs typeface="+mn-cs"/>
            </a:endParaRPr>
          </a:p>
          <a:p>
            <a:pPr lvl="0"/>
            <a:endParaRPr lang="en-US" dirty="0"/>
          </a:p>
          <a:p>
            <a:pPr lvl="0"/>
            <a:endParaRPr lang="en-US" dirty="0"/>
          </a:p>
        </p:txBody>
      </p:sp>
      <p:sp>
        <p:nvSpPr>
          <p:cNvPr id="8" name="Rectangle 7">
            <a:extLst>
              <a:ext uri="{FF2B5EF4-FFF2-40B4-BE49-F238E27FC236}">
                <a16:creationId xmlns:a16="http://schemas.microsoft.com/office/drawing/2014/main" id="{57B58EC7-7629-12D9-5DBF-658FA277F825}"/>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Box 1">
            <a:extLst>
              <a:ext uri="{FF2B5EF4-FFF2-40B4-BE49-F238E27FC236}">
                <a16:creationId xmlns:a16="http://schemas.microsoft.com/office/drawing/2014/main" id="{C217191D-AC48-87D0-3F3C-093BBAE15283}"/>
              </a:ext>
            </a:extLst>
          </p:cNvPr>
          <p:cNvSpPr txBox="1"/>
          <p:nvPr/>
        </p:nvSpPr>
        <p:spPr>
          <a:xfrm>
            <a:off x="838200" y="396872"/>
            <a:ext cx="10515600" cy="769441"/>
          </a:xfrm>
          <a:prstGeom prst="rect">
            <a:avLst/>
          </a:prstGeom>
          <a:noFill/>
        </p:spPr>
        <p:txBody>
          <a:bodyPr wrap="square">
            <a:spAutoFit/>
          </a:bodyPr>
          <a:lstStyle/>
          <a:p>
            <a:r>
              <a:rPr kumimoji="0" lang="es-ES" sz="4400" b="0" i="0" u="none" strike="noStrike" kern="1200" cap="none" spc="0" normalizeH="0" baseline="0" noProof="0" dirty="0">
                <a:ln>
                  <a:noFill/>
                </a:ln>
                <a:solidFill>
                  <a:schemeClr val="tx1"/>
                </a:solidFill>
                <a:effectLst/>
                <a:uLnTx/>
                <a:uFillTx/>
                <a:latin typeface="Franklin Gothic Medium"/>
                <a:ea typeface="+mj-ea"/>
                <a:cs typeface="+mj-cs"/>
              </a:rPr>
              <a:t>Objetivos de aprendizaje</a:t>
            </a:r>
            <a:endParaRPr lang="es-ES" noProof="0" dirty="0"/>
          </a:p>
        </p:txBody>
      </p:sp>
      <p:sp>
        <p:nvSpPr>
          <p:cNvPr id="3" name="Rectangle 2">
            <a:extLst>
              <a:ext uri="{FF2B5EF4-FFF2-40B4-BE49-F238E27FC236}">
                <a16:creationId xmlns:a16="http://schemas.microsoft.com/office/drawing/2014/main" id="{337A0136-1B03-6099-5C05-5070F172209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9D51EB89-001E-3414-9EB4-98FE341421D0}"/>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43EB989F-1171-345A-294E-8AB6BC87E5BD}"/>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9830965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Surveillance Cycle">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C4E0B380-D1A2-CAC7-1336-0F66821A755B}"/>
              </a:ext>
            </a:extLst>
          </p:cNvPr>
          <p:cNvSpPr txBox="1"/>
          <p:nvPr/>
        </p:nvSpPr>
        <p:spPr>
          <a:xfrm>
            <a:off x="838200" y="422510"/>
            <a:ext cx="10515600" cy="769441"/>
          </a:xfrm>
          <a:prstGeom prst="rect">
            <a:avLst/>
          </a:prstGeom>
          <a:noFill/>
        </p:spPr>
        <p:txBody>
          <a:bodyPr wrap="square">
            <a:spAutoFit/>
          </a:bodyPr>
          <a:lstStyle/>
          <a:p>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Public Health Surveillance Cycle</a:t>
            </a:r>
            <a:endParaRPr lang="en-US" dirty="0"/>
          </a:p>
        </p:txBody>
      </p:sp>
      <p:graphicFrame>
        <p:nvGraphicFramePr>
          <p:cNvPr id="23" name="Diagram 22">
            <a:extLst>
              <a:ext uri="{FF2B5EF4-FFF2-40B4-BE49-F238E27FC236}">
                <a16:creationId xmlns:a16="http://schemas.microsoft.com/office/drawing/2014/main" id="{6A1551D6-1F43-EA83-79C8-B30499B34285}"/>
              </a:ext>
            </a:extLst>
          </p:cNvPr>
          <p:cNvGraphicFramePr/>
          <p:nvPr>
            <p:extLst>
              <p:ext uri="{D42A27DB-BD31-4B8C-83A1-F6EECF244321}">
                <p14:modId xmlns:p14="http://schemas.microsoft.com/office/powerpoint/2010/main" val="2846529144"/>
              </p:ext>
            </p:extLst>
          </p:nvPr>
        </p:nvGraphicFramePr>
        <p:xfrm>
          <a:off x="1231106" y="1557036"/>
          <a:ext cx="9729788" cy="49294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Rectangle 1">
            <a:extLst>
              <a:ext uri="{FF2B5EF4-FFF2-40B4-BE49-F238E27FC236}">
                <a16:creationId xmlns:a16="http://schemas.microsoft.com/office/drawing/2014/main" id="{E1E58719-FE18-0CDF-A0D4-9454D66D905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FE666BCF-E3C3-DC5C-2E21-E09A6F284ED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8E872132-9FA7-1ADF-009C-44307E893E50}"/>
              </a:ext>
            </a:extLst>
          </p:cNvPr>
          <p:cNvPicPr/>
          <p:nvPr/>
        </p:nvPicPr>
        <p:blipFill>
          <a:blip r:embed="rId7"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AE5D55F9-E597-D539-E999-29BBB1119D30}"/>
              </a:ext>
            </a:extLst>
          </p:cNvPr>
          <p:cNvPicPr>
            <a:picLocks noChangeAspect="1"/>
          </p:cNvPicPr>
          <p:nvPr/>
        </p:nvPicPr>
        <p:blipFill>
          <a:blip r:embed="rId8"/>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25675276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_Surveillance Cycle_Spanish">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C4E0B380-D1A2-CAC7-1336-0F66821A755B}"/>
              </a:ext>
            </a:extLst>
          </p:cNvPr>
          <p:cNvSpPr txBox="1"/>
          <p:nvPr/>
        </p:nvSpPr>
        <p:spPr>
          <a:xfrm>
            <a:off x="829654" y="405418"/>
            <a:ext cx="10515600" cy="769441"/>
          </a:xfrm>
          <a:prstGeom prst="rect">
            <a:avLst/>
          </a:prstGeom>
          <a:noFill/>
        </p:spPr>
        <p:txBody>
          <a:bodyPr wrap="square">
            <a:spAutoFit/>
          </a:bodyPr>
          <a:lstStyle/>
          <a:p>
            <a:r>
              <a:rPr kumimoji="0" lang="es-ES" sz="4400" b="0" i="0" u="none" strike="noStrike" kern="1200" cap="none" spc="0" normalizeH="0" baseline="0" noProof="0" dirty="0">
                <a:ln>
                  <a:noFill/>
                </a:ln>
                <a:solidFill>
                  <a:schemeClr val="tx1"/>
                </a:solidFill>
                <a:effectLst/>
                <a:uLnTx/>
                <a:uFillTx/>
                <a:latin typeface="Franklin Gothic Medium"/>
                <a:ea typeface="+mj-ea"/>
                <a:cs typeface="+mj-cs"/>
              </a:rPr>
              <a:t>Ciclo de vigilancia de la salud pública</a:t>
            </a:r>
            <a:endParaRPr lang="en-US" sz="4400" dirty="0"/>
          </a:p>
        </p:txBody>
      </p:sp>
      <p:graphicFrame>
        <p:nvGraphicFramePr>
          <p:cNvPr id="23" name="Diagram 22">
            <a:extLst>
              <a:ext uri="{FF2B5EF4-FFF2-40B4-BE49-F238E27FC236}">
                <a16:creationId xmlns:a16="http://schemas.microsoft.com/office/drawing/2014/main" id="{6A1551D6-1F43-EA83-79C8-B30499B34285}"/>
              </a:ext>
            </a:extLst>
          </p:cNvPr>
          <p:cNvGraphicFramePr/>
          <p:nvPr>
            <p:extLst>
              <p:ext uri="{D42A27DB-BD31-4B8C-83A1-F6EECF244321}">
                <p14:modId xmlns:p14="http://schemas.microsoft.com/office/powerpoint/2010/main" val="3564593868"/>
              </p:ext>
            </p:extLst>
          </p:nvPr>
        </p:nvGraphicFramePr>
        <p:xfrm>
          <a:off x="1231106" y="1557036"/>
          <a:ext cx="9729788" cy="49294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Rectangle 1">
            <a:extLst>
              <a:ext uri="{FF2B5EF4-FFF2-40B4-BE49-F238E27FC236}">
                <a16:creationId xmlns:a16="http://schemas.microsoft.com/office/drawing/2014/main" id="{E1E58719-FE18-0CDF-A0D4-9454D66D905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FE666BCF-E3C3-DC5C-2E21-E09A6F284ED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8E872132-9FA7-1ADF-009C-44307E893E50}"/>
              </a:ext>
            </a:extLst>
          </p:cNvPr>
          <p:cNvPicPr/>
          <p:nvPr/>
        </p:nvPicPr>
        <p:blipFill>
          <a:blip r:embed="rId7"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AE5D55F9-E597-D539-E999-29BBB1119D30}"/>
              </a:ext>
            </a:extLst>
          </p:cNvPr>
          <p:cNvPicPr>
            <a:picLocks noChangeAspect="1"/>
          </p:cNvPicPr>
          <p:nvPr/>
        </p:nvPicPr>
        <p:blipFill>
          <a:blip r:embed="rId8"/>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95239975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Surveillance Cycle + Monitor">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C4E0B380-D1A2-CAC7-1336-0F66821A755B}"/>
              </a:ext>
            </a:extLst>
          </p:cNvPr>
          <p:cNvSpPr txBox="1"/>
          <p:nvPr/>
        </p:nvSpPr>
        <p:spPr>
          <a:xfrm>
            <a:off x="838200" y="422510"/>
            <a:ext cx="10515600" cy="769441"/>
          </a:xfrm>
          <a:prstGeom prst="rect">
            <a:avLst/>
          </a:prstGeom>
          <a:noFill/>
        </p:spPr>
        <p:txBody>
          <a:bodyPr wrap="square">
            <a:spAutoFit/>
          </a:bodyPr>
          <a:lstStyle/>
          <a:p>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Public Health Surveillance Cycle</a:t>
            </a:r>
            <a:endParaRPr lang="en-US" dirty="0"/>
          </a:p>
        </p:txBody>
      </p:sp>
      <p:sp>
        <p:nvSpPr>
          <p:cNvPr id="2" name="Oval 1">
            <a:extLst>
              <a:ext uri="{FF2B5EF4-FFF2-40B4-BE49-F238E27FC236}">
                <a16:creationId xmlns:a16="http://schemas.microsoft.com/office/drawing/2014/main" id="{E23D2ABF-728A-467C-6FA1-7BB015B17884}"/>
              </a:ext>
            </a:extLst>
          </p:cNvPr>
          <p:cNvSpPr/>
          <p:nvPr/>
        </p:nvSpPr>
        <p:spPr>
          <a:xfrm>
            <a:off x="3057525" y="1857375"/>
            <a:ext cx="6486525" cy="4100513"/>
          </a:xfrm>
          <a:prstGeom prst="ellips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3" name="Diagram 2">
            <a:extLst>
              <a:ext uri="{FF2B5EF4-FFF2-40B4-BE49-F238E27FC236}">
                <a16:creationId xmlns:a16="http://schemas.microsoft.com/office/drawing/2014/main" id="{E4A6CDBD-A351-C226-D96D-556605FFF6CC}"/>
              </a:ext>
            </a:extLst>
          </p:cNvPr>
          <p:cNvGraphicFramePr/>
          <p:nvPr>
            <p:extLst>
              <p:ext uri="{D42A27DB-BD31-4B8C-83A1-F6EECF244321}">
                <p14:modId xmlns:p14="http://schemas.microsoft.com/office/powerpoint/2010/main" val="987105626"/>
              </p:ext>
            </p:extLst>
          </p:nvPr>
        </p:nvGraphicFramePr>
        <p:xfrm>
          <a:off x="1231106" y="1557036"/>
          <a:ext cx="9729788" cy="49294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3">
            <a:extLst>
              <a:ext uri="{FF2B5EF4-FFF2-40B4-BE49-F238E27FC236}">
                <a16:creationId xmlns:a16="http://schemas.microsoft.com/office/drawing/2014/main" id="{4578A98A-64E7-0FDF-A653-4F41FAA35420}"/>
              </a:ext>
            </a:extLst>
          </p:cNvPr>
          <p:cNvSpPr txBox="1"/>
          <p:nvPr/>
        </p:nvSpPr>
        <p:spPr>
          <a:xfrm>
            <a:off x="3914774" y="3353633"/>
            <a:ext cx="4772025" cy="1107996"/>
          </a:xfrm>
          <a:prstGeom prst="rect">
            <a:avLst/>
          </a:prstGeom>
          <a:noFill/>
        </p:spPr>
        <p:txBody>
          <a:bodyPr wrap="square" rtlCol="0">
            <a:spAutoFit/>
          </a:bodyPr>
          <a:lstStyle/>
          <a:p>
            <a:pPr algn="ctr"/>
            <a:r>
              <a:rPr lang="en-US" sz="6600" b="1" dirty="0">
                <a:solidFill>
                  <a:srgbClr val="00943B"/>
                </a:solidFill>
                <a:latin typeface="+mn-lt"/>
              </a:rPr>
              <a:t>MONITOR</a:t>
            </a:r>
          </a:p>
        </p:txBody>
      </p:sp>
      <p:sp>
        <p:nvSpPr>
          <p:cNvPr id="5" name="Rectangle 4">
            <a:extLst>
              <a:ext uri="{FF2B5EF4-FFF2-40B4-BE49-F238E27FC236}">
                <a16:creationId xmlns:a16="http://schemas.microsoft.com/office/drawing/2014/main" id="{16A95945-1B4F-18A0-3591-216AE73B49D2}"/>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311FA2A8-4F58-8C97-B6A6-7AD9C4742C16}"/>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DD18A9FF-D000-A272-6125-FC21A3FDE535}"/>
              </a:ext>
            </a:extLst>
          </p:cNvPr>
          <p:cNvPicPr/>
          <p:nvPr/>
        </p:nvPicPr>
        <p:blipFill>
          <a:blip r:embed="rId7"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9" name="Picture 8">
            <a:extLst>
              <a:ext uri="{FF2B5EF4-FFF2-40B4-BE49-F238E27FC236}">
                <a16:creationId xmlns:a16="http://schemas.microsoft.com/office/drawing/2014/main" id="{A7F95D9B-CFED-7F08-7896-E2D9DAE99B80}"/>
              </a:ext>
            </a:extLst>
          </p:cNvPr>
          <p:cNvPicPr>
            <a:picLocks noChangeAspect="1"/>
          </p:cNvPicPr>
          <p:nvPr/>
        </p:nvPicPr>
        <p:blipFill>
          <a:blip r:embed="rId8"/>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56425917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1_Surveillance Cycle + Monitor_Spanish">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C4E0B380-D1A2-CAC7-1336-0F66821A755B}"/>
              </a:ext>
            </a:extLst>
          </p:cNvPr>
          <p:cNvSpPr txBox="1"/>
          <p:nvPr/>
        </p:nvSpPr>
        <p:spPr>
          <a:xfrm>
            <a:off x="838200" y="422510"/>
            <a:ext cx="10515600" cy="769441"/>
          </a:xfrm>
          <a:prstGeom prst="rect">
            <a:avLst/>
          </a:prstGeom>
          <a:noFill/>
        </p:spPr>
        <p:txBody>
          <a:bodyPr wrap="square">
            <a:spAutoFit/>
          </a:bodyPr>
          <a:lstStyle/>
          <a:p>
            <a:r>
              <a:rPr kumimoji="0" lang="es-ES" sz="4400" b="0" i="0" u="none" strike="noStrike" kern="1200" cap="none" spc="0" normalizeH="0" baseline="0" noProof="0" dirty="0">
                <a:ln>
                  <a:noFill/>
                </a:ln>
                <a:solidFill>
                  <a:schemeClr val="tx1"/>
                </a:solidFill>
                <a:effectLst/>
                <a:uLnTx/>
                <a:uFillTx/>
                <a:latin typeface="Franklin Gothic Medium"/>
                <a:ea typeface="+mj-ea"/>
                <a:cs typeface="+mj-cs"/>
              </a:rPr>
              <a:t>Ciclo de Vigilancia de la salud pública</a:t>
            </a:r>
            <a:endParaRPr lang="en-US" sz="4400" dirty="0"/>
          </a:p>
        </p:txBody>
      </p:sp>
      <p:sp>
        <p:nvSpPr>
          <p:cNvPr id="2" name="Oval 1">
            <a:extLst>
              <a:ext uri="{FF2B5EF4-FFF2-40B4-BE49-F238E27FC236}">
                <a16:creationId xmlns:a16="http://schemas.microsoft.com/office/drawing/2014/main" id="{E23D2ABF-728A-467C-6FA1-7BB015B17884}"/>
              </a:ext>
            </a:extLst>
          </p:cNvPr>
          <p:cNvSpPr/>
          <p:nvPr/>
        </p:nvSpPr>
        <p:spPr>
          <a:xfrm>
            <a:off x="3057525" y="1857375"/>
            <a:ext cx="6486525" cy="4100513"/>
          </a:xfrm>
          <a:prstGeom prst="ellips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3" name="Diagram 2">
            <a:extLst>
              <a:ext uri="{FF2B5EF4-FFF2-40B4-BE49-F238E27FC236}">
                <a16:creationId xmlns:a16="http://schemas.microsoft.com/office/drawing/2014/main" id="{E4A6CDBD-A351-C226-D96D-556605FFF6CC}"/>
              </a:ext>
            </a:extLst>
          </p:cNvPr>
          <p:cNvGraphicFramePr/>
          <p:nvPr>
            <p:extLst>
              <p:ext uri="{D42A27DB-BD31-4B8C-83A1-F6EECF244321}">
                <p14:modId xmlns:p14="http://schemas.microsoft.com/office/powerpoint/2010/main" val="3093463169"/>
              </p:ext>
            </p:extLst>
          </p:nvPr>
        </p:nvGraphicFramePr>
        <p:xfrm>
          <a:off x="1231106" y="1557036"/>
          <a:ext cx="9729788" cy="49294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3">
            <a:extLst>
              <a:ext uri="{FF2B5EF4-FFF2-40B4-BE49-F238E27FC236}">
                <a16:creationId xmlns:a16="http://schemas.microsoft.com/office/drawing/2014/main" id="{4578A98A-64E7-0FDF-A653-4F41FAA35420}"/>
              </a:ext>
            </a:extLst>
          </p:cNvPr>
          <p:cNvSpPr txBox="1"/>
          <p:nvPr/>
        </p:nvSpPr>
        <p:spPr>
          <a:xfrm>
            <a:off x="3357818" y="3353633"/>
            <a:ext cx="6060499" cy="1107996"/>
          </a:xfrm>
          <a:prstGeom prst="rect">
            <a:avLst/>
          </a:prstGeom>
          <a:noFill/>
        </p:spPr>
        <p:txBody>
          <a:bodyPr wrap="square" rtlCol="0">
            <a:spAutoFit/>
          </a:bodyPr>
          <a:lstStyle/>
          <a:p>
            <a:pPr algn="ctr"/>
            <a:r>
              <a:rPr lang="en-US" sz="6600" b="1" dirty="0">
                <a:solidFill>
                  <a:srgbClr val="00943B"/>
                </a:solidFill>
                <a:latin typeface="+mn-lt"/>
              </a:rPr>
              <a:t>MONITOREAR</a:t>
            </a:r>
          </a:p>
        </p:txBody>
      </p:sp>
      <p:sp>
        <p:nvSpPr>
          <p:cNvPr id="5" name="Rectangle 4">
            <a:extLst>
              <a:ext uri="{FF2B5EF4-FFF2-40B4-BE49-F238E27FC236}">
                <a16:creationId xmlns:a16="http://schemas.microsoft.com/office/drawing/2014/main" id="{16A95945-1B4F-18A0-3591-216AE73B49D2}"/>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311FA2A8-4F58-8C97-B6A6-7AD9C4742C16}"/>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DD18A9FF-D000-A272-6125-FC21A3FDE535}"/>
              </a:ext>
            </a:extLst>
          </p:cNvPr>
          <p:cNvPicPr/>
          <p:nvPr/>
        </p:nvPicPr>
        <p:blipFill>
          <a:blip r:embed="rId7"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9" name="Picture 8">
            <a:extLst>
              <a:ext uri="{FF2B5EF4-FFF2-40B4-BE49-F238E27FC236}">
                <a16:creationId xmlns:a16="http://schemas.microsoft.com/office/drawing/2014/main" id="{A7F95D9B-CFED-7F08-7896-E2D9DAE99B80}"/>
              </a:ext>
            </a:extLst>
          </p:cNvPr>
          <p:cNvPicPr>
            <a:picLocks noChangeAspect="1"/>
          </p:cNvPicPr>
          <p:nvPr/>
        </p:nvPicPr>
        <p:blipFill>
          <a:blip r:embed="rId8"/>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50637368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Discovery_Dialogue">
    <p:spTree>
      <p:nvGrpSpPr>
        <p:cNvPr id="1" name=""/>
        <p:cNvGrpSpPr/>
        <p:nvPr/>
      </p:nvGrpSpPr>
      <p:grpSpPr>
        <a:xfrm>
          <a:off x="0" y="0"/>
          <a:ext cx="0" cy="0"/>
          <a:chOff x="0" y="0"/>
          <a:chExt cx="0" cy="0"/>
        </a:xfrm>
      </p:grpSpPr>
      <p:pic>
        <p:nvPicPr>
          <p:cNvPr id="8" name="Picture 5" descr="Discovery Dialogue ">
            <a:extLst>
              <a:ext uri="{FF2B5EF4-FFF2-40B4-BE49-F238E27FC236}">
                <a16:creationId xmlns:a16="http://schemas.microsoft.com/office/drawing/2014/main" id="{CDFA0117-4129-C330-FEBE-24C8668D613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3961" y="146159"/>
            <a:ext cx="939678" cy="939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a:extLst>
              <a:ext uri="{FF2B5EF4-FFF2-40B4-BE49-F238E27FC236}">
                <a16:creationId xmlns:a16="http://schemas.microsoft.com/office/drawing/2014/main" id="{94AE688D-D5E1-F6F4-EACC-630908F1B2AB}"/>
              </a:ext>
            </a:extLst>
          </p:cNvPr>
          <p:cNvSpPr>
            <a:spLocks noGrp="1"/>
          </p:cNvSpPr>
          <p:nvPr>
            <p:ph type="title"/>
          </p:nvPr>
        </p:nvSpPr>
        <p:spPr>
          <a:xfrm>
            <a:off x="838200" y="457200"/>
            <a:ext cx="9752215" cy="800100"/>
          </a:xfrm>
          <a:prstGeom prst="rect">
            <a:avLst/>
          </a:prstGeom>
        </p:spPr>
        <p:txBody>
          <a:body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BE3BCCD1-CBDB-B768-424C-657C82067548}"/>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7" name="Rectangle 6">
            <a:extLst>
              <a:ext uri="{FF2B5EF4-FFF2-40B4-BE49-F238E27FC236}">
                <a16:creationId xmlns:a16="http://schemas.microsoft.com/office/drawing/2014/main" id="{F0310963-AC01-4579-B570-C8CE6E846F94}"/>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B5FD2873-8152-A97C-05E1-5BAA30214544}"/>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E16F905B-FA46-9E15-5E84-F20DBC57262B}"/>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83489529-E55F-B5D2-2D02-64FE512A5153}"/>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1518846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1_Discovery_Dialogue">
    <p:spTree>
      <p:nvGrpSpPr>
        <p:cNvPr id="1" name=""/>
        <p:cNvGrpSpPr/>
        <p:nvPr/>
      </p:nvGrpSpPr>
      <p:grpSpPr>
        <a:xfrm>
          <a:off x="0" y="0"/>
          <a:ext cx="0" cy="0"/>
          <a:chOff x="0" y="0"/>
          <a:chExt cx="0" cy="0"/>
        </a:xfrm>
      </p:grpSpPr>
      <p:pic>
        <p:nvPicPr>
          <p:cNvPr id="8" name="Picture 5" descr="Discovery Dialogue ">
            <a:extLst>
              <a:ext uri="{FF2B5EF4-FFF2-40B4-BE49-F238E27FC236}">
                <a16:creationId xmlns:a16="http://schemas.microsoft.com/office/drawing/2014/main" id="{CDFA0117-4129-C330-FEBE-24C8668D613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3961" y="146159"/>
            <a:ext cx="939678" cy="939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a:extLst>
              <a:ext uri="{FF2B5EF4-FFF2-40B4-BE49-F238E27FC236}">
                <a16:creationId xmlns:a16="http://schemas.microsoft.com/office/drawing/2014/main" id="{94AE688D-D5E1-F6F4-EACC-630908F1B2AB}"/>
              </a:ext>
            </a:extLst>
          </p:cNvPr>
          <p:cNvSpPr>
            <a:spLocks noGrp="1"/>
          </p:cNvSpPr>
          <p:nvPr>
            <p:ph type="title"/>
          </p:nvPr>
        </p:nvSpPr>
        <p:spPr>
          <a:xfrm>
            <a:off x="838200" y="447675"/>
            <a:ext cx="9752215" cy="800100"/>
          </a:xfrm>
          <a:prstGeom prst="rect">
            <a:avLst/>
          </a:prstGeom>
          <a:solidFill>
            <a:srgbClr val="E7C2F6"/>
          </a:solidFill>
          <a:ln>
            <a:noFill/>
          </a:ln>
        </p:spPr>
        <p:txBody>
          <a:body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BE3BCCD1-CBDB-B768-424C-657C82067548}"/>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7" name="Rectangle 6">
            <a:extLst>
              <a:ext uri="{FF2B5EF4-FFF2-40B4-BE49-F238E27FC236}">
                <a16:creationId xmlns:a16="http://schemas.microsoft.com/office/drawing/2014/main" id="{E873DDE5-43DB-6819-60A1-F3D03D0BB97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C3E91E8D-034D-93A4-BF8D-2AE79CF3689C}"/>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CB21F133-A657-4C3A-8C25-6EE6CF8F8125}"/>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395A6E8D-7399-87ED-5775-F6B9EABC719D}"/>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87897071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Activit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hasCustomPrompt="1"/>
          </p:nvPr>
        </p:nvSpPr>
        <p:spPr>
          <a:xfrm>
            <a:off x="838200" y="457200"/>
            <a:ext cx="9752215" cy="800100"/>
          </a:xfrm>
          <a:prstGeom prst="rect">
            <a:avLst/>
          </a:prstGeom>
        </p:spPr>
        <p:txBody>
          <a:bodyPr/>
          <a:lstStyle>
            <a:lvl1pPr>
              <a:defRPr/>
            </a:lvl1pPr>
          </a:lstStyle>
          <a:p>
            <a:r>
              <a:rPr lang="en-US" dirty="0"/>
              <a:t>Exercise X.XX</a:t>
            </a:r>
          </a:p>
        </p:txBody>
      </p:sp>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7BC5F78B-F129-F09F-12E9-7055CEFAB7A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id="{BF5FD15B-5221-B042-3376-0C208EFC76B2}"/>
              </a:ext>
            </a:extLst>
          </p:cNvPr>
          <p:cNvSpPr txBox="1"/>
          <p:nvPr/>
        </p:nvSpPr>
        <p:spPr>
          <a:xfrm>
            <a:off x="1007013" y="2951946"/>
            <a:ext cx="10177974" cy="954107"/>
          </a:xfrm>
          <a:prstGeom prst="rect">
            <a:avLst/>
          </a:prstGeom>
          <a:noFill/>
          <a:ln w="38100">
            <a:solidFill>
              <a:srgbClr val="001402"/>
            </a:solidFill>
          </a:ln>
        </p:spPr>
        <p:txBody>
          <a:bodyPr wrap="square" rtlCol="0">
            <a:spAutoFit/>
          </a:bodyPr>
          <a:lstStyle/>
          <a:p>
            <a:pPr algn="ctr"/>
            <a:r>
              <a:rPr lang="en-US" sz="2800" dirty="0"/>
              <a:t>To complete the exercise, </a:t>
            </a:r>
          </a:p>
          <a:p>
            <a:pPr algn="ctr"/>
            <a:r>
              <a:rPr lang="en-US" sz="2800" dirty="0"/>
              <a:t>please turn to your Participant Exercise Book.</a:t>
            </a:r>
            <a:endParaRPr lang="en-US" sz="2800" strike="sngStrike" dirty="0"/>
          </a:p>
        </p:txBody>
      </p:sp>
      <p:sp>
        <p:nvSpPr>
          <p:cNvPr id="4" name="Rectangle 3">
            <a:extLst>
              <a:ext uri="{FF2B5EF4-FFF2-40B4-BE49-F238E27FC236}">
                <a16:creationId xmlns:a16="http://schemas.microsoft.com/office/drawing/2014/main" id="{C7FBA9CF-C98F-1F1B-D8B6-CBADD58EF832}"/>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076D6A8C-B61F-6D09-4254-7FF12FB98C64}"/>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83BC1284-77BC-F5D6-B3D6-86D806320FAC}"/>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401283250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2_Activity_Spanish">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hasCustomPrompt="1"/>
          </p:nvPr>
        </p:nvSpPr>
        <p:spPr>
          <a:xfrm>
            <a:off x="838200" y="457200"/>
            <a:ext cx="9752215" cy="800100"/>
          </a:xfrm>
          <a:prstGeom prst="rect">
            <a:avLst/>
          </a:prstGeom>
        </p:spPr>
        <p:txBody>
          <a:bodyPr/>
          <a:lstStyle>
            <a:lvl1pPr>
              <a:defRPr/>
            </a:lvl1pPr>
          </a:lstStyle>
          <a:p>
            <a:r>
              <a:rPr lang="en-US" dirty="0"/>
              <a:t>Exercise X.XX</a:t>
            </a:r>
          </a:p>
        </p:txBody>
      </p:sp>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7BC5F78B-F129-F09F-12E9-7055CEFAB7A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id="{BF5FD15B-5221-B042-3376-0C208EFC76B2}"/>
              </a:ext>
            </a:extLst>
          </p:cNvPr>
          <p:cNvSpPr txBox="1"/>
          <p:nvPr/>
        </p:nvSpPr>
        <p:spPr>
          <a:xfrm>
            <a:off x="1007013" y="2951946"/>
            <a:ext cx="10177974" cy="954107"/>
          </a:xfrm>
          <a:prstGeom prst="rect">
            <a:avLst/>
          </a:prstGeom>
          <a:noFill/>
          <a:ln w="38100">
            <a:solidFill>
              <a:srgbClr val="001402"/>
            </a:solidFill>
          </a:ln>
        </p:spPr>
        <p:txBody>
          <a:bodyPr wrap="square" rtlCol="0">
            <a:spAutoFit/>
          </a:bodyPr>
          <a:lstStyle/>
          <a:p>
            <a:pPr algn="ctr"/>
            <a:r>
              <a:rPr lang="es-ES" sz="2800" dirty="0"/>
              <a:t>Para completar el ejercicio, 
por favor, diríjase a </a:t>
            </a:r>
            <a:r>
              <a:rPr lang="es-ES" sz="2800"/>
              <a:t>su cuaderno de ejercicios del participante</a:t>
            </a:r>
            <a:r>
              <a:rPr lang="en-US" sz="2800" dirty="0"/>
              <a:t>.</a:t>
            </a:r>
            <a:endParaRPr lang="en-US" sz="2800" strike="sngStrike" dirty="0"/>
          </a:p>
        </p:txBody>
      </p:sp>
      <p:sp>
        <p:nvSpPr>
          <p:cNvPr id="4" name="Rectangle 3">
            <a:extLst>
              <a:ext uri="{FF2B5EF4-FFF2-40B4-BE49-F238E27FC236}">
                <a16:creationId xmlns:a16="http://schemas.microsoft.com/office/drawing/2014/main" id="{C7FBA9CF-C98F-1F1B-D8B6-CBADD58EF832}"/>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076D6A8C-B61F-6D09-4254-7FF12FB98C64}"/>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83BC1284-77BC-F5D6-B3D6-86D806320FAC}"/>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4906447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1_Title Slide 2">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BCBA0E3-8F12-DE02-7156-ADAF19303223}"/>
              </a:ext>
            </a:extLst>
          </p:cNvPr>
          <p:cNvSpPr/>
          <p:nvPr/>
        </p:nvSpPr>
        <p:spPr>
          <a:xfrm>
            <a:off x="0" y="6728728"/>
            <a:ext cx="12192000" cy="203201"/>
          </a:xfrm>
          <a:prstGeom prst="rect">
            <a:avLst/>
          </a:prstGeom>
          <a:solidFill>
            <a:srgbClr val="1096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id="{46250B61-CA87-D44C-E6B5-186384B3458D}"/>
              </a:ext>
            </a:extLst>
          </p:cNvPr>
          <p:cNvCxnSpPr/>
          <p:nvPr/>
        </p:nvCxnSpPr>
        <p:spPr>
          <a:xfrm>
            <a:off x="518160" y="1264888"/>
            <a:ext cx="11155680"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5AF7597B-B4C3-7115-0885-E06823DFB06C}"/>
              </a:ext>
            </a:extLst>
          </p:cNvPr>
          <p:cNvCxnSpPr/>
          <p:nvPr/>
        </p:nvCxnSpPr>
        <p:spPr>
          <a:xfrm>
            <a:off x="436228" y="5941994"/>
            <a:ext cx="11150779"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8996AA8A-C5F1-70B6-7FC7-86027380F1F1}"/>
              </a:ext>
            </a:extLst>
          </p:cNvPr>
          <p:cNvSpPr txBox="1"/>
          <p:nvPr/>
        </p:nvSpPr>
        <p:spPr>
          <a:xfrm>
            <a:off x="9525001" y="6151452"/>
            <a:ext cx="2057400" cy="461665"/>
          </a:xfrm>
          <a:prstGeom prst="rect">
            <a:avLst/>
          </a:prstGeom>
          <a:noFill/>
        </p:spPr>
        <p:txBody>
          <a:bodyPr wrap="square" rtlCol="0">
            <a:spAutoFit/>
          </a:bodyPr>
          <a:lstStyle/>
          <a:p>
            <a:pPr algn="r"/>
            <a:r>
              <a:rPr lang="en-US" sz="2400" dirty="0"/>
              <a:t>Version 3.0</a:t>
            </a:r>
          </a:p>
        </p:txBody>
      </p:sp>
      <p:pic>
        <p:nvPicPr>
          <p:cNvPr id="2" name="Picture 9">
            <a:extLst>
              <a:ext uri="{FF2B5EF4-FFF2-40B4-BE49-F238E27FC236}">
                <a16:creationId xmlns:a16="http://schemas.microsoft.com/office/drawing/2014/main" id="{E0708393-B392-61EE-F300-24A516E553C8}"/>
              </a:ext>
            </a:extLst>
          </p:cNvPr>
          <p:cNvPicPr>
            <a:picLocks noChangeAspect="1"/>
          </p:cNvPicPr>
          <p:nvPr/>
        </p:nvPicPr>
        <p:blipFill>
          <a:blip r:embed="rId2"/>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9">
            <a:extLst>
              <a:ext uri="{FF2B5EF4-FFF2-40B4-BE49-F238E27FC236}">
                <a16:creationId xmlns:a16="http://schemas.microsoft.com/office/drawing/2014/main" id="{B1D25929-50BD-729F-8087-0BB3443D81F6}"/>
              </a:ext>
            </a:extLst>
          </p:cNvPr>
          <p:cNvPicPr>
            <a:picLocks noChangeAspect="1"/>
          </p:cNvPicPr>
          <p:nvPr/>
        </p:nvPicPr>
        <p:blipFill>
          <a:blip r:embed="rId2"/>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5">
            <a:extLst>
              <a:ext uri="{FF2B5EF4-FFF2-40B4-BE49-F238E27FC236}">
                <a16:creationId xmlns:a16="http://schemas.microsoft.com/office/drawing/2014/main" id="{C8E0E470-0C04-CD4C-666A-67502DF04E7C}"/>
              </a:ext>
            </a:extLst>
          </p:cNvPr>
          <p:cNvSpPr txBox="1"/>
          <p:nvPr/>
        </p:nvSpPr>
        <p:spPr>
          <a:xfrm>
            <a:off x="518160" y="3851013"/>
            <a:ext cx="6451330" cy="6463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3600" i="1" dirty="0">
                <a:solidFill>
                  <a:srgbClr val="109648"/>
                </a:solidFill>
                <a:latin typeface="Franklin Gothic Medium" panose="020B0603020102020204" pitchFamily="34" charset="0"/>
              </a:rPr>
              <a:t>Using a One Health Approach</a:t>
            </a:r>
            <a:endParaRPr kumimoji="0" lang="en-US" sz="3600" b="0" i="1" u="none" strike="noStrike" kern="1200" cap="none" spc="0" normalizeH="0" baseline="0" noProof="0" dirty="0">
              <a:ln>
                <a:noFill/>
              </a:ln>
              <a:solidFill>
                <a:srgbClr val="109648"/>
              </a:solidFill>
              <a:effectLst/>
              <a:uLnTx/>
              <a:uFillTx/>
              <a:latin typeface="Franklin Gothic Medium" panose="020B0603020102020204" pitchFamily="34" charset="0"/>
              <a:ea typeface="+mn-ea"/>
              <a:cs typeface="+mn-cs"/>
            </a:endParaRPr>
          </a:p>
        </p:txBody>
      </p:sp>
      <p:sp>
        <p:nvSpPr>
          <p:cNvPr id="13" name="Text Placeholder 12">
            <a:extLst>
              <a:ext uri="{FF2B5EF4-FFF2-40B4-BE49-F238E27FC236}">
                <a16:creationId xmlns:a16="http://schemas.microsoft.com/office/drawing/2014/main" id="{E87B50E4-BB88-E53A-B429-2E2B9E6C2786}"/>
              </a:ext>
            </a:extLst>
          </p:cNvPr>
          <p:cNvSpPr>
            <a:spLocks noGrp="1"/>
          </p:cNvSpPr>
          <p:nvPr>
            <p:ph type="body" sz="quarter" idx="17" hasCustomPrompt="1"/>
          </p:nvPr>
        </p:nvSpPr>
        <p:spPr>
          <a:xfrm>
            <a:off x="518160" y="2110490"/>
            <a:ext cx="7607300" cy="1588535"/>
          </a:xfrm>
          <a:prstGeom prst="rect">
            <a:avLst/>
          </a:prstGeom>
        </p:spPr>
        <p:txBody>
          <a:bodyPr/>
          <a:lstStyle>
            <a:lvl1pPr marL="0" indent="0">
              <a:buNone/>
              <a:defRPr sz="5400">
                <a:latin typeface="+mj-lt"/>
              </a:defRPr>
            </a:lvl1pPr>
          </a:lstStyle>
          <a:p>
            <a:pPr lvl="0"/>
            <a:r>
              <a:rPr lang="en-US" dirty="0"/>
              <a:t>Title</a:t>
            </a:r>
          </a:p>
        </p:txBody>
      </p:sp>
      <p:sp>
        <p:nvSpPr>
          <p:cNvPr id="14" name="Text Placeholder 3">
            <a:extLst>
              <a:ext uri="{FF2B5EF4-FFF2-40B4-BE49-F238E27FC236}">
                <a16:creationId xmlns:a16="http://schemas.microsoft.com/office/drawing/2014/main" id="{0A4CD0BD-F2A5-9DCC-DF01-52B7349057C5}"/>
              </a:ext>
            </a:extLst>
          </p:cNvPr>
          <p:cNvSpPr>
            <a:spLocks noGrp="1"/>
          </p:cNvSpPr>
          <p:nvPr>
            <p:ph type="body" sz="quarter" idx="16" hasCustomPrompt="1"/>
          </p:nvPr>
        </p:nvSpPr>
        <p:spPr>
          <a:xfrm>
            <a:off x="521601" y="4953232"/>
            <a:ext cx="2974848" cy="521208"/>
          </a:xfrm>
          <a:prstGeom prst="rect">
            <a:avLst/>
          </a:prstGeom>
        </p:spPr>
        <p:txBody>
          <a:bodyPr anchor="b"/>
          <a:lstStyle>
            <a:lvl1pPr marL="0" indent="0" algn="l">
              <a:buNone/>
              <a:defRPr b="1"/>
            </a:lvl1pPr>
          </a:lstStyle>
          <a:p>
            <a:pPr lvl="0"/>
            <a:r>
              <a:rPr lang="en-US" dirty="0"/>
              <a:t>Workshop #</a:t>
            </a:r>
          </a:p>
        </p:txBody>
      </p:sp>
      <p:pic>
        <p:nvPicPr>
          <p:cNvPr id="9" name="Picture 8">
            <a:extLst>
              <a:ext uri="{FF2B5EF4-FFF2-40B4-BE49-F238E27FC236}">
                <a16:creationId xmlns:a16="http://schemas.microsoft.com/office/drawing/2014/main" id="{1029E049-DE89-B63F-B8F6-6A84D539278C}"/>
              </a:ext>
            </a:extLst>
          </p:cNvPr>
          <p:cNvPicPr>
            <a:picLocks noChangeAspect="1"/>
          </p:cNvPicPr>
          <p:nvPr/>
        </p:nvPicPr>
        <p:blipFill>
          <a:blip r:embed="rId3"/>
          <a:stretch>
            <a:fillRect/>
          </a:stretch>
        </p:blipFill>
        <p:spPr>
          <a:xfrm>
            <a:off x="10230534" y="279657"/>
            <a:ext cx="1443306" cy="914400"/>
          </a:xfrm>
          <a:prstGeom prst="rect">
            <a:avLst/>
          </a:prstGeom>
        </p:spPr>
      </p:pic>
      <p:pic>
        <p:nvPicPr>
          <p:cNvPr id="15" name="Picture 14">
            <a:extLst>
              <a:ext uri="{FF2B5EF4-FFF2-40B4-BE49-F238E27FC236}">
                <a16:creationId xmlns:a16="http://schemas.microsoft.com/office/drawing/2014/main" id="{5B8725D3-C7D0-0F7C-BF19-27163F73E385}"/>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518160" y="279657"/>
            <a:ext cx="1920240" cy="886664"/>
          </a:xfrm>
          <a:prstGeom prst="rect">
            <a:avLst/>
          </a:prstGeom>
        </p:spPr>
      </p:pic>
    </p:spTree>
    <p:extLst>
      <p:ext uri="{BB962C8B-B14F-4D97-AF65-F5344CB8AC3E}">
        <p14:creationId xmlns:p14="http://schemas.microsoft.com/office/powerpoint/2010/main" val="36370639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Activity_Blank">
    <p:spTree>
      <p:nvGrpSpPr>
        <p:cNvPr id="1" name=""/>
        <p:cNvGrpSpPr/>
        <p:nvPr/>
      </p:nvGrpSpPr>
      <p:grpSpPr>
        <a:xfrm>
          <a:off x="0" y="0"/>
          <a:ext cx="0" cy="0"/>
          <a:chOff x="0" y="0"/>
          <a:chExt cx="0" cy="0"/>
        </a:xfrm>
      </p:grpSpPr>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ontent Placeholder 3">
            <a:extLst>
              <a:ext uri="{FF2B5EF4-FFF2-40B4-BE49-F238E27FC236}">
                <a16:creationId xmlns:a16="http://schemas.microsoft.com/office/drawing/2014/main" id="{7B8E4CD8-3493-B8DB-1C53-E586220D62B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10" name="Title 1">
            <a:extLst>
              <a:ext uri="{FF2B5EF4-FFF2-40B4-BE49-F238E27FC236}">
                <a16:creationId xmlns:a16="http://schemas.microsoft.com/office/drawing/2014/main" id="{8B813282-141B-B4DD-80BD-8C256489A7C0}"/>
              </a:ext>
            </a:extLst>
          </p:cNvPr>
          <p:cNvSpPr>
            <a:spLocks noGrp="1"/>
          </p:cNvSpPr>
          <p:nvPr>
            <p:ph type="title"/>
          </p:nvPr>
        </p:nvSpPr>
        <p:spPr>
          <a:xfrm>
            <a:off x="838200" y="447675"/>
            <a:ext cx="9752215" cy="800100"/>
          </a:xfrm>
          <a:prstGeom prst="rect">
            <a:avLst/>
          </a:prstGeom>
          <a:noFill/>
        </p:spPr>
        <p:txBody>
          <a:bodyPr/>
          <a:lstStyle/>
          <a:p>
            <a:r>
              <a:rPr lang="en-US"/>
              <a:t>Click to edit Master title style</a:t>
            </a:r>
            <a:endParaRPr lang="en-US" dirty="0"/>
          </a:p>
        </p:txBody>
      </p:sp>
      <p:sp>
        <p:nvSpPr>
          <p:cNvPr id="2" name="Rectangle 1">
            <a:extLst>
              <a:ext uri="{FF2B5EF4-FFF2-40B4-BE49-F238E27FC236}">
                <a16:creationId xmlns:a16="http://schemas.microsoft.com/office/drawing/2014/main" id="{64FC30EE-4E25-6C7E-8377-6A46BC2365CB}"/>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6D2FF57C-9C69-54AF-F8B2-BEBC7258011D}"/>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9DE2D5C3-86B4-2021-98BF-0CEE5CDD82EC}"/>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529D48D4-75C8-59B7-3925-F10675A6BA0A}"/>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427168957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Activity_Answer">
    <p:spTree>
      <p:nvGrpSpPr>
        <p:cNvPr id="1" name=""/>
        <p:cNvGrpSpPr/>
        <p:nvPr/>
      </p:nvGrpSpPr>
      <p:grpSpPr>
        <a:xfrm>
          <a:off x="0" y="0"/>
          <a:ext cx="0" cy="0"/>
          <a:chOff x="0" y="0"/>
          <a:chExt cx="0" cy="0"/>
        </a:xfrm>
      </p:grpSpPr>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ontent Placeholder 3">
            <a:extLst>
              <a:ext uri="{FF2B5EF4-FFF2-40B4-BE49-F238E27FC236}">
                <a16:creationId xmlns:a16="http://schemas.microsoft.com/office/drawing/2014/main" id="{7B8E4CD8-3493-B8DB-1C53-E586220D62B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10" name="Title 1">
            <a:extLst>
              <a:ext uri="{FF2B5EF4-FFF2-40B4-BE49-F238E27FC236}">
                <a16:creationId xmlns:a16="http://schemas.microsoft.com/office/drawing/2014/main" id="{8B813282-141B-B4DD-80BD-8C256489A7C0}"/>
              </a:ext>
            </a:extLst>
          </p:cNvPr>
          <p:cNvSpPr>
            <a:spLocks noGrp="1"/>
          </p:cNvSpPr>
          <p:nvPr>
            <p:ph type="title"/>
          </p:nvPr>
        </p:nvSpPr>
        <p:spPr>
          <a:xfrm>
            <a:off x="838200" y="447675"/>
            <a:ext cx="9752215" cy="800100"/>
          </a:xfrm>
          <a:prstGeom prst="rect">
            <a:avLst/>
          </a:prstGeom>
          <a:solidFill>
            <a:schemeClr val="accent4">
              <a:lumMod val="40000"/>
              <a:lumOff val="60000"/>
            </a:schemeClr>
          </a:solidFill>
        </p:spPr>
        <p:txBody>
          <a:bodyPr/>
          <a:lstStyle/>
          <a:p>
            <a:r>
              <a:rPr lang="en-US"/>
              <a:t>Click to edit Master title style</a:t>
            </a:r>
            <a:endParaRPr lang="en-US" dirty="0"/>
          </a:p>
        </p:txBody>
      </p:sp>
      <p:sp>
        <p:nvSpPr>
          <p:cNvPr id="2" name="Rectangle 1">
            <a:extLst>
              <a:ext uri="{FF2B5EF4-FFF2-40B4-BE49-F238E27FC236}">
                <a16:creationId xmlns:a16="http://schemas.microsoft.com/office/drawing/2014/main" id="{64FC30EE-4E25-6C7E-8377-6A46BC2365CB}"/>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A04CD4AB-5899-EC47-36C7-6280531A5123}"/>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E363DF97-FB46-826E-889B-427B7A0F5A71}"/>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14DDACD0-D5A9-DCEA-75C8-7066B6E38E85}"/>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64080655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One Health">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p:nvPr>
        </p:nvSpPr>
        <p:spPr>
          <a:xfrm>
            <a:off x="838200" y="457200"/>
            <a:ext cx="9752215" cy="800100"/>
          </a:xfrm>
          <a:prstGeom prst="rect">
            <a:avLst/>
          </a:prstGeom>
        </p:spPr>
        <p:txBody>
          <a:bodyPr/>
          <a:lstStyle/>
          <a:p>
            <a:r>
              <a:rPr lang="en-US"/>
              <a:t>Click to edit Master title style</a:t>
            </a:r>
            <a:endParaRPr lang="en-US" dirty="0"/>
          </a:p>
        </p:txBody>
      </p:sp>
      <p:sp>
        <p:nvSpPr>
          <p:cNvPr id="7" name="Content Placeholder 3">
            <a:extLst>
              <a:ext uri="{FF2B5EF4-FFF2-40B4-BE49-F238E27FC236}">
                <a16:creationId xmlns:a16="http://schemas.microsoft.com/office/drawing/2014/main" id="{7B8E4CD8-3493-B8DB-1C53-E586220D62B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pic>
        <p:nvPicPr>
          <p:cNvPr id="8" name="Picture 7" descr="A picture containing vector graphics&#10;&#10;Description automatically generated">
            <a:extLst>
              <a:ext uri="{FF2B5EF4-FFF2-40B4-BE49-F238E27FC236}">
                <a16:creationId xmlns:a16="http://schemas.microsoft.com/office/drawing/2014/main" id="{56497B94-BA8A-615F-A310-69C10004D182}"/>
              </a:ext>
            </a:extLst>
          </p:cNvPr>
          <p:cNvPicPr>
            <a:picLocks noChangeAspect="1"/>
          </p:cNvPicPr>
          <p:nvPr/>
        </p:nvPicPr>
        <p:blipFill>
          <a:blip r:embed="rId2"/>
          <a:stretch>
            <a:fillRect/>
          </a:stretch>
        </p:blipFill>
        <p:spPr>
          <a:xfrm>
            <a:off x="10472404" y="128052"/>
            <a:ext cx="1223563" cy="1223563"/>
          </a:xfrm>
          <a:prstGeom prst="rect">
            <a:avLst/>
          </a:prstGeom>
        </p:spPr>
      </p:pic>
      <p:sp>
        <p:nvSpPr>
          <p:cNvPr id="9" name="Rectangle 8">
            <a:extLst>
              <a:ext uri="{FF2B5EF4-FFF2-40B4-BE49-F238E27FC236}">
                <a16:creationId xmlns:a16="http://schemas.microsoft.com/office/drawing/2014/main" id="{63726634-4910-673A-DA30-7686280E4599}"/>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57D0720C-6B77-83E2-40D2-CB855EA83DBC}"/>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14530E1F-7EF0-EEAA-1E8F-7973FCEE4A4C}"/>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1E001A98-CD2F-BF37-8BDB-E6F388E6DE03}"/>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85586789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itle Only 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CF023CA-73B6-B91A-F8EC-8CF0CB10C79B}"/>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itle 1">
            <a:extLst>
              <a:ext uri="{FF2B5EF4-FFF2-40B4-BE49-F238E27FC236}">
                <a16:creationId xmlns:a16="http://schemas.microsoft.com/office/drawing/2014/main" id="{9243F1E9-ADA9-6E2A-AB31-594A70AC2046}"/>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3" name="Rectangle 2">
            <a:extLst>
              <a:ext uri="{FF2B5EF4-FFF2-40B4-BE49-F238E27FC236}">
                <a16:creationId xmlns:a16="http://schemas.microsoft.com/office/drawing/2014/main" id="{B1111021-4F1D-405C-4F10-B31870C589B9}"/>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FBAE977D-16C7-AAB2-4AEB-EB1089E4B5D0}"/>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1428FD81-DF63-DFE0-3655-40CF22A2E4FB}"/>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425723767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itle Only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p:nvPr>
        </p:nvSpPr>
        <p:spPr>
          <a:xfrm>
            <a:off x="838200" y="0"/>
            <a:ext cx="10515600" cy="1257300"/>
          </a:xfrm>
          <a:prstGeom prst="rect">
            <a:avLst/>
          </a:prstGeom>
        </p:spPr>
        <p:txBody>
          <a:bodyPr/>
          <a:lstStyle/>
          <a:p>
            <a:r>
              <a:rPr lang="en-US"/>
              <a:t>Click to edit Master title style</a:t>
            </a:r>
            <a:endParaRPr lang="en-US" dirty="0"/>
          </a:p>
        </p:txBody>
      </p:sp>
      <p:sp>
        <p:nvSpPr>
          <p:cNvPr id="7" name="Rectangle 6">
            <a:extLst>
              <a:ext uri="{FF2B5EF4-FFF2-40B4-BE49-F238E27FC236}">
                <a16:creationId xmlns:a16="http://schemas.microsoft.com/office/drawing/2014/main" id="{92770386-F95F-461A-72F1-871066C9B939}"/>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E3D9761C-B841-0BFC-50E3-32FA1F43FA79}"/>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62C4FA01-299B-BC8D-9C36-8E7D368F7794}"/>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2A409412-CFCD-F3FF-71D8-427A4908DB6F}"/>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50337720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319B4A-B8B6-989A-D46E-007108FA7F85}"/>
              </a:ext>
            </a:extLst>
          </p:cNvPr>
          <p:cNvSpPr>
            <a:spLocks noGrp="1"/>
          </p:cNvSpPr>
          <p:nvPr>
            <p:ph type="title"/>
          </p:nvPr>
        </p:nvSpPr>
        <p:spPr>
          <a:xfrm>
            <a:off x="839788" y="365125"/>
            <a:ext cx="10515600" cy="823913"/>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id="{68267ED3-C392-EC61-3599-169B8475B942}"/>
              </a:ext>
            </a:extLst>
          </p:cNvPr>
          <p:cNvSpPr>
            <a:spLocks noGrp="1"/>
          </p:cNvSpPr>
          <p:nvPr>
            <p:ph type="body" idx="1"/>
          </p:nvPr>
        </p:nvSpPr>
        <p:spPr>
          <a:xfrm>
            <a:off x="838200" y="1473345"/>
            <a:ext cx="5157787" cy="52171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2EC667D-414C-9FC8-B69F-22627A5DD04A}"/>
              </a:ext>
            </a:extLst>
          </p:cNvPr>
          <p:cNvSpPr>
            <a:spLocks noGrp="1"/>
          </p:cNvSpPr>
          <p:nvPr>
            <p:ph sz="half" idx="2" hasCustomPrompt="1"/>
          </p:nvPr>
        </p:nvSpPr>
        <p:spPr>
          <a:xfrm>
            <a:off x="838200" y="2111433"/>
            <a:ext cx="5157787" cy="4031672"/>
          </a:xfrm>
          <a:prstGeom prst="rect">
            <a:avLst/>
          </a:prstGeom>
        </p:spPr>
        <p:txBody>
          <a:bodyPr/>
          <a:lstStyle>
            <a:lvl1pPr>
              <a:defRPr/>
            </a:lvl1pPr>
            <a:lvl2pPr marL="685800" indent="-228600">
              <a:buClr>
                <a:srgbClr val="109648"/>
              </a:buClr>
              <a:buFont typeface="Wingdings" panose="05000000000000000000" pitchFamily="2" charset="2"/>
              <a:buChar char="§"/>
              <a:defRPr/>
            </a:lvl2pPr>
            <a:lvl3pPr marL="1143000" indent="-228600">
              <a:buClr>
                <a:srgbClr val="109648"/>
              </a:buClr>
              <a:buFont typeface="Arial" panose="020B0604020202020204" pitchFamily="34" charset="0"/>
              <a:buChar char="‒"/>
              <a:defRPr/>
            </a:lvl3pPr>
            <a:lvl4pPr>
              <a:buClr>
                <a:srgbClr val="109648"/>
              </a:buClr>
              <a:defRPr/>
            </a:lvl4pPr>
            <a:lvl5pPr marL="2057400" indent="-228600">
              <a:buClr>
                <a:srgbClr val="109648"/>
              </a:buClr>
              <a:buFont typeface="Arial" panose="020B0604020202020204" pitchFamily="34" charset="0"/>
              <a:buChar char="‒"/>
              <a:defRPr/>
            </a:lvl5pPr>
            <a:lvl6pPr marL="2514600" indent="-228600">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a:p>
            <a:pPr lvl="5"/>
            <a:endParaRPr lang="en-US" dirty="0"/>
          </a:p>
        </p:txBody>
      </p:sp>
      <p:sp>
        <p:nvSpPr>
          <p:cNvPr id="5" name="Text Placeholder 4">
            <a:extLst>
              <a:ext uri="{FF2B5EF4-FFF2-40B4-BE49-F238E27FC236}">
                <a16:creationId xmlns:a16="http://schemas.microsoft.com/office/drawing/2014/main" id="{9D65D03D-24B7-A316-A2BC-01AE2BD2690D}"/>
              </a:ext>
            </a:extLst>
          </p:cNvPr>
          <p:cNvSpPr>
            <a:spLocks noGrp="1"/>
          </p:cNvSpPr>
          <p:nvPr>
            <p:ph type="body" sz="quarter" idx="3"/>
          </p:nvPr>
        </p:nvSpPr>
        <p:spPr>
          <a:xfrm>
            <a:off x="6170612" y="1473345"/>
            <a:ext cx="5183188" cy="52171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Content Placeholder 3">
            <a:extLst>
              <a:ext uri="{FF2B5EF4-FFF2-40B4-BE49-F238E27FC236}">
                <a16:creationId xmlns:a16="http://schemas.microsoft.com/office/drawing/2014/main" id="{01F6D531-FBC4-462D-E18C-EAD2B50B49F2}"/>
              </a:ext>
            </a:extLst>
          </p:cNvPr>
          <p:cNvSpPr>
            <a:spLocks noGrp="1"/>
          </p:cNvSpPr>
          <p:nvPr>
            <p:ph sz="half" idx="13" hasCustomPrompt="1"/>
          </p:nvPr>
        </p:nvSpPr>
        <p:spPr>
          <a:xfrm>
            <a:off x="6170612" y="2111433"/>
            <a:ext cx="5157787" cy="4031672"/>
          </a:xfrm>
          <a:prstGeom prst="rect">
            <a:avLst/>
          </a:prstGeom>
        </p:spPr>
        <p:txBody>
          <a:bodyPr/>
          <a:lstStyle>
            <a:lvl1pPr>
              <a:defRPr/>
            </a:lvl1pPr>
            <a:lvl2pPr marL="685800" indent="-228600">
              <a:buClr>
                <a:srgbClr val="109648"/>
              </a:buClr>
              <a:buFont typeface="Wingdings" panose="05000000000000000000" pitchFamily="2" charset="2"/>
              <a:buChar char="§"/>
              <a:defRPr/>
            </a:lvl2pPr>
            <a:lvl3pPr marL="1143000" indent="-228600">
              <a:buClr>
                <a:srgbClr val="109648"/>
              </a:buClr>
              <a:buFont typeface="Arial" panose="020B0604020202020204" pitchFamily="34" charset="0"/>
              <a:buChar char="‒"/>
              <a:defRPr/>
            </a:lvl3pPr>
            <a:lvl4pPr>
              <a:buClr>
                <a:srgbClr val="109648"/>
              </a:buClr>
              <a:defRPr/>
            </a:lvl4pPr>
            <a:lvl5pPr marL="2057400" indent="-228600">
              <a:buClr>
                <a:srgbClr val="109648"/>
              </a:buClr>
              <a:buFont typeface="Arial" panose="020B0604020202020204" pitchFamily="34" charset="0"/>
              <a:buChar char="‒"/>
              <a:defRPr/>
            </a:lvl5pPr>
            <a:lvl6pPr marL="2514600" indent="-228600">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a:p>
            <a:pPr lvl="5"/>
            <a:endParaRPr lang="en-US" dirty="0"/>
          </a:p>
        </p:txBody>
      </p:sp>
      <p:sp>
        <p:nvSpPr>
          <p:cNvPr id="11" name="Rectangle 10">
            <a:extLst>
              <a:ext uri="{FF2B5EF4-FFF2-40B4-BE49-F238E27FC236}">
                <a16:creationId xmlns:a16="http://schemas.microsoft.com/office/drawing/2014/main" id="{17F10DB2-E88B-7B35-F4F7-EBA7E7D5FB6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3EEFBFF7-FE76-582A-10D0-3700E8E83E71}"/>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DB10DA3A-09FB-5DC5-032F-1B5BB3F8FAAA}"/>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8" name="Picture 7">
            <a:extLst>
              <a:ext uri="{FF2B5EF4-FFF2-40B4-BE49-F238E27FC236}">
                <a16:creationId xmlns:a16="http://schemas.microsoft.com/office/drawing/2014/main" id="{E0D36ABF-CD83-3C0F-E472-5FE0F4038B15}"/>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93445371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References">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sz="2400"/>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0"/>
            <a:r>
              <a:rPr lang="en-US" dirty="0"/>
              <a:t>Level 0</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hasCustomPrompt="1"/>
          </p:nvPr>
        </p:nvSpPr>
        <p:spPr>
          <a:xfrm>
            <a:off x="838200" y="457200"/>
            <a:ext cx="10515600" cy="800100"/>
          </a:xfrm>
          <a:prstGeom prst="rect">
            <a:avLst/>
          </a:prstGeom>
        </p:spPr>
        <p:txBody>
          <a:bodyPr/>
          <a:lstStyle/>
          <a:p>
            <a:r>
              <a:rPr lang="en-US" dirty="0"/>
              <a:t>References</a:t>
            </a:r>
          </a:p>
        </p:txBody>
      </p:sp>
      <p:sp>
        <p:nvSpPr>
          <p:cNvPr id="2" name="Rectangle 1">
            <a:extLst>
              <a:ext uri="{FF2B5EF4-FFF2-40B4-BE49-F238E27FC236}">
                <a16:creationId xmlns:a16="http://schemas.microsoft.com/office/drawing/2014/main" id="{21B2EC1A-26AC-AC4C-556E-39528BD4A073}"/>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55E78E6E-72AF-13CB-576C-7501F4F9058D}"/>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2F2B32D3-D914-C12F-4126-229E831D19B8}"/>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F66EE439-A0E7-D2FF-0910-46428FDA84EE}"/>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417120728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8C36BF7-72A3-3A95-B253-F12F3664393E}"/>
              </a:ext>
            </a:extLst>
          </p:cNvPr>
          <p:cNvSpPr>
            <a:spLocks noGrp="1"/>
          </p:cNvSpPr>
          <p:nvPr>
            <p:ph type="dt" sz="half" idx="10"/>
          </p:nvPr>
        </p:nvSpPr>
        <p:spPr>
          <a:xfrm>
            <a:off x="838200" y="6356350"/>
            <a:ext cx="2743200" cy="365125"/>
          </a:xfrm>
          <a:prstGeom prst="rect">
            <a:avLst/>
          </a:prstGeom>
        </p:spPr>
        <p:txBody>
          <a:bodyPr/>
          <a:lstStyle/>
          <a:p>
            <a:fld id="{1D8BCC40-12E7-4554-BDBD-F4255BE62A3D}" type="datetimeFigureOut">
              <a:rPr lang="en-US" smtClean="0"/>
              <a:t>3/24/2026</a:t>
            </a:fld>
            <a:endParaRPr lang="en-US"/>
          </a:p>
        </p:txBody>
      </p:sp>
      <p:sp>
        <p:nvSpPr>
          <p:cNvPr id="3" name="Footer Placeholder 2">
            <a:extLst>
              <a:ext uri="{FF2B5EF4-FFF2-40B4-BE49-F238E27FC236}">
                <a16:creationId xmlns:a16="http://schemas.microsoft.com/office/drawing/2014/main" id="{AA937483-9282-4A70-F92D-1D1CFFE29AF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59FB5E6D-5BAD-CC9B-69C9-9CBB45045729}"/>
              </a:ext>
            </a:extLst>
          </p:cNvPr>
          <p:cNvSpPr>
            <a:spLocks noGrp="1"/>
          </p:cNvSpPr>
          <p:nvPr>
            <p:ph type="sldNum" sz="quarter" idx="12"/>
          </p:nvPr>
        </p:nvSpPr>
        <p:spPr>
          <a:xfrm>
            <a:off x="8610600" y="6356350"/>
            <a:ext cx="2743200" cy="365125"/>
          </a:xfrm>
          <a:prstGeom prst="rect">
            <a:avLst/>
          </a:prstGeom>
        </p:spPr>
        <p:txBody>
          <a:bodyPr/>
          <a:lstStyle/>
          <a:p>
            <a:fld id="{B001E7BD-2CA4-44F6-B3A8-9160244182BC}" type="slidenum">
              <a:rPr lang="en-US" smtClean="0"/>
              <a:t>‹#›</a:t>
            </a:fld>
            <a:endParaRPr lang="en-US"/>
          </a:p>
        </p:txBody>
      </p:sp>
      <p:sp>
        <p:nvSpPr>
          <p:cNvPr id="5" name="Rectangle 4">
            <a:extLst>
              <a:ext uri="{FF2B5EF4-FFF2-40B4-BE49-F238E27FC236}">
                <a16:creationId xmlns:a16="http://schemas.microsoft.com/office/drawing/2014/main" id="{01833508-4B97-19F9-5654-F86BA0A7271A}"/>
              </a:ext>
            </a:extLst>
          </p:cNvPr>
          <p:cNvSpPr/>
          <p:nvPr/>
        </p:nvSpPr>
        <p:spPr>
          <a:xfrm>
            <a:off x="0" y="0"/>
            <a:ext cx="12192000" cy="6858000"/>
          </a:xfrm>
          <a:prstGeom prst="rect">
            <a:avLst/>
          </a:prstGeom>
          <a:solidFill>
            <a:srgbClr val="1096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180A74EA-FF24-D258-AA73-6CB93340F63C}"/>
              </a:ext>
            </a:extLst>
          </p:cNvPr>
          <p:cNvSpPr/>
          <p:nvPr/>
        </p:nvSpPr>
        <p:spPr>
          <a:xfrm>
            <a:off x="9540691" y="6196031"/>
            <a:ext cx="2651760" cy="7315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E7317499-96E7-3335-CB25-D67CC5E5DC0D}"/>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8" name="Picture 7">
            <a:extLst>
              <a:ext uri="{FF2B5EF4-FFF2-40B4-BE49-F238E27FC236}">
                <a16:creationId xmlns:a16="http://schemas.microsoft.com/office/drawing/2014/main" id="{4A26A8E7-12C8-E575-B4A7-1418AB17ED3C}"/>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16238163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F563C3A-6C07-DF13-2F88-3EB1DF7784C8}"/>
              </a:ext>
            </a:extLst>
          </p:cNvPr>
          <p:cNvSpPr/>
          <p:nvPr/>
        </p:nvSpPr>
        <p:spPr>
          <a:xfrm>
            <a:off x="0" y="0"/>
            <a:ext cx="12192000" cy="63563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D701D2E6-8E45-127C-9D69-66B4258EC3A5}"/>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34BC32A3-A65C-DA8F-ABD4-BC975F9F471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678FBEA7-8B93-2797-9DE5-88EBDE4EFA46}"/>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69181AE0-03F4-F621-D748-0E02EE1D9A94}"/>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92938553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cSld name="Title Slide 2">
    <p:spTree>
      <p:nvGrpSpPr>
        <p:cNvPr id="1" name=""/>
        <p:cNvGrpSpPr/>
        <p:nvPr/>
      </p:nvGrpSpPr>
      <p:grpSpPr>
        <a:xfrm>
          <a:off x="0" y="0"/>
          <a:ext cx="0" cy="0"/>
          <a:chOff x="0" y="0"/>
          <a:chExt cx="0" cy="0"/>
        </a:xfrm>
      </p:grpSpPr>
      <p:sp>
        <p:nvSpPr>
          <p:cNvPr id="9" name="Text Placeholder 3">
            <a:extLst>
              <a:ext uri="{FF2B5EF4-FFF2-40B4-BE49-F238E27FC236}">
                <a16:creationId xmlns:a16="http://schemas.microsoft.com/office/drawing/2014/main" id="{26F47D77-FD51-B78E-9697-A18E25F06BD7}"/>
              </a:ext>
            </a:extLst>
          </p:cNvPr>
          <p:cNvSpPr>
            <a:spLocks noGrp="1"/>
          </p:cNvSpPr>
          <p:nvPr>
            <p:ph type="body" sz="quarter" idx="16" hasCustomPrompt="1"/>
          </p:nvPr>
        </p:nvSpPr>
        <p:spPr>
          <a:xfrm>
            <a:off x="8617060" y="742949"/>
            <a:ext cx="2974848" cy="521208"/>
          </a:xfrm>
          <a:prstGeom prst="rect">
            <a:avLst/>
          </a:prstGeom>
        </p:spPr>
        <p:txBody>
          <a:bodyPr/>
          <a:lstStyle>
            <a:lvl1pPr marL="0" indent="0" algn="r">
              <a:buNone/>
              <a:defRPr b="1"/>
            </a:lvl1pPr>
          </a:lstStyle>
          <a:p>
            <a:pPr lvl="0"/>
            <a:r>
              <a:rPr lang="en-US" dirty="0"/>
              <a:t>Workshop #</a:t>
            </a:r>
          </a:p>
        </p:txBody>
      </p:sp>
      <p:sp>
        <p:nvSpPr>
          <p:cNvPr id="13" name="Text Placeholder 12">
            <a:extLst>
              <a:ext uri="{FF2B5EF4-FFF2-40B4-BE49-F238E27FC236}">
                <a16:creationId xmlns:a16="http://schemas.microsoft.com/office/drawing/2014/main" id="{E87B50E4-BB88-E53A-B429-2E2B9E6C2786}"/>
              </a:ext>
            </a:extLst>
          </p:cNvPr>
          <p:cNvSpPr>
            <a:spLocks noGrp="1"/>
          </p:cNvSpPr>
          <p:nvPr>
            <p:ph type="body" sz="quarter" idx="17" hasCustomPrompt="1"/>
          </p:nvPr>
        </p:nvSpPr>
        <p:spPr>
          <a:xfrm>
            <a:off x="518160" y="2110490"/>
            <a:ext cx="7607300" cy="1588535"/>
          </a:xfrm>
          <a:prstGeom prst="rect">
            <a:avLst/>
          </a:prstGeom>
        </p:spPr>
        <p:txBody>
          <a:bodyPr/>
          <a:lstStyle>
            <a:lvl1pPr marL="0" indent="0">
              <a:buNone/>
              <a:defRPr sz="5400">
                <a:latin typeface="+mj-lt"/>
              </a:defRPr>
            </a:lvl1pPr>
          </a:lstStyle>
          <a:p>
            <a:pPr lvl="0"/>
            <a:r>
              <a:rPr lang="en-US" dirty="0"/>
              <a:t>Title</a:t>
            </a:r>
          </a:p>
        </p:txBody>
      </p:sp>
    </p:spTree>
    <p:extLst>
      <p:ext uri="{BB962C8B-B14F-4D97-AF65-F5344CB8AC3E}">
        <p14:creationId xmlns:p14="http://schemas.microsoft.com/office/powerpoint/2010/main" val="39724761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2_Title Slide 2_Spanish">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BCBA0E3-8F12-DE02-7156-ADAF19303223}"/>
              </a:ext>
            </a:extLst>
          </p:cNvPr>
          <p:cNvSpPr/>
          <p:nvPr/>
        </p:nvSpPr>
        <p:spPr>
          <a:xfrm>
            <a:off x="0" y="6728728"/>
            <a:ext cx="12192000" cy="203201"/>
          </a:xfrm>
          <a:prstGeom prst="rect">
            <a:avLst/>
          </a:prstGeom>
          <a:solidFill>
            <a:srgbClr val="1096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id="{46250B61-CA87-D44C-E6B5-186384B3458D}"/>
              </a:ext>
            </a:extLst>
          </p:cNvPr>
          <p:cNvCxnSpPr/>
          <p:nvPr/>
        </p:nvCxnSpPr>
        <p:spPr>
          <a:xfrm>
            <a:off x="518160" y="1264888"/>
            <a:ext cx="11155680"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5AF7597B-B4C3-7115-0885-E06823DFB06C}"/>
              </a:ext>
            </a:extLst>
          </p:cNvPr>
          <p:cNvCxnSpPr/>
          <p:nvPr/>
        </p:nvCxnSpPr>
        <p:spPr>
          <a:xfrm>
            <a:off x="436228" y="5941994"/>
            <a:ext cx="11150779"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8996AA8A-C5F1-70B6-7FC7-86027380F1F1}"/>
              </a:ext>
            </a:extLst>
          </p:cNvPr>
          <p:cNvSpPr txBox="1"/>
          <p:nvPr/>
        </p:nvSpPr>
        <p:spPr>
          <a:xfrm>
            <a:off x="9525001" y="6151452"/>
            <a:ext cx="2057400" cy="461665"/>
          </a:xfrm>
          <a:prstGeom prst="rect">
            <a:avLst/>
          </a:prstGeom>
          <a:noFill/>
        </p:spPr>
        <p:txBody>
          <a:bodyPr wrap="square" rtlCol="0">
            <a:spAutoFit/>
          </a:bodyPr>
          <a:lstStyle/>
          <a:p>
            <a:pPr algn="r"/>
            <a:r>
              <a:rPr lang="en-US" sz="2400" dirty="0"/>
              <a:t>Version 3.0</a:t>
            </a:r>
          </a:p>
        </p:txBody>
      </p:sp>
      <p:pic>
        <p:nvPicPr>
          <p:cNvPr id="2" name="Picture 9">
            <a:extLst>
              <a:ext uri="{FF2B5EF4-FFF2-40B4-BE49-F238E27FC236}">
                <a16:creationId xmlns:a16="http://schemas.microsoft.com/office/drawing/2014/main" id="{E0708393-B392-61EE-F300-24A516E553C8}"/>
              </a:ext>
            </a:extLst>
          </p:cNvPr>
          <p:cNvPicPr>
            <a:picLocks noChangeAspect="1"/>
          </p:cNvPicPr>
          <p:nvPr/>
        </p:nvPicPr>
        <p:blipFill>
          <a:blip r:embed="rId2"/>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9">
            <a:extLst>
              <a:ext uri="{FF2B5EF4-FFF2-40B4-BE49-F238E27FC236}">
                <a16:creationId xmlns:a16="http://schemas.microsoft.com/office/drawing/2014/main" id="{B1D25929-50BD-729F-8087-0BB3443D81F6}"/>
              </a:ext>
            </a:extLst>
          </p:cNvPr>
          <p:cNvPicPr>
            <a:picLocks noChangeAspect="1"/>
          </p:cNvPicPr>
          <p:nvPr/>
        </p:nvPicPr>
        <p:blipFill>
          <a:blip r:embed="rId2"/>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5">
            <a:extLst>
              <a:ext uri="{FF2B5EF4-FFF2-40B4-BE49-F238E27FC236}">
                <a16:creationId xmlns:a16="http://schemas.microsoft.com/office/drawing/2014/main" id="{C8E0E470-0C04-CD4C-666A-67502DF04E7C}"/>
              </a:ext>
            </a:extLst>
          </p:cNvPr>
          <p:cNvSpPr txBox="1"/>
          <p:nvPr/>
        </p:nvSpPr>
        <p:spPr>
          <a:xfrm>
            <a:off x="518159" y="3450117"/>
            <a:ext cx="7607300" cy="6463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s-ES" sz="3600" i="1" noProof="0" dirty="0">
                <a:solidFill>
                  <a:srgbClr val="109648"/>
                </a:solidFill>
                <a:latin typeface="Franklin Gothic Medium" panose="020B0603020102020204" pitchFamily="34" charset="0"/>
              </a:rPr>
              <a:t>Usando el Enfoque de Una Sola Salud</a:t>
            </a:r>
            <a:endParaRPr kumimoji="0" lang="es-ES" sz="3600" b="0" i="1" u="none" strike="noStrike" kern="1200" cap="none" spc="0" normalizeH="0" baseline="0" noProof="0" dirty="0">
              <a:ln>
                <a:noFill/>
              </a:ln>
              <a:solidFill>
                <a:srgbClr val="109648"/>
              </a:solidFill>
              <a:effectLst/>
              <a:uLnTx/>
              <a:uFillTx/>
              <a:latin typeface="Franklin Gothic Medium" panose="020B0603020102020204" pitchFamily="34" charset="0"/>
              <a:ea typeface="+mn-ea"/>
              <a:cs typeface="+mn-cs"/>
            </a:endParaRPr>
          </a:p>
        </p:txBody>
      </p:sp>
      <p:sp>
        <p:nvSpPr>
          <p:cNvPr id="13" name="Text Placeholder 12">
            <a:extLst>
              <a:ext uri="{FF2B5EF4-FFF2-40B4-BE49-F238E27FC236}">
                <a16:creationId xmlns:a16="http://schemas.microsoft.com/office/drawing/2014/main" id="{E87B50E4-BB88-E53A-B429-2E2B9E6C2786}"/>
              </a:ext>
            </a:extLst>
          </p:cNvPr>
          <p:cNvSpPr>
            <a:spLocks noGrp="1"/>
          </p:cNvSpPr>
          <p:nvPr>
            <p:ph type="body" sz="quarter" idx="17" hasCustomPrompt="1"/>
          </p:nvPr>
        </p:nvSpPr>
        <p:spPr>
          <a:xfrm>
            <a:off x="518160" y="2110490"/>
            <a:ext cx="7607300" cy="1588535"/>
          </a:xfrm>
          <a:prstGeom prst="rect">
            <a:avLst/>
          </a:prstGeom>
        </p:spPr>
        <p:txBody>
          <a:bodyPr/>
          <a:lstStyle>
            <a:lvl1pPr marL="0" indent="0">
              <a:buNone/>
              <a:defRPr sz="5400">
                <a:latin typeface="+mj-lt"/>
              </a:defRPr>
            </a:lvl1pPr>
          </a:lstStyle>
          <a:p>
            <a:pPr lvl="0"/>
            <a:r>
              <a:rPr lang="en-US" dirty="0"/>
              <a:t>Title</a:t>
            </a:r>
          </a:p>
        </p:txBody>
      </p:sp>
      <p:sp>
        <p:nvSpPr>
          <p:cNvPr id="14" name="Text Placeholder 3">
            <a:extLst>
              <a:ext uri="{FF2B5EF4-FFF2-40B4-BE49-F238E27FC236}">
                <a16:creationId xmlns:a16="http://schemas.microsoft.com/office/drawing/2014/main" id="{0A4CD0BD-F2A5-9DCC-DF01-52B7349057C5}"/>
              </a:ext>
            </a:extLst>
          </p:cNvPr>
          <p:cNvSpPr>
            <a:spLocks noGrp="1"/>
          </p:cNvSpPr>
          <p:nvPr>
            <p:ph type="body" sz="quarter" idx="16" hasCustomPrompt="1"/>
          </p:nvPr>
        </p:nvSpPr>
        <p:spPr>
          <a:xfrm>
            <a:off x="521601" y="4953232"/>
            <a:ext cx="2974848" cy="521208"/>
          </a:xfrm>
          <a:prstGeom prst="rect">
            <a:avLst/>
          </a:prstGeom>
        </p:spPr>
        <p:txBody>
          <a:bodyPr anchor="b"/>
          <a:lstStyle>
            <a:lvl1pPr marL="0" indent="0" algn="l">
              <a:buNone/>
              <a:defRPr b="1"/>
            </a:lvl1pPr>
          </a:lstStyle>
          <a:p>
            <a:pPr lvl="0"/>
            <a:r>
              <a:rPr lang="en-US" dirty="0"/>
              <a:t>Workshop #</a:t>
            </a:r>
          </a:p>
        </p:txBody>
      </p:sp>
      <p:pic>
        <p:nvPicPr>
          <p:cNvPr id="9" name="Picture 8">
            <a:extLst>
              <a:ext uri="{FF2B5EF4-FFF2-40B4-BE49-F238E27FC236}">
                <a16:creationId xmlns:a16="http://schemas.microsoft.com/office/drawing/2014/main" id="{1029E049-DE89-B63F-B8F6-6A84D539278C}"/>
              </a:ext>
            </a:extLst>
          </p:cNvPr>
          <p:cNvPicPr>
            <a:picLocks noChangeAspect="1"/>
          </p:cNvPicPr>
          <p:nvPr/>
        </p:nvPicPr>
        <p:blipFill>
          <a:blip r:embed="rId3"/>
          <a:stretch>
            <a:fillRect/>
          </a:stretch>
        </p:blipFill>
        <p:spPr>
          <a:xfrm>
            <a:off x="10230534" y="279657"/>
            <a:ext cx="1443306" cy="914400"/>
          </a:xfrm>
          <a:prstGeom prst="rect">
            <a:avLst/>
          </a:prstGeom>
        </p:spPr>
      </p:pic>
      <p:pic>
        <p:nvPicPr>
          <p:cNvPr id="15" name="Picture 14">
            <a:extLst>
              <a:ext uri="{FF2B5EF4-FFF2-40B4-BE49-F238E27FC236}">
                <a16:creationId xmlns:a16="http://schemas.microsoft.com/office/drawing/2014/main" id="{5B8725D3-C7D0-0F7C-BF19-27163F73E385}"/>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518160" y="279657"/>
            <a:ext cx="1920240" cy="886664"/>
          </a:xfrm>
          <a:prstGeom prst="rect">
            <a:avLst/>
          </a:prstGeom>
        </p:spPr>
      </p:pic>
    </p:spTree>
    <p:extLst>
      <p:ext uri="{BB962C8B-B14F-4D97-AF65-F5344CB8AC3E}">
        <p14:creationId xmlns:p14="http://schemas.microsoft.com/office/powerpoint/2010/main" val="294948190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cSld name="2_Custom Layout 1">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2" name="Text Placeholder 3">
            <a:extLst>
              <a:ext uri="{FF2B5EF4-FFF2-40B4-BE49-F238E27FC236}">
                <a16:creationId xmlns:a16="http://schemas.microsoft.com/office/drawing/2014/main" id="{84F70607-85CE-FE58-E529-70AA7F84EDF8}"/>
              </a:ext>
            </a:extLst>
          </p:cNvPr>
          <p:cNvSpPr>
            <a:spLocks noGrp="1"/>
          </p:cNvSpPr>
          <p:nvPr>
            <p:ph type="body" sz="quarter" idx="16" hasCustomPrompt="1"/>
          </p:nvPr>
        </p:nvSpPr>
        <p:spPr>
          <a:xfrm>
            <a:off x="6096000" y="6510232"/>
            <a:ext cx="4772594" cy="211243"/>
          </a:xfrm>
          <a:prstGeom prst="rect">
            <a:avLst/>
          </a:prstGeom>
        </p:spPr>
        <p:txBody>
          <a:bodyPr/>
          <a:lstStyle>
            <a:lvl1pPr marL="0" indent="0" algn="r">
              <a:buNone/>
              <a:defRPr sz="1200" b="0"/>
            </a:lvl1pPr>
          </a:lstStyle>
          <a:p>
            <a:pPr lvl="0"/>
            <a:r>
              <a:rPr lang="en-US" dirty="0"/>
              <a:t>Reference</a:t>
            </a:r>
          </a:p>
        </p:txBody>
      </p:sp>
    </p:spTree>
    <p:extLst>
      <p:ext uri="{BB962C8B-B14F-4D97-AF65-F5344CB8AC3E}">
        <p14:creationId xmlns:p14="http://schemas.microsoft.com/office/powerpoint/2010/main" val="329026546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cSld name="Custom Layout 1 w/ Reference Box">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2" name="Text Placeholder 3">
            <a:extLst>
              <a:ext uri="{FF2B5EF4-FFF2-40B4-BE49-F238E27FC236}">
                <a16:creationId xmlns:a16="http://schemas.microsoft.com/office/drawing/2014/main" id="{84F70607-85CE-FE58-E529-70AA7F84EDF8}"/>
              </a:ext>
            </a:extLst>
          </p:cNvPr>
          <p:cNvSpPr>
            <a:spLocks noGrp="1"/>
          </p:cNvSpPr>
          <p:nvPr>
            <p:ph type="body" sz="quarter" idx="16" hasCustomPrompt="1"/>
          </p:nvPr>
        </p:nvSpPr>
        <p:spPr>
          <a:xfrm>
            <a:off x="6096000" y="6510232"/>
            <a:ext cx="4772594" cy="211243"/>
          </a:xfrm>
          <a:prstGeom prst="rect">
            <a:avLst/>
          </a:prstGeom>
        </p:spPr>
        <p:txBody>
          <a:bodyPr/>
          <a:lstStyle>
            <a:lvl1pPr marL="0" indent="0" algn="r">
              <a:buNone/>
              <a:defRPr sz="1200" b="0"/>
            </a:lvl1pPr>
          </a:lstStyle>
          <a:p>
            <a:pPr lvl="0"/>
            <a:r>
              <a:rPr lang="en-US" dirty="0"/>
              <a:t>Reference</a:t>
            </a:r>
          </a:p>
        </p:txBody>
      </p:sp>
    </p:spTree>
    <p:extLst>
      <p:ext uri="{BB962C8B-B14F-4D97-AF65-F5344CB8AC3E}">
        <p14:creationId xmlns:p14="http://schemas.microsoft.com/office/powerpoint/2010/main" val="290539465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cSld name="Title Only">
    <p:spTree>
      <p:nvGrpSpPr>
        <p:cNvPr id="1" name=""/>
        <p:cNvGrpSpPr/>
        <p:nvPr/>
      </p:nvGrpSpPr>
      <p:grpSpPr>
        <a:xfrm>
          <a:off x="0" y="0"/>
          <a:ext cx="0" cy="0"/>
          <a:chOff x="0" y="0"/>
          <a:chExt cx="0" cy="0"/>
        </a:xfrm>
      </p:grpSpPr>
      <p:sp>
        <p:nvSpPr>
          <p:cNvPr id="3" name="Text Box 2058"/>
          <p:cNvSpPr txBox="1">
            <a:spLocks noChangeArrowheads="1"/>
          </p:cNvSpPr>
          <p:nvPr/>
        </p:nvSpPr>
        <p:spPr bwMode="auto">
          <a:xfrm>
            <a:off x="0" y="6400800"/>
            <a:ext cx="508000" cy="304800"/>
          </a:xfrm>
          <a:prstGeom prst="rect">
            <a:avLst/>
          </a:prstGeom>
          <a:noFill/>
          <a:ln>
            <a:noFill/>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defRPr/>
            </a:pPr>
            <a:fld id="{ADEFB78E-F28D-41A0-99E8-8F577C17F9CA}" type="slidenum">
              <a:rPr lang="en-US" altLang="en-US" sz="1400" smtClean="0">
                <a:latin typeface="Franklin Gothic Medium Cond" panose="020B0606030402020204" pitchFamily="34" charset="0"/>
                <a:cs typeface="Times New Roman" panose="02020603050405020304" pitchFamily="18" charset="0"/>
              </a:rPr>
              <a:pPr algn="ctr" eaLnBrk="1" hangingPunct="1">
                <a:spcBef>
                  <a:spcPct val="50000"/>
                </a:spcBef>
                <a:defRPr/>
              </a:pPr>
              <a:t>‹#›</a:t>
            </a:fld>
            <a:endParaRPr lang="en-US" altLang="en-US" sz="1400">
              <a:latin typeface="Franklin Gothic Medium Cond" panose="020B0606030402020204" pitchFamily="34" charset="0"/>
              <a:cs typeface="Times New Roman" panose="02020603050405020304" pitchFamily="18" charset="0"/>
            </a:endParaRPr>
          </a:p>
        </p:txBody>
      </p:sp>
      <p:sp>
        <p:nvSpPr>
          <p:cNvPr id="4" name="Text Box 2070"/>
          <p:cNvSpPr txBox="1">
            <a:spLocks noChangeArrowheads="1"/>
          </p:cNvSpPr>
          <p:nvPr/>
        </p:nvSpPr>
        <p:spPr bwMode="auto">
          <a:xfrm>
            <a:off x="304800" y="6248400"/>
            <a:ext cx="4876800" cy="457200"/>
          </a:xfrm>
          <a:prstGeom prst="rect">
            <a:avLst/>
          </a:prstGeom>
          <a:noFill/>
          <a:ln>
            <a:noFill/>
          </a:ln>
        </p:spPr>
        <p:txBody>
          <a:bodyPr>
            <a:spAutoFit/>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spcBef>
                <a:spcPct val="50000"/>
              </a:spcBef>
              <a:defRPr/>
            </a:pPr>
            <a:r>
              <a:rPr lang="en-US" sz="2400">
                <a:solidFill>
                  <a:schemeClr val="bg1"/>
                </a:solidFill>
                <a:latin typeface="Franklin Gothic Medium" pitchFamily="34" charset="0"/>
              </a:rPr>
              <a:t>Epidemiologic Bias</a:t>
            </a:r>
          </a:p>
        </p:txBody>
      </p:sp>
      <p:pic>
        <p:nvPicPr>
          <p:cNvPr id="5" name="Picture 1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226801" y="6108700"/>
            <a:ext cx="895351" cy="72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pic>
      <p:sp>
        <p:nvSpPr>
          <p:cNvPr id="6" name="Rectangle 5"/>
          <p:cNvSpPr/>
          <p:nvPr/>
        </p:nvSpPr>
        <p:spPr>
          <a:xfrm>
            <a:off x="0" y="6705601"/>
            <a:ext cx="11226800" cy="136525"/>
          </a:xfrm>
          <a:prstGeom prst="rect">
            <a:avLst/>
          </a:prstGeom>
          <a:solidFill>
            <a:srgbClr val="00953A"/>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p>
        </p:txBody>
      </p:sp>
      <p:cxnSp>
        <p:nvCxnSpPr>
          <p:cNvPr id="7" name="Straight Connector 6"/>
          <p:cNvCxnSpPr/>
          <p:nvPr/>
        </p:nvCxnSpPr>
        <p:spPr>
          <a:xfrm>
            <a:off x="548218" y="1314450"/>
            <a:ext cx="11095567" cy="0"/>
          </a:xfrm>
          <a:prstGeom prst="line">
            <a:avLst/>
          </a:prstGeom>
          <a:ln w="38100">
            <a:solidFill>
              <a:srgbClr val="0F9648"/>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548640" y="213360"/>
            <a:ext cx="11094720" cy="1005840"/>
          </a:xfrm>
        </p:spPr>
        <p:txBody>
          <a:bodyPr anchor="b"/>
          <a:lstStyle>
            <a:lvl1pPr algn="l">
              <a:lnSpc>
                <a:spcPct val="90000"/>
              </a:lnSpc>
              <a:defRPr b="0">
                <a:latin typeface="Franklin Gothic Medium" pitchFamily="34" charset="0"/>
              </a:defRPr>
            </a:lvl1pPr>
          </a:lstStyle>
          <a:p>
            <a:r>
              <a:rPr lang="en-US"/>
              <a:t>Click to edit Master title style</a:t>
            </a:r>
          </a:p>
        </p:txBody>
      </p:sp>
    </p:spTree>
    <p:extLst>
      <p:ext uri="{BB962C8B-B14F-4D97-AF65-F5344CB8AC3E}">
        <p14:creationId xmlns:p14="http://schemas.microsoft.com/office/powerpoint/2010/main" val="2510402927"/>
      </p:ext>
    </p:extLst>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cSld name="1_Surveillance Cycle Spanish">
    <p:spTree>
      <p:nvGrpSpPr>
        <p:cNvPr id="1" name=""/>
        <p:cNvGrpSpPr/>
        <p:nvPr/>
      </p:nvGrpSpPr>
      <p:grpSpPr>
        <a:xfrm>
          <a:off x="0" y="0"/>
          <a:ext cx="0" cy="0"/>
          <a:chOff x="0" y="0"/>
          <a:chExt cx="0" cy="0"/>
        </a:xfrm>
      </p:grpSpPr>
    </p:spTree>
    <p:extLst>
      <p:ext uri="{BB962C8B-B14F-4D97-AF65-F5344CB8AC3E}">
        <p14:creationId xmlns:p14="http://schemas.microsoft.com/office/powerpoint/2010/main" val="235797437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cSld name="1_Activit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hasCustomPrompt="1"/>
          </p:nvPr>
        </p:nvSpPr>
        <p:spPr>
          <a:xfrm>
            <a:off x="838200" y="457200"/>
            <a:ext cx="9752215" cy="800100"/>
          </a:xfrm>
          <a:prstGeom prst="rect">
            <a:avLst/>
          </a:prstGeom>
        </p:spPr>
        <p:txBody>
          <a:bodyPr/>
          <a:lstStyle>
            <a:lvl1pPr>
              <a:defRPr/>
            </a:lvl1pPr>
          </a:lstStyle>
          <a:p>
            <a:r>
              <a:rPr lang="en-US"/>
              <a:t>Exercise X.XX</a:t>
            </a:r>
          </a:p>
        </p:txBody>
      </p:sp>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7BC5F78B-F129-F09F-12E9-7055CEFAB7A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F791BF66-13A8-BA66-0F31-11493DE6241F}"/>
              </a:ext>
            </a:extLst>
          </p:cNvPr>
          <p:cNvPicPr/>
          <p:nvPr/>
        </p:nvPicPr>
        <p:blipFill>
          <a:blip r:embed="rId3">
            <a:extLst>
              <a:ext uri="{28A0092B-C50C-407E-A947-70E740481C1C}">
                <a14:useLocalDpi xmlns:a14="http://schemas.microsoft.com/office/drawing/2010/main" val="0"/>
              </a:ext>
            </a:extLst>
          </a:blip>
          <a:stretch>
            <a:fillRect/>
          </a:stretch>
        </p:blipFill>
        <p:spPr>
          <a:xfrm>
            <a:off x="10958222" y="6330789"/>
            <a:ext cx="1136199" cy="505373"/>
          </a:xfrm>
          <a:prstGeom prst="rect">
            <a:avLst/>
          </a:prstGeom>
        </p:spPr>
      </p:pic>
      <p:sp>
        <p:nvSpPr>
          <p:cNvPr id="4" name="Content Placeholder 3">
            <a:extLst>
              <a:ext uri="{FF2B5EF4-FFF2-40B4-BE49-F238E27FC236}">
                <a16:creationId xmlns:a16="http://schemas.microsoft.com/office/drawing/2014/main" id="{0750473E-64CE-71CB-DD07-24B4F16D2BFE}"/>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a:t>Level 0</a:t>
            </a:r>
          </a:p>
          <a:p>
            <a:pPr lvl="1"/>
            <a:r>
              <a:rPr lang="en-US"/>
              <a:t>Level 1</a:t>
            </a:r>
          </a:p>
          <a:p>
            <a:pPr lvl="2"/>
            <a:r>
              <a:rPr lang="en-US"/>
              <a:t>Level 2</a:t>
            </a:r>
          </a:p>
          <a:p>
            <a:pPr lvl="3"/>
            <a:r>
              <a:rPr lang="en-US"/>
              <a:t>Level 3</a:t>
            </a:r>
          </a:p>
          <a:p>
            <a:pPr lvl="4"/>
            <a:r>
              <a:rPr lang="en-US"/>
              <a:t>Level 4</a:t>
            </a:r>
          </a:p>
          <a:p>
            <a:pPr lvl="5"/>
            <a:r>
              <a:rPr lang="en-US"/>
              <a:t>Level 5</a:t>
            </a:r>
          </a:p>
        </p:txBody>
      </p:sp>
    </p:spTree>
    <p:extLst>
      <p:ext uri="{BB962C8B-B14F-4D97-AF65-F5344CB8AC3E}">
        <p14:creationId xmlns:p14="http://schemas.microsoft.com/office/powerpoint/2010/main" val="209448338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cSld name="1_Title only">
    <p:spTree>
      <p:nvGrpSpPr>
        <p:cNvPr id="1" name=""/>
        <p:cNvGrpSpPr/>
        <p:nvPr/>
      </p:nvGrpSpPr>
      <p:grpSpPr>
        <a:xfrm>
          <a:off x="0" y="0"/>
          <a:ext cx="0" cy="0"/>
          <a:chOff x="0" y="0"/>
          <a:chExt cx="0" cy="0"/>
        </a:xfrm>
      </p:grpSpPr>
      <p:sp>
        <p:nvSpPr>
          <p:cNvPr id="3" name="Text Box 2058"/>
          <p:cNvSpPr txBox="1">
            <a:spLocks noChangeArrowheads="1"/>
          </p:cNvSpPr>
          <p:nvPr/>
        </p:nvSpPr>
        <p:spPr bwMode="auto">
          <a:xfrm>
            <a:off x="0" y="6400800"/>
            <a:ext cx="508000" cy="304800"/>
          </a:xfrm>
          <a:prstGeom prst="rect">
            <a:avLst/>
          </a:prstGeom>
          <a:noFill/>
          <a:ln>
            <a:noFill/>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defRPr/>
            </a:pPr>
            <a:fld id="{2C7CEF8F-31C2-481E-A98D-355C0FD99D90}" type="slidenum">
              <a:rPr lang="en-US" altLang="en-US" sz="1400" smtClean="0">
                <a:latin typeface="Franklin Gothic Medium Cond" panose="020B0606030402020204" pitchFamily="34" charset="0"/>
                <a:cs typeface="Times New Roman" panose="02020603050405020304" pitchFamily="18" charset="0"/>
              </a:rPr>
              <a:pPr algn="ctr" eaLnBrk="1" hangingPunct="1">
                <a:spcBef>
                  <a:spcPct val="50000"/>
                </a:spcBef>
                <a:defRPr/>
              </a:pPr>
              <a:t>‹#›</a:t>
            </a:fld>
            <a:endParaRPr lang="en-US" altLang="en-US" sz="1400">
              <a:latin typeface="Franklin Gothic Medium Cond" panose="020B0606030402020204" pitchFamily="34" charset="0"/>
              <a:cs typeface="Times New Roman" panose="02020603050405020304" pitchFamily="18" charset="0"/>
            </a:endParaRPr>
          </a:p>
        </p:txBody>
      </p:sp>
      <p:sp>
        <p:nvSpPr>
          <p:cNvPr id="4" name="Text Box 2070"/>
          <p:cNvSpPr txBox="1">
            <a:spLocks noChangeArrowheads="1"/>
          </p:cNvSpPr>
          <p:nvPr/>
        </p:nvSpPr>
        <p:spPr bwMode="auto">
          <a:xfrm>
            <a:off x="304800" y="6248400"/>
            <a:ext cx="4876800" cy="457200"/>
          </a:xfrm>
          <a:prstGeom prst="rect">
            <a:avLst/>
          </a:prstGeom>
          <a:noFill/>
          <a:ln>
            <a:noFill/>
          </a:ln>
        </p:spPr>
        <p:txBody>
          <a:bodyPr>
            <a:spAutoFit/>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spcBef>
                <a:spcPct val="50000"/>
              </a:spcBef>
              <a:defRPr/>
            </a:pPr>
            <a:r>
              <a:rPr lang="en-US" sz="2400">
                <a:solidFill>
                  <a:schemeClr val="bg1"/>
                </a:solidFill>
                <a:latin typeface="Franklin Gothic Medium" pitchFamily="34" charset="0"/>
              </a:rPr>
              <a:t>Epidemiologic Bias</a:t>
            </a:r>
          </a:p>
        </p:txBody>
      </p:sp>
      <p:pic>
        <p:nvPicPr>
          <p:cNvPr id="5" name="Picture 1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226801" y="6108700"/>
            <a:ext cx="895351" cy="72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pic>
      <p:sp>
        <p:nvSpPr>
          <p:cNvPr id="6" name="Rectangle 5"/>
          <p:cNvSpPr/>
          <p:nvPr/>
        </p:nvSpPr>
        <p:spPr>
          <a:xfrm>
            <a:off x="0" y="6705601"/>
            <a:ext cx="11226800" cy="136525"/>
          </a:xfrm>
          <a:prstGeom prst="rect">
            <a:avLst/>
          </a:prstGeom>
          <a:solidFill>
            <a:srgbClr val="00953A"/>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p>
        </p:txBody>
      </p:sp>
      <p:cxnSp>
        <p:nvCxnSpPr>
          <p:cNvPr id="7" name="Straight Connector 6"/>
          <p:cNvCxnSpPr/>
          <p:nvPr/>
        </p:nvCxnSpPr>
        <p:spPr>
          <a:xfrm>
            <a:off x="548218" y="1314450"/>
            <a:ext cx="11095567" cy="0"/>
          </a:xfrm>
          <a:prstGeom prst="line">
            <a:avLst/>
          </a:prstGeom>
          <a:ln w="38100">
            <a:solidFill>
              <a:srgbClr val="0F9648"/>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548640" y="213360"/>
            <a:ext cx="11094720" cy="1005840"/>
          </a:xfrm>
        </p:spPr>
        <p:txBody>
          <a:bodyPr anchor="b"/>
          <a:lstStyle>
            <a:lvl1pPr algn="l">
              <a:lnSpc>
                <a:spcPct val="90000"/>
              </a:lnSpc>
              <a:defRPr b="0">
                <a:latin typeface="Franklin Gothic Medium" pitchFamily="34" charset="0"/>
              </a:defRPr>
            </a:lvl1pPr>
          </a:lstStyle>
          <a:p>
            <a:r>
              <a:rPr lang="en-US"/>
              <a:t>Click to edit Master title style</a:t>
            </a:r>
          </a:p>
        </p:txBody>
      </p:sp>
      <p:sp>
        <p:nvSpPr>
          <p:cNvPr id="8" name="Text Box 2058">
            <a:extLst>
              <a:ext uri="{FF2B5EF4-FFF2-40B4-BE49-F238E27FC236}">
                <a16:creationId xmlns:a16="http://schemas.microsoft.com/office/drawing/2014/main" id="{A905BA76-708F-6418-3864-63021173E4A7}"/>
              </a:ext>
            </a:extLst>
          </p:cNvPr>
          <p:cNvSpPr txBox="1">
            <a:spLocks noChangeArrowheads="1"/>
          </p:cNvSpPr>
          <p:nvPr userDrawn="1"/>
        </p:nvSpPr>
        <p:spPr bwMode="auto">
          <a:xfrm>
            <a:off x="0" y="6400800"/>
            <a:ext cx="508000" cy="304800"/>
          </a:xfrm>
          <a:prstGeom prst="rect">
            <a:avLst/>
          </a:prstGeom>
          <a:noFill/>
          <a:ln>
            <a:noFill/>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defRPr/>
            </a:pPr>
            <a:fld id="{2C7CEF8F-31C2-481E-A98D-355C0FD99D90}" type="slidenum">
              <a:rPr lang="en-US" altLang="en-US" sz="1400" smtClean="0">
                <a:latin typeface="Franklin Gothic Medium Cond" panose="020B0606030402020204" pitchFamily="34" charset="0"/>
                <a:cs typeface="Times New Roman" panose="02020603050405020304" pitchFamily="18" charset="0"/>
              </a:rPr>
              <a:pPr algn="ctr" eaLnBrk="1" hangingPunct="1">
                <a:spcBef>
                  <a:spcPct val="50000"/>
                </a:spcBef>
                <a:defRPr/>
              </a:pPr>
              <a:t>‹#›</a:t>
            </a:fld>
            <a:endParaRPr lang="en-US" altLang="en-US" sz="1400">
              <a:latin typeface="Franklin Gothic Medium Cond" panose="020B0606030402020204" pitchFamily="34" charset="0"/>
              <a:cs typeface="Times New Roman" panose="02020603050405020304" pitchFamily="18" charset="0"/>
            </a:endParaRPr>
          </a:p>
        </p:txBody>
      </p:sp>
      <p:sp>
        <p:nvSpPr>
          <p:cNvPr id="9" name="Text Box 2070">
            <a:extLst>
              <a:ext uri="{FF2B5EF4-FFF2-40B4-BE49-F238E27FC236}">
                <a16:creationId xmlns:a16="http://schemas.microsoft.com/office/drawing/2014/main" id="{25C13364-2863-BDBA-B2FB-26E0D08DA7DE}"/>
              </a:ext>
            </a:extLst>
          </p:cNvPr>
          <p:cNvSpPr txBox="1">
            <a:spLocks noChangeArrowheads="1"/>
          </p:cNvSpPr>
          <p:nvPr userDrawn="1"/>
        </p:nvSpPr>
        <p:spPr bwMode="auto">
          <a:xfrm>
            <a:off x="304800" y="6248400"/>
            <a:ext cx="4876800" cy="457200"/>
          </a:xfrm>
          <a:prstGeom prst="rect">
            <a:avLst/>
          </a:prstGeom>
          <a:noFill/>
          <a:ln>
            <a:noFill/>
          </a:ln>
        </p:spPr>
        <p:txBody>
          <a:bodyPr>
            <a:spAutoFit/>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spcBef>
                <a:spcPct val="50000"/>
              </a:spcBef>
              <a:defRPr/>
            </a:pPr>
            <a:r>
              <a:rPr lang="en-US" sz="2400">
                <a:solidFill>
                  <a:schemeClr val="bg1"/>
                </a:solidFill>
                <a:latin typeface="Franklin Gothic Medium" pitchFamily="34" charset="0"/>
              </a:rPr>
              <a:t>Epidemiologic Bias</a:t>
            </a:r>
          </a:p>
        </p:txBody>
      </p:sp>
      <p:pic>
        <p:nvPicPr>
          <p:cNvPr id="10" name="Picture 10">
            <a:extLst>
              <a:ext uri="{FF2B5EF4-FFF2-40B4-BE49-F238E27FC236}">
                <a16:creationId xmlns:a16="http://schemas.microsoft.com/office/drawing/2014/main" id="{256A6712-F96A-19E5-F006-2D5491478B4B}"/>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1226801" y="6108700"/>
            <a:ext cx="895351" cy="72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pic>
      <p:sp>
        <p:nvSpPr>
          <p:cNvPr id="11" name="Rectangle 10">
            <a:extLst>
              <a:ext uri="{FF2B5EF4-FFF2-40B4-BE49-F238E27FC236}">
                <a16:creationId xmlns:a16="http://schemas.microsoft.com/office/drawing/2014/main" id="{3FE5392C-8F8A-0D6B-1CC1-B93FCF99FDA5}"/>
              </a:ext>
            </a:extLst>
          </p:cNvPr>
          <p:cNvSpPr/>
          <p:nvPr userDrawn="1"/>
        </p:nvSpPr>
        <p:spPr>
          <a:xfrm>
            <a:off x="0" y="6705601"/>
            <a:ext cx="11226800" cy="136525"/>
          </a:xfrm>
          <a:prstGeom prst="rect">
            <a:avLst/>
          </a:prstGeom>
          <a:solidFill>
            <a:srgbClr val="00953A"/>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p>
        </p:txBody>
      </p:sp>
      <p:cxnSp>
        <p:nvCxnSpPr>
          <p:cNvPr id="12" name="Straight Connector 11">
            <a:extLst>
              <a:ext uri="{FF2B5EF4-FFF2-40B4-BE49-F238E27FC236}">
                <a16:creationId xmlns:a16="http://schemas.microsoft.com/office/drawing/2014/main" id="{6927725D-240B-B107-F08C-B2AEC484B666}"/>
              </a:ext>
            </a:extLst>
          </p:cNvPr>
          <p:cNvCxnSpPr/>
          <p:nvPr userDrawn="1"/>
        </p:nvCxnSpPr>
        <p:spPr>
          <a:xfrm>
            <a:off x="548218" y="1314450"/>
            <a:ext cx="11095567" cy="0"/>
          </a:xfrm>
          <a:prstGeom prst="line">
            <a:avLst/>
          </a:prstGeom>
          <a:ln w="38100">
            <a:solidFill>
              <a:srgbClr val="0F964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34509673"/>
      </p:ext>
    </p:extLst>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2_Activit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hasCustomPrompt="1"/>
          </p:nvPr>
        </p:nvSpPr>
        <p:spPr>
          <a:xfrm>
            <a:off x="838200" y="457200"/>
            <a:ext cx="9752215" cy="800100"/>
          </a:xfrm>
          <a:prstGeom prst="rect">
            <a:avLst/>
          </a:prstGeom>
        </p:spPr>
        <p:txBody>
          <a:bodyPr/>
          <a:lstStyle>
            <a:lvl1pPr>
              <a:defRPr/>
            </a:lvl1pPr>
          </a:lstStyle>
          <a:p>
            <a:r>
              <a:rPr lang="en-US"/>
              <a:t>Exercise X.XX</a:t>
            </a:r>
          </a:p>
        </p:txBody>
      </p:sp>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7BC5F78B-F129-F09F-12E9-7055CEFAB7A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F791BF66-13A8-BA66-0F31-11493DE6241F}"/>
              </a:ext>
            </a:extLst>
          </p:cNvPr>
          <p:cNvPicPr/>
          <p:nvPr/>
        </p:nvPicPr>
        <p:blipFill>
          <a:blip r:embed="rId3">
            <a:extLst>
              <a:ext uri="{28A0092B-C50C-407E-A947-70E740481C1C}">
                <a14:useLocalDpi xmlns:a14="http://schemas.microsoft.com/office/drawing/2010/main" val="0"/>
              </a:ext>
            </a:extLst>
          </a:blip>
          <a:stretch>
            <a:fillRect/>
          </a:stretch>
        </p:blipFill>
        <p:spPr>
          <a:xfrm>
            <a:off x="10958222" y="6330789"/>
            <a:ext cx="1136199" cy="505373"/>
          </a:xfrm>
          <a:prstGeom prst="rect">
            <a:avLst/>
          </a:prstGeom>
        </p:spPr>
      </p:pic>
      <p:sp>
        <p:nvSpPr>
          <p:cNvPr id="4" name="Content Placeholder 3">
            <a:extLst>
              <a:ext uri="{FF2B5EF4-FFF2-40B4-BE49-F238E27FC236}">
                <a16:creationId xmlns:a16="http://schemas.microsoft.com/office/drawing/2014/main" id="{0750473E-64CE-71CB-DD07-24B4F16D2BFE}"/>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a:t>Level 0</a:t>
            </a:r>
          </a:p>
          <a:p>
            <a:pPr lvl="1"/>
            <a:r>
              <a:rPr lang="en-US"/>
              <a:t>Level 1</a:t>
            </a:r>
          </a:p>
          <a:p>
            <a:pPr lvl="2"/>
            <a:r>
              <a:rPr lang="en-US"/>
              <a:t>Level 2</a:t>
            </a:r>
          </a:p>
          <a:p>
            <a:pPr lvl="3"/>
            <a:r>
              <a:rPr lang="en-US"/>
              <a:t>Level 3</a:t>
            </a:r>
          </a:p>
          <a:p>
            <a:pPr lvl="4"/>
            <a:r>
              <a:rPr lang="en-US"/>
              <a:t>Level 4</a:t>
            </a:r>
          </a:p>
          <a:p>
            <a:pPr lvl="5"/>
            <a:r>
              <a:rPr lang="en-US"/>
              <a:t>Level 5</a:t>
            </a:r>
          </a:p>
        </p:txBody>
      </p:sp>
    </p:spTree>
    <p:extLst>
      <p:ext uri="{BB962C8B-B14F-4D97-AF65-F5344CB8AC3E}">
        <p14:creationId xmlns:p14="http://schemas.microsoft.com/office/powerpoint/2010/main" val="50550851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userDrawn="1">
  <p:cSld name="2_Title only">
    <p:spTree>
      <p:nvGrpSpPr>
        <p:cNvPr id="1" name=""/>
        <p:cNvGrpSpPr/>
        <p:nvPr/>
      </p:nvGrpSpPr>
      <p:grpSpPr>
        <a:xfrm>
          <a:off x="0" y="0"/>
          <a:ext cx="0" cy="0"/>
          <a:chOff x="0" y="0"/>
          <a:chExt cx="0" cy="0"/>
        </a:xfrm>
      </p:grpSpPr>
      <p:sp>
        <p:nvSpPr>
          <p:cNvPr id="3" name="Text Box 2058"/>
          <p:cNvSpPr txBox="1">
            <a:spLocks noChangeArrowheads="1"/>
          </p:cNvSpPr>
          <p:nvPr userDrawn="1"/>
        </p:nvSpPr>
        <p:spPr bwMode="auto">
          <a:xfrm>
            <a:off x="0" y="6400800"/>
            <a:ext cx="508000" cy="304800"/>
          </a:xfrm>
          <a:prstGeom prst="rect">
            <a:avLst/>
          </a:prstGeom>
          <a:noFill/>
          <a:ln>
            <a:noFill/>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defRPr/>
            </a:pPr>
            <a:fld id="{2C7CEF8F-31C2-481E-A98D-355C0FD99D90}" type="slidenum">
              <a:rPr lang="en-US" altLang="en-US" sz="1400" smtClean="0">
                <a:latin typeface="Franklin Gothic Medium Cond" panose="020B0606030402020204" pitchFamily="34" charset="0"/>
                <a:cs typeface="Times New Roman" panose="02020603050405020304" pitchFamily="18" charset="0"/>
              </a:rPr>
              <a:pPr algn="ctr" eaLnBrk="1" hangingPunct="1">
                <a:spcBef>
                  <a:spcPct val="50000"/>
                </a:spcBef>
                <a:defRPr/>
              </a:pPr>
              <a:t>‹#›</a:t>
            </a:fld>
            <a:endParaRPr lang="en-US" altLang="en-US" sz="1400">
              <a:latin typeface="Franklin Gothic Medium Cond" panose="020B0606030402020204" pitchFamily="34" charset="0"/>
              <a:cs typeface="Times New Roman" panose="02020603050405020304" pitchFamily="18" charset="0"/>
            </a:endParaRPr>
          </a:p>
        </p:txBody>
      </p:sp>
      <p:sp>
        <p:nvSpPr>
          <p:cNvPr id="4" name="Text Box 2070"/>
          <p:cNvSpPr txBox="1">
            <a:spLocks noChangeArrowheads="1"/>
          </p:cNvSpPr>
          <p:nvPr userDrawn="1"/>
        </p:nvSpPr>
        <p:spPr bwMode="auto">
          <a:xfrm>
            <a:off x="304800" y="6248400"/>
            <a:ext cx="4876800" cy="457200"/>
          </a:xfrm>
          <a:prstGeom prst="rect">
            <a:avLst/>
          </a:prstGeom>
          <a:noFill/>
          <a:ln>
            <a:noFill/>
          </a:ln>
        </p:spPr>
        <p:txBody>
          <a:bodyPr>
            <a:spAutoFit/>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spcBef>
                <a:spcPct val="50000"/>
              </a:spcBef>
              <a:defRPr/>
            </a:pPr>
            <a:r>
              <a:rPr lang="en-US" sz="2400">
                <a:solidFill>
                  <a:schemeClr val="bg1"/>
                </a:solidFill>
                <a:latin typeface="Franklin Gothic Medium" pitchFamily="34" charset="0"/>
              </a:rPr>
              <a:t>Epidemiologic Bias</a:t>
            </a:r>
          </a:p>
        </p:txBody>
      </p:sp>
      <p:pic>
        <p:nvPicPr>
          <p:cNvPr id="5" name="Picture 10"/>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1226801" y="6108700"/>
            <a:ext cx="895351" cy="72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pic>
      <p:sp>
        <p:nvSpPr>
          <p:cNvPr id="6" name="Rectangle 5"/>
          <p:cNvSpPr/>
          <p:nvPr userDrawn="1"/>
        </p:nvSpPr>
        <p:spPr>
          <a:xfrm>
            <a:off x="0" y="6705601"/>
            <a:ext cx="11226800" cy="136525"/>
          </a:xfrm>
          <a:prstGeom prst="rect">
            <a:avLst/>
          </a:prstGeom>
          <a:solidFill>
            <a:srgbClr val="00953A"/>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p>
        </p:txBody>
      </p:sp>
      <p:cxnSp>
        <p:nvCxnSpPr>
          <p:cNvPr id="7" name="Straight Connector 6"/>
          <p:cNvCxnSpPr/>
          <p:nvPr userDrawn="1"/>
        </p:nvCxnSpPr>
        <p:spPr>
          <a:xfrm>
            <a:off x="548218" y="1314450"/>
            <a:ext cx="11095567" cy="0"/>
          </a:xfrm>
          <a:prstGeom prst="line">
            <a:avLst/>
          </a:prstGeom>
          <a:ln w="38100">
            <a:solidFill>
              <a:srgbClr val="0F9648"/>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548640" y="213360"/>
            <a:ext cx="11094720" cy="1005840"/>
          </a:xfrm>
        </p:spPr>
        <p:txBody>
          <a:bodyPr anchor="b"/>
          <a:lstStyle>
            <a:lvl1pPr algn="l">
              <a:lnSpc>
                <a:spcPct val="90000"/>
              </a:lnSpc>
              <a:defRPr b="0">
                <a:latin typeface="Franklin Gothic Medium" pitchFamily="34" charset="0"/>
              </a:defRPr>
            </a:lvl1pPr>
          </a:lstStyle>
          <a:p>
            <a:r>
              <a:rPr lang="en-US"/>
              <a:t>Click to edit Master title style</a:t>
            </a:r>
          </a:p>
        </p:txBody>
      </p:sp>
    </p:spTree>
    <p:extLst>
      <p:ext uri="{BB962C8B-B14F-4D97-AF65-F5344CB8AC3E}">
        <p14:creationId xmlns:p14="http://schemas.microsoft.com/office/powerpoint/2010/main" val="3134573897"/>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ustom Layout 1">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10" name="Rectangle 9">
            <a:extLst>
              <a:ext uri="{FF2B5EF4-FFF2-40B4-BE49-F238E27FC236}">
                <a16:creationId xmlns:a16="http://schemas.microsoft.com/office/drawing/2014/main" id="{A5A012C0-4146-57D0-F2EE-F33DF63A53C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0021BEC2-3E62-8BE6-B836-8522EE537AF6}"/>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543686C4-24F1-3BAA-1FD4-8CA36F6279A2}"/>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7B5E66C7-7E2D-D81F-DFA2-1921F4B71AE3}"/>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4257003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ustom Layout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p:nvPr>
        </p:nvSpPr>
        <p:spPr>
          <a:xfrm>
            <a:off x="838200" y="0"/>
            <a:ext cx="10515600" cy="1257300"/>
          </a:xfrm>
          <a:prstGeom prst="rect">
            <a:avLst/>
          </a:prstGeom>
        </p:spPr>
        <p:txBody>
          <a:bodyPr/>
          <a:lstStyle/>
          <a:p>
            <a:r>
              <a:rPr lang="en-US"/>
              <a:t>Click to edit Master title style</a:t>
            </a:r>
            <a:endParaRPr lang="en-US" dirty="0"/>
          </a:p>
        </p:txBody>
      </p:sp>
      <p:sp>
        <p:nvSpPr>
          <p:cNvPr id="7" name="Content Placeholder 3">
            <a:extLst>
              <a:ext uri="{FF2B5EF4-FFF2-40B4-BE49-F238E27FC236}">
                <a16:creationId xmlns:a16="http://schemas.microsoft.com/office/drawing/2014/main" id="{52989720-4EA0-0ABF-4B88-73F1B5D3232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9" name="Rectangle 8">
            <a:extLst>
              <a:ext uri="{FF2B5EF4-FFF2-40B4-BE49-F238E27FC236}">
                <a16:creationId xmlns:a16="http://schemas.microsoft.com/office/drawing/2014/main" id="{C2B9E2F4-D3AC-A449-86D8-F09A9F3D375F}"/>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8FFA21DF-0497-84CA-7B71-F8DCCAB6066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D738680D-53E4-2ED5-E587-27E737DD7419}"/>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650114D3-9FDA-8A2D-C38C-96A0F0C0121B}"/>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150881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1_Custom Layout 1">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10" name="Rectangle 9">
            <a:extLst>
              <a:ext uri="{FF2B5EF4-FFF2-40B4-BE49-F238E27FC236}">
                <a16:creationId xmlns:a16="http://schemas.microsoft.com/office/drawing/2014/main" id="{A5A012C0-4146-57D0-F2EE-F33DF63A53C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0021BEC2-3E62-8BE6-B836-8522EE537AF6}"/>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543686C4-24F1-3BAA-1FD4-8CA36F6279A2}"/>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7B5E66C7-7E2D-D81F-DFA2-1921F4B71AE3}"/>
              </a:ext>
            </a:extLst>
          </p:cNvPr>
          <p:cNvPicPr>
            <a:picLocks noChangeAspect="1"/>
          </p:cNvPicPr>
          <p:nvPr/>
        </p:nvPicPr>
        <p:blipFill>
          <a:blip r:embed="rId3"/>
          <a:stretch>
            <a:fillRect/>
          </a:stretch>
        </p:blipFill>
        <p:spPr>
          <a:xfrm>
            <a:off x="11057248" y="6241802"/>
            <a:ext cx="938147" cy="594360"/>
          </a:xfrm>
          <a:prstGeom prst="rect">
            <a:avLst/>
          </a:prstGeom>
        </p:spPr>
      </p:pic>
      <p:sp>
        <p:nvSpPr>
          <p:cNvPr id="5" name="Text Placeholder 3">
            <a:extLst>
              <a:ext uri="{FF2B5EF4-FFF2-40B4-BE49-F238E27FC236}">
                <a16:creationId xmlns:a16="http://schemas.microsoft.com/office/drawing/2014/main" id="{35E1334E-27DD-2790-DD80-9381F9A8A14C}"/>
              </a:ext>
            </a:extLst>
          </p:cNvPr>
          <p:cNvSpPr>
            <a:spLocks noGrp="1"/>
          </p:cNvSpPr>
          <p:nvPr>
            <p:ph type="body" sz="quarter" idx="16" hasCustomPrompt="1"/>
          </p:nvPr>
        </p:nvSpPr>
        <p:spPr>
          <a:xfrm>
            <a:off x="4765953" y="6510232"/>
            <a:ext cx="4772594" cy="211243"/>
          </a:xfrm>
          <a:prstGeom prst="rect">
            <a:avLst/>
          </a:prstGeom>
        </p:spPr>
        <p:txBody>
          <a:bodyPr/>
          <a:lstStyle>
            <a:lvl1pPr marL="0" indent="0" algn="r">
              <a:buNone/>
              <a:defRPr sz="1200" b="0"/>
            </a:lvl1pPr>
          </a:lstStyle>
          <a:p>
            <a:pPr lvl="0"/>
            <a:r>
              <a:rPr lang="en-US" dirty="0"/>
              <a:t>Reference</a:t>
            </a:r>
          </a:p>
        </p:txBody>
      </p:sp>
    </p:spTree>
    <p:extLst>
      <p:ext uri="{BB962C8B-B14F-4D97-AF65-F5344CB8AC3E}">
        <p14:creationId xmlns:p14="http://schemas.microsoft.com/office/powerpoint/2010/main" val="42909490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ustom Layout 2 w/ Reference Box">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p:nvPr>
        </p:nvSpPr>
        <p:spPr>
          <a:xfrm>
            <a:off x="838200" y="0"/>
            <a:ext cx="10515600" cy="1257300"/>
          </a:xfrm>
          <a:prstGeom prst="rect">
            <a:avLst/>
          </a:prstGeom>
        </p:spPr>
        <p:txBody>
          <a:bodyPr/>
          <a:lstStyle/>
          <a:p>
            <a:r>
              <a:rPr lang="en-US"/>
              <a:t>Click to edit Master title style</a:t>
            </a:r>
            <a:endParaRPr lang="en-US" dirty="0"/>
          </a:p>
        </p:txBody>
      </p:sp>
      <p:sp>
        <p:nvSpPr>
          <p:cNvPr id="7" name="Content Placeholder 3">
            <a:extLst>
              <a:ext uri="{FF2B5EF4-FFF2-40B4-BE49-F238E27FC236}">
                <a16:creationId xmlns:a16="http://schemas.microsoft.com/office/drawing/2014/main" id="{52989720-4EA0-0ABF-4B88-73F1B5D3232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9" name="Rectangle 8">
            <a:extLst>
              <a:ext uri="{FF2B5EF4-FFF2-40B4-BE49-F238E27FC236}">
                <a16:creationId xmlns:a16="http://schemas.microsoft.com/office/drawing/2014/main" id="{C2B9E2F4-D3AC-A449-86D8-F09A9F3D375F}"/>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 Placeholder 3">
            <a:extLst>
              <a:ext uri="{FF2B5EF4-FFF2-40B4-BE49-F238E27FC236}">
                <a16:creationId xmlns:a16="http://schemas.microsoft.com/office/drawing/2014/main" id="{60DC5D29-8967-A3DA-AC9D-DD46AA10AA2F}"/>
              </a:ext>
            </a:extLst>
          </p:cNvPr>
          <p:cNvSpPr>
            <a:spLocks noGrp="1"/>
          </p:cNvSpPr>
          <p:nvPr>
            <p:ph type="body" sz="quarter" idx="16" hasCustomPrompt="1"/>
          </p:nvPr>
        </p:nvSpPr>
        <p:spPr>
          <a:xfrm>
            <a:off x="4765953" y="6510232"/>
            <a:ext cx="4772594" cy="211243"/>
          </a:xfrm>
          <a:prstGeom prst="rect">
            <a:avLst/>
          </a:prstGeom>
        </p:spPr>
        <p:txBody>
          <a:bodyPr/>
          <a:lstStyle>
            <a:lvl1pPr marL="0" indent="0" algn="r">
              <a:buNone/>
              <a:defRPr sz="1200" b="0"/>
            </a:lvl1pPr>
          </a:lstStyle>
          <a:p>
            <a:pPr lvl="0"/>
            <a:r>
              <a:rPr lang="en-US" dirty="0"/>
              <a:t>Reference</a:t>
            </a:r>
          </a:p>
        </p:txBody>
      </p:sp>
      <p:sp>
        <p:nvSpPr>
          <p:cNvPr id="3" name="Rectangle 2">
            <a:extLst>
              <a:ext uri="{FF2B5EF4-FFF2-40B4-BE49-F238E27FC236}">
                <a16:creationId xmlns:a16="http://schemas.microsoft.com/office/drawing/2014/main" id="{C5BB4E67-6010-D6C5-3C74-C87172FA7B23}"/>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F6117103-9F89-0FDF-E8A7-2B01562F82A0}"/>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C4983902-74ED-87F7-369B-B57637D47083}"/>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4963916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2_Custom Layout">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38A0263-8F01-A34A-CA1A-199C37225B7F}"/>
              </a:ext>
            </a:extLst>
          </p:cNvPr>
          <p:cNvSpPr txBox="1"/>
          <p:nvPr/>
        </p:nvSpPr>
        <p:spPr>
          <a:xfrm>
            <a:off x="838200" y="422510"/>
            <a:ext cx="6143624" cy="769441"/>
          </a:xfrm>
          <a:prstGeom prst="rect">
            <a:avLst/>
          </a:prstGeom>
          <a:noFill/>
        </p:spPr>
        <p:txBody>
          <a:bodyPr wrap="square">
            <a:spAutoFit/>
          </a:bodyPr>
          <a:lstStyle/>
          <a:p>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Course Icons </a:t>
            </a:r>
            <a:r>
              <a:rPr kumimoji="0" lang="en-US" sz="4400" b="0" i="0" u="none" strike="noStrike" kern="1200" cap="none" spc="0" normalizeH="0" baseline="0" noProof="0" dirty="0">
                <a:ln>
                  <a:noFill/>
                </a:ln>
                <a:solidFill>
                  <a:prstClr val="black"/>
                </a:solidFill>
                <a:effectLst/>
                <a:uLnTx/>
                <a:uFillTx/>
                <a:latin typeface="Franklin Gothic Medium"/>
                <a:ea typeface="+mj-ea"/>
                <a:cs typeface="+mj-cs"/>
              </a:rPr>
              <a:t>Key</a:t>
            </a:r>
            <a:endParaRPr lang="en-US" dirty="0"/>
          </a:p>
        </p:txBody>
      </p:sp>
      <p:sp>
        <p:nvSpPr>
          <p:cNvPr id="5" name="Rectangle 4">
            <a:extLst>
              <a:ext uri="{FF2B5EF4-FFF2-40B4-BE49-F238E27FC236}">
                <a16:creationId xmlns:a16="http://schemas.microsoft.com/office/drawing/2014/main" id="{EED550D9-A1A6-D2B6-52FF-3C612CDDD96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7" name="Google Shape;36;p14">
            <a:extLst>
              <a:ext uri="{FF2B5EF4-FFF2-40B4-BE49-F238E27FC236}">
                <a16:creationId xmlns:a16="http://schemas.microsoft.com/office/drawing/2014/main" id="{1B90ED4D-4DD1-FD4C-88A0-C837BE218894}"/>
              </a:ext>
            </a:extLst>
          </p:cNvPr>
          <p:cNvGraphicFramePr/>
          <p:nvPr>
            <p:extLst>
              <p:ext uri="{D42A27DB-BD31-4B8C-83A1-F6EECF244321}">
                <p14:modId xmlns:p14="http://schemas.microsoft.com/office/powerpoint/2010/main" val="869026918"/>
              </p:ext>
            </p:extLst>
          </p:nvPr>
        </p:nvGraphicFramePr>
        <p:xfrm>
          <a:off x="1505065" y="1917027"/>
          <a:ext cx="9181875" cy="4276738"/>
        </p:xfrm>
        <a:graphic>
          <a:graphicData uri="http://schemas.openxmlformats.org/drawingml/2006/table">
            <a:tbl>
              <a:tblPr firstRow="1" bandRow="1">
                <a:noFill/>
              </a:tblPr>
              <a:tblGrid>
                <a:gridCol w="1836375">
                  <a:extLst>
                    <a:ext uri="{9D8B030D-6E8A-4147-A177-3AD203B41FA5}">
                      <a16:colId xmlns:a16="http://schemas.microsoft.com/office/drawing/2014/main" val="20000"/>
                    </a:ext>
                  </a:extLst>
                </a:gridCol>
                <a:gridCol w="7345500">
                  <a:extLst>
                    <a:ext uri="{9D8B030D-6E8A-4147-A177-3AD203B41FA5}">
                      <a16:colId xmlns:a16="http://schemas.microsoft.com/office/drawing/2014/main" val="20001"/>
                    </a:ext>
                  </a:extLst>
                </a:gridCol>
              </a:tblGrid>
              <a:tr h="472521">
                <a:tc>
                  <a:txBody>
                    <a:bodyPr/>
                    <a:lstStyle/>
                    <a:p>
                      <a:pPr marL="0" marR="0" lvl="0" indent="0" algn="ctr" rtl="0">
                        <a:spcBef>
                          <a:spcPts val="0"/>
                        </a:spcBef>
                        <a:spcAft>
                          <a:spcPts val="0"/>
                        </a:spcAft>
                        <a:buNone/>
                      </a:pPr>
                      <a:r>
                        <a:rPr lang="en-US" sz="2400" b="1" u="none" strike="noStrike" cap="none" dirty="0">
                          <a:solidFill>
                            <a:schemeClr val="tx1"/>
                          </a:solidFill>
                        </a:rPr>
                        <a:t>Icon</a:t>
                      </a:r>
                      <a:endParaRPr b="1" dirty="0">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tc>
                  <a:txBody>
                    <a:bodyPr/>
                    <a:lstStyle/>
                    <a:p>
                      <a:pPr marL="0" marR="0" lvl="0" indent="0" algn="ctr" rtl="0">
                        <a:spcBef>
                          <a:spcPts val="0"/>
                        </a:spcBef>
                        <a:spcAft>
                          <a:spcPts val="0"/>
                        </a:spcAft>
                        <a:buNone/>
                      </a:pPr>
                      <a:r>
                        <a:rPr lang="en-US" sz="2400" b="1" u="none" strike="noStrike" cap="none" dirty="0">
                          <a:solidFill>
                            <a:schemeClr val="tx1"/>
                          </a:solidFill>
                        </a:rPr>
                        <a:t>Use</a:t>
                      </a:r>
                      <a:endParaRPr b="1" dirty="0">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extLst>
                  <a:ext uri="{0D108BD9-81ED-4DB2-BD59-A6C34878D82A}">
                    <a16:rowId xmlns:a16="http://schemas.microsoft.com/office/drawing/2014/main" val="10000"/>
                  </a:ext>
                </a:extLst>
              </a:tr>
              <a:tr h="945042">
                <a:tc>
                  <a:txBody>
                    <a:bodyPr/>
                    <a:lstStyle/>
                    <a:p>
                      <a:pPr marL="0" marR="0" lvl="0" indent="0" algn="l" rtl="0">
                        <a:spcBef>
                          <a:spcPts val="0"/>
                        </a:spcBef>
                        <a:spcAft>
                          <a:spcPts val="0"/>
                        </a:spcAft>
                        <a:buNone/>
                      </a:pPr>
                      <a:endParaRPr sz="1800"/>
                    </a:p>
                    <a:p>
                      <a:pPr marL="0" marR="0" lvl="0" indent="0" algn="l" rtl="0">
                        <a:spcBef>
                          <a:spcPts val="0"/>
                        </a:spcBef>
                        <a:spcAft>
                          <a:spcPts val="0"/>
                        </a:spcAft>
                        <a:buNone/>
                      </a:pPr>
                      <a:endParaRPr sz="1800"/>
                    </a:p>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2000" b="1" dirty="0">
                          <a:solidFill>
                            <a:schemeClr val="dk1"/>
                          </a:solidFill>
                          <a:latin typeface="Arial"/>
                          <a:ea typeface="Arial"/>
                          <a:cs typeface="Arial"/>
                          <a:sym typeface="Arial"/>
                        </a:rPr>
                        <a:t>Objectives </a:t>
                      </a:r>
                      <a:r>
                        <a:rPr lang="en-US" sz="2000" b="0" dirty="0">
                          <a:solidFill>
                            <a:schemeClr val="dk1"/>
                          </a:solidFill>
                          <a:latin typeface="Arial"/>
                          <a:ea typeface="Arial"/>
                          <a:cs typeface="Arial"/>
                          <a:sym typeface="Arial"/>
                        </a:rPr>
                        <a:t>of</a:t>
                      </a:r>
                      <a:r>
                        <a:rPr lang="en-US" sz="2000" dirty="0">
                          <a:solidFill>
                            <a:schemeClr val="dk1"/>
                          </a:solidFill>
                          <a:latin typeface="Arial"/>
                          <a:ea typeface="Arial"/>
                          <a:cs typeface="Arial"/>
                          <a:sym typeface="Arial"/>
                        </a:rPr>
                        <a:t> the lesson</a:t>
                      </a:r>
                      <a:endParaRPr sz="200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945042">
                <a:tc>
                  <a:txBody>
                    <a:bodyPr/>
                    <a:lstStyle/>
                    <a:p>
                      <a:pPr marL="0" marR="0" lvl="0" indent="0" algn="l" rtl="0">
                        <a:spcBef>
                          <a:spcPts val="0"/>
                        </a:spcBef>
                        <a:spcAft>
                          <a:spcPts val="0"/>
                        </a:spcAft>
                        <a:buNone/>
                      </a:pPr>
                      <a:endParaRPr sz="1800"/>
                    </a:p>
                    <a:p>
                      <a:pPr marL="0" marR="0" lvl="0" indent="0" algn="l" rtl="0">
                        <a:spcBef>
                          <a:spcPts val="0"/>
                        </a:spcBef>
                        <a:spcAft>
                          <a:spcPts val="0"/>
                        </a:spcAft>
                        <a:buNone/>
                      </a:pPr>
                      <a:endParaRPr sz="1800"/>
                    </a:p>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2000" b="1" dirty="0">
                          <a:solidFill>
                            <a:schemeClr val="dk1"/>
                          </a:solidFill>
                          <a:latin typeface="Arial"/>
                          <a:ea typeface="Arial"/>
                          <a:cs typeface="Arial"/>
                          <a:sym typeface="Arial"/>
                        </a:rPr>
                        <a:t>Discovery Dialogue </a:t>
                      </a:r>
                      <a:r>
                        <a:rPr lang="en-US" sz="2000" dirty="0">
                          <a:solidFill>
                            <a:schemeClr val="dk1"/>
                          </a:solidFill>
                          <a:latin typeface="Arial"/>
                          <a:ea typeface="Arial"/>
                          <a:cs typeface="Arial"/>
                          <a:sym typeface="Arial"/>
                        </a:rPr>
                        <a:t>invites sharing of ideas and experiences</a:t>
                      </a:r>
                      <a:endParaRPr sz="200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913121">
                <a:tc>
                  <a:txBody>
                    <a:bodyPr/>
                    <a:lstStyle/>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2000"/>
                        <a:buFont typeface="Arial"/>
                        <a:buNone/>
                      </a:pPr>
                      <a:r>
                        <a:rPr lang="en-US" sz="2000" b="1" dirty="0">
                          <a:solidFill>
                            <a:schemeClr val="dk1"/>
                          </a:solidFill>
                          <a:latin typeface="Arial"/>
                          <a:ea typeface="Arial"/>
                          <a:cs typeface="Arial"/>
                          <a:sym typeface="Arial"/>
                        </a:rPr>
                        <a:t>Activity </a:t>
                      </a:r>
                      <a:r>
                        <a:rPr lang="en-US" sz="2000" b="0" dirty="0">
                          <a:solidFill>
                            <a:schemeClr val="dk1"/>
                          </a:solidFill>
                          <a:latin typeface="Arial"/>
                          <a:ea typeface="Arial"/>
                          <a:cs typeface="Arial"/>
                          <a:sym typeface="Arial"/>
                        </a:rPr>
                        <a:t>completed by </a:t>
                      </a:r>
                      <a:r>
                        <a:rPr lang="en-US" sz="2000" dirty="0">
                          <a:solidFill>
                            <a:schemeClr val="dk1"/>
                          </a:solidFill>
                          <a:latin typeface="Arial"/>
                          <a:ea typeface="Arial"/>
                          <a:cs typeface="Arial"/>
                          <a:sym typeface="Arial"/>
                        </a:rPr>
                        <a:t>individual or group</a:t>
                      </a:r>
                      <a:endParaRPr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1001012">
                <a:tc>
                  <a:txBody>
                    <a:bodyPr/>
                    <a:lstStyle/>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600"/>
                        </a:spcAft>
                        <a:buClr>
                          <a:schemeClr val="dk1"/>
                        </a:buClr>
                        <a:buSzPts val="2000"/>
                        <a:buFont typeface="Arial"/>
                        <a:buNone/>
                      </a:pPr>
                      <a:r>
                        <a:rPr lang="en-US" sz="2000" b="1" dirty="0">
                          <a:solidFill>
                            <a:schemeClr val="dk1"/>
                          </a:solidFill>
                          <a:latin typeface="Arial"/>
                          <a:ea typeface="Arial"/>
                          <a:cs typeface="Arial"/>
                          <a:sym typeface="Arial"/>
                        </a:rPr>
                        <a:t>Highlight </a:t>
                      </a:r>
                      <a:r>
                        <a:rPr lang="en-US" sz="2000" b="0" dirty="0">
                          <a:solidFill>
                            <a:schemeClr val="dk1"/>
                          </a:solidFill>
                          <a:latin typeface="Arial"/>
                          <a:ea typeface="Arial"/>
                          <a:cs typeface="Arial"/>
                          <a:sym typeface="Arial"/>
                        </a:rPr>
                        <a:t>of </a:t>
                      </a:r>
                      <a:r>
                        <a:rPr lang="en-US" sz="2000" dirty="0">
                          <a:solidFill>
                            <a:schemeClr val="dk1"/>
                          </a:solidFill>
                          <a:latin typeface="Arial"/>
                          <a:ea typeface="Arial"/>
                          <a:cs typeface="Arial"/>
                          <a:sym typeface="Arial"/>
                        </a:rPr>
                        <a:t>multisectoral or One Health approach</a:t>
                      </a: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pic>
        <p:nvPicPr>
          <p:cNvPr id="8" name="Google Shape;37;p14" descr="Objectives Icon">
            <a:extLst>
              <a:ext uri="{FF2B5EF4-FFF2-40B4-BE49-F238E27FC236}">
                <a16:creationId xmlns:a16="http://schemas.microsoft.com/office/drawing/2014/main" id="{CBB9782B-A8E1-C65D-9AF3-6E3BFB6811BE}"/>
              </a:ext>
            </a:extLst>
          </p:cNvPr>
          <p:cNvPicPr preferRelativeResize="0"/>
          <p:nvPr/>
        </p:nvPicPr>
        <p:blipFill rotWithShape="1">
          <a:blip r:embed="rId2">
            <a:alphaModFix/>
          </a:blip>
          <a:srcRect/>
          <a:stretch/>
        </p:blipFill>
        <p:spPr>
          <a:xfrm>
            <a:off x="1947380" y="2445209"/>
            <a:ext cx="888251" cy="777438"/>
          </a:xfrm>
          <a:prstGeom prst="rect">
            <a:avLst/>
          </a:prstGeom>
          <a:noFill/>
          <a:ln>
            <a:noFill/>
          </a:ln>
        </p:spPr>
      </p:pic>
      <p:pic>
        <p:nvPicPr>
          <p:cNvPr id="9" name="Google Shape;38;p14" descr="Discovery Dialogue ">
            <a:extLst>
              <a:ext uri="{FF2B5EF4-FFF2-40B4-BE49-F238E27FC236}">
                <a16:creationId xmlns:a16="http://schemas.microsoft.com/office/drawing/2014/main" id="{7CD87E88-EB7B-B47D-75A4-EF92C6B22369}"/>
              </a:ext>
            </a:extLst>
          </p:cNvPr>
          <p:cNvPicPr preferRelativeResize="0"/>
          <p:nvPr/>
        </p:nvPicPr>
        <p:blipFill rotWithShape="1">
          <a:blip r:embed="rId3">
            <a:alphaModFix/>
          </a:blip>
          <a:srcRect/>
          <a:stretch/>
        </p:blipFill>
        <p:spPr>
          <a:xfrm>
            <a:off x="1929764" y="3387005"/>
            <a:ext cx="888251" cy="777438"/>
          </a:xfrm>
          <a:prstGeom prst="rect">
            <a:avLst/>
          </a:prstGeom>
          <a:noFill/>
          <a:ln>
            <a:noFill/>
          </a:ln>
        </p:spPr>
      </p:pic>
      <p:pic>
        <p:nvPicPr>
          <p:cNvPr id="10" name="Google Shape;39;p14" descr="Activity Icon">
            <a:extLst>
              <a:ext uri="{FF2B5EF4-FFF2-40B4-BE49-F238E27FC236}">
                <a16:creationId xmlns:a16="http://schemas.microsoft.com/office/drawing/2014/main" id="{2A7635B7-817C-CFE7-27AD-FB050C7307E0}"/>
              </a:ext>
            </a:extLst>
          </p:cNvPr>
          <p:cNvPicPr preferRelativeResize="0"/>
          <p:nvPr/>
        </p:nvPicPr>
        <p:blipFill rotWithShape="1">
          <a:blip r:embed="rId4">
            <a:alphaModFix/>
          </a:blip>
          <a:srcRect/>
          <a:stretch/>
        </p:blipFill>
        <p:spPr>
          <a:xfrm>
            <a:off x="1921623" y="4334684"/>
            <a:ext cx="888251" cy="777438"/>
          </a:xfrm>
          <a:prstGeom prst="rect">
            <a:avLst/>
          </a:prstGeom>
          <a:noFill/>
          <a:ln>
            <a:noFill/>
          </a:ln>
        </p:spPr>
      </p:pic>
      <p:pic>
        <p:nvPicPr>
          <p:cNvPr id="11" name="Google Shape;41;p14" descr="A picture containing vector graphics&#10;&#10;Description automatically generated">
            <a:extLst>
              <a:ext uri="{FF2B5EF4-FFF2-40B4-BE49-F238E27FC236}">
                <a16:creationId xmlns:a16="http://schemas.microsoft.com/office/drawing/2014/main" id="{C5E0F6D3-E023-08E2-7F13-386E4CE55BE2}"/>
              </a:ext>
            </a:extLst>
          </p:cNvPr>
          <p:cNvPicPr preferRelativeResize="0"/>
          <p:nvPr/>
        </p:nvPicPr>
        <p:blipFill rotWithShape="1">
          <a:blip r:embed="rId5">
            <a:alphaModFix/>
          </a:blip>
          <a:srcRect/>
          <a:stretch/>
        </p:blipFill>
        <p:spPr>
          <a:xfrm>
            <a:off x="1802921" y="5192453"/>
            <a:ext cx="1121434" cy="1138518"/>
          </a:xfrm>
          <a:prstGeom prst="rect">
            <a:avLst/>
          </a:prstGeom>
          <a:noFill/>
          <a:ln>
            <a:noFill/>
          </a:ln>
        </p:spPr>
      </p:pic>
      <p:sp>
        <p:nvSpPr>
          <p:cNvPr id="2" name="Rectangle 1">
            <a:extLst>
              <a:ext uri="{FF2B5EF4-FFF2-40B4-BE49-F238E27FC236}">
                <a16:creationId xmlns:a16="http://schemas.microsoft.com/office/drawing/2014/main" id="{7AF85320-B0B4-8FE9-5CA1-40BC34F9E9FB}"/>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29005EF2-BA1D-B693-DEA9-D13F2E9D00C0}"/>
              </a:ext>
            </a:extLst>
          </p:cNvPr>
          <p:cNvPicPr/>
          <p:nvPr/>
        </p:nvPicPr>
        <p:blipFill>
          <a:blip r:embed="rId6"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12" name="Picture 11">
            <a:extLst>
              <a:ext uri="{FF2B5EF4-FFF2-40B4-BE49-F238E27FC236}">
                <a16:creationId xmlns:a16="http://schemas.microsoft.com/office/drawing/2014/main" id="{D8D38710-0883-42F9-1E0A-77A9BD571BDE}"/>
              </a:ext>
            </a:extLst>
          </p:cNvPr>
          <p:cNvPicPr>
            <a:picLocks noChangeAspect="1"/>
          </p:cNvPicPr>
          <p:nvPr/>
        </p:nvPicPr>
        <p:blipFill>
          <a:blip r:embed="rId7"/>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6503542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3_Custom Layout_Spanish">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38A0263-8F01-A34A-CA1A-199C37225B7F}"/>
              </a:ext>
            </a:extLst>
          </p:cNvPr>
          <p:cNvSpPr txBox="1"/>
          <p:nvPr/>
        </p:nvSpPr>
        <p:spPr>
          <a:xfrm>
            <a:off x="838200" y="396872"/>
            <a:ext cx="7432964" cy="769441"/>
          </a:xfrm>
          <a:prstGeom prst="rect">
            <a:avLst/>
          </a:prstGeom>
          <a:noFill/>
        </p:spPr>
        <p:txBody>
          <a:bodyPr wrap="square">
            <a:spAutoFit/>
          </a:bodyPr>
          <a:lstStyle/>
          <a:p>
            <a:r>
              <a:rPr kumimoji="0" lang="es-ES" sz="4400" b="0" i="0" u="none" strike="noStrike" kern="1200" cap="none" spc="0" normalizeH="0" baseline="0" noProof="0" dirty="0">
                <a:ln>
                  <a:noFill/>
                </a:ln>
                <a:solidFill>
                  <a:schemeClr val="tx1"/>
                </a:solidFill>
                <a:effectLst/>
                <a:uLnTx/>
                <a:uFillTx/>
                <a:latin typeface="Franklin Gothic Medium"/>
                <a:ea typeface="+mj-ea"/>
                <a:cs typeface="+mj-cs"/>
              </a:rPr>
              <a:t>Clave de los iconos del curso </a:t>
            </a:r>
            <a:endParaRPr lang="es-ES" sz="4400" noProof="0" dirty="0"/>
          </a:p>
        </p:txBody>
      </p:sp>
      <p:sp>
        <p:nvSpPr>
          <p:cNvPr id="5" name="Rectangle 4">
            <a:extLst>
              <a:ext uri="{FF2B5EF4-FFF2-40B4-BE49-F238E27FC236}">
                <a16:creationId xmlns:a16="http://schemas.microsoft.com/office/drawing/2014/main" id="{EED550D9-A1A6-D2B6-52FF-3C612CDDD96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7" name="Google Shape;36;p14">
            <a:extLst>
              <a:ext uri="{FF2B5EF4-FFF2-40B4-BE49-F238E27FC236}">
                <a16:creationId xmlns:a16="http://schemas.microsoft.com/office/drawing/2014/main" id="{1B90ED4D-4DD1-FD4C-88A0-C837BE218894}"/>
              </a:ext>
            </a:extLst>
          </p:cNvPr>
          <p:cNvGraphicFramePr/>
          <p:nvPr>
            <p:extLst>
              <p:ext uri="{D42A27DB-BD31-4B8C-83A1-F6EECF244321}">
                <p14:modId xmlns:p14="http://schemas.microsoft.com/office/powerpoint/2010/main" val="808507966"/>
              </p:ext>
            </p:extLst>
          </p:nvPr>
        </p:nvGraphicFramePr>
        <p:xfrm>
          <a:off x="1505065" y="1917027"/>
          <a:ext cx="9181875" cy="4276738"/>
        </p:xfrm>
        <a:graphic>
          <a:graphicData uri="http://schemas.openxmlformats.org/drawingml/2006/table">
            <a:tbl>
              <a:tblPr firstRow="1" bandRow="1">
                <a:noFill/>
              </a:tblPr>
              <a:tblGrid>
                <a:gridCol w="1836375">
                  <a:extLst>
                    <a:ext uri="{9D8B030D-6E8A-4147-A177-3AD203B41FA5}">
                      <a16:colId xmlns:a16="http://schemas.microsoft.com/office/drawing/2014/main" val="20000"/>
                    </a:ext>
                  </a:extLst>
                </a:gridCol>
                <a:gridCol w="7345500">
                  <a:extLst>
                    <a:ext uri="{9D8B030D-6E8A-4147-A177-3AD203B41FA5}">
                      <a16:colId xmlns:a16="http://schemas.microsoft.com/office/drawing/2014/main" val="20001"/>
                    </a:ext>
                  </a:extLst>
                </a:gridCol>
              </a:tblGrid>
              <a:tr h="472521">
                <a:tc>
                  <a:txBody>
                    <a:bodyPr/>
                    <a:lstStyle/>
                    <a:p>
                      <a:pPr marL="0" marR="0" lvl="0" indent="0" algn="ctr" rtl="0">
                        <a:spcBef>
                          <a:spcPts val="0"/>
                        </a:spcBef>
                        <a:spcAft>
                          <a:spcPts val="0"/>
                        </a:spcAft>
                        <a:buNone/>
                      </a:pPr>
                      <a:r>
                        <a:rPr lang="es-ES" sz="2400" b="1" u="none" strike="noStrike" cap="none" noProof="0" dirty="0">
                          <a:solidFill>
                            <a:schemeClr val="tx1"/>
                          </a:solidFill>
                        </a:rPr>
                        <a:t>Icono</a:t>
                      </a:r>
                      <a:endParaRPr lang="es-ES" b="1" noProof="0" dirty="0">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tc>
                  <a:txBody>
                    <a:bodyPr/>
                    <a:lstStyle/>
                    <a:p>
                      <a:pPr marL="0" marR="0" lvl="0" indent="0" algn="ctr" rtl="0">
                        <a:spcBef>
                          <a:spcPts val="0"/>
                        </a:spcBef>
                        <a:spcAft>
                          <a:spcPts val="0"/>
                        </a:spcAft>
                        <a:buNone/>
                      </a:pPr>
                      <a:r>
                        <a:rPr lang="es-ES" sz="2400" b="1" u="none" strike="noStrike" cap="none" noProof="0" dirty="0">
                          <a:solidFill>
                            <a:schemeClr val="tx1"/>
                          </a:solidFill>
                        </a:rPr>
                        <a:t>Uso</a:t>
                      </a:r>
                      <a:endParaRPr lang="es-ES" b="1" noProof="0" dirty="0">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extLst>
                  <a:ext uri="{0D108BD9-81ED-4DB2-BD59-A6C34878D82A}">
                    <a16:rowId xmlns:a16="http://schemas.microsoft.com/office/drawing/2014/main" val="10000"/>
                  </a:ext>
                </a:extLst>
              </a:tr>
              <a:tr h="945042">
                <a:tc>
                  <a:txBody>
                    <a:bodyPr/>
                    <a:lstStyle/>
                    <a:p>
                      <a:pPr marL="0" marR="0" lvl="0" indent="0" algn="l" rtl="0">
                        <a:spcBef>
                          <a:spcPts val="0"/>
                        </a:spcBef>
                        <a:spcAft>
                          <a:spcPts val="0"/>
                        </a:spcAft>
                        <a:buNone/>
                      </a:pPr>
                      <a:endParaRPr lang="es-ES" sz="1800" noProof="0" dirty="0"/>
                    </a:p>
                    <a:p>
                      <a:pPr marL="0" marR="0" lvl="0" indent="0" algn="l" rtl="0">
                        <a:spcBef>
                          <a:spcPts val="0"/>
                        </a:spcBef>
                        <a:spcAft>
                          <a:spcPts val="0"/>
                        </a:spcAft>
                        <a:buNone/>
                      </a:pPr>
                      <a:endParaRPr lang="es-ES" sz="1800" noProof="0" dirty="0"/>
                    </a:p>
                    <a:p>
                      <a:pPr marL="0" marR="0" lvl="0" indent="0" algn="l" rtl="0">
                        <a:spcBef>
                          <a:spcPts val="0"/>
                        </a:spcBef>
                        <a:spcAft>
                          <a:spcPts val="0"/>
                        </a:spcAft>
                        <a:buNone/>
                      </a:pPr>
                      <a:endParaRPr lang="es-ES" sz="1800" noProof="0"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s-ES" sz="2000" b="1" noProof="0" dirty="0">
                          <a:solidFill>
                            <a:schemeClr val="dk1"/>
                          </a:solidFill>
                          <a:latin typeface="+mn-lt"/>
                          <a:ea typeface="Arial"/>
                          <a:cs typeface="Arial"/>
                          <a:sym typeface="Arial"/>
                        </a:rPr>
                        <a:t>Objetivos </a:t>
                      </a:r>
                      <a:r>
                        <a:rPr lang="es-ES" sz="2000" b="0" noProof="0" dirty="0">
                          <a:solidFill>
                            <a:schemeClr val="dk1"/>
                          </a:solidFill>
                          <a:latin typeface="+mn-lt"/>
                          <a:ea typeface="Arial"/>
                          <a:cs typeface="Arial"/>
                          <a:sym typeface="Arial"/>
                        </a:rPr>
                        <a:t>de la sesión</a:t>
                      </a:r>
                      <a:endParaRPr lang="es-ES" sz="2000" noProof="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945042">
                <a:tc>
                  <a:txBody>
                    <a:bodyPr/>
                    <a:lstStyle/>
                    <a:p>
                      <a:pPr marL="0" marR="0" lvl="0" indent="0" algn="l" rtl="0">
                        <a:spcBef>
                          <a:spcPts val="0"/>
                        </a:spcBef>
                        <a:spcAft>
                          <a:spcPts val="0"/>
                        </a:spcAft>
                        <a:buNone/>
                      </a:pPr>
                      <a:endParaRPr lang="es-ES" sz="1800" noProof="0" dirty="0"/>
                    </a:p>
                    <a:p>
                      <a:pPr marL="0" marR="0" lvl="0" indent="0" algn="l" rtl="0">
                        <a:spcBef>
                          <a:spcPts val="0"/>
                        </a:spcBef>
                        <a:spcAft>
                          <a:spcPts val="0"/>
                        </a:spcAft>
                        <a:buNone/>
                      </a:pPr>
                      <a:endParaRPr lang="es-ES" sz="1800" noProof="0" dirty="0"/>
                    </a:p>
                    <a:p>
                      <a:pPr marL="0" marR="0" lvl="0" indent="0" algn="l" rtl="0">
                        <a:spcBef>
                          <a:spcPts val="0"/>
                        </a:spcBef>
                        <a:spcAft>
                          <a:spcPts val="0"/>
                        </a:spcAft>
                        <a:buNone/>
                      </a:pPr>
                      <a:endParaRPr lang="es-ES" sz="1800" noProof="0"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s-ES" sz="2000" b="1" noProof="0" dirty="0">
                          <a:solidFill>
                            <a:schemeClr val="dk1"/>
                          </a:solidFill>
                          <a:latin typeface="+mn-lt"/>
                          <a:ea typeface="Arial"/>
                          <a:cs typeface="Arial"/>
                          <a:sym typeface="Arial"/>
                        </a:rPr>
                        <a:t>Diálogo de descubrimiento </a:t>
                      </a:r>
                      <a:r>
                        <a:rPr lang="es-ES" sz="2000" b="0" noProof="0" dirty="0">
                          <a:solidFill>
                            <a:schemeClr val="dk1"/>
                          </a:solidFill>
                          <a:latin typeface="+mn-lt"/>
                          <a:ea typeface="Arial"/>
                          <a:cs typeface="Arial"/>
                          <a:sym typeface="Arial"/>
                        </a:rPr>
                        <a:t>invita a compartir ideas </a:t>
                      </a:r>
                      <a:br>
                        <a:rPr lang="es-ES" sz="2000" b="0" noProof="0" dirty="0">
                          <a:solidFill>
                            <a:schemeClr val="dk1"/>
                          </a:solidFill>
                          <a:latin typeface="+mn-lt"/>
                          <a:ea typeface="Arial"/>
                          <a:cs typeface="Arial"/>
                          <a:sym typeface="Arial"/>
                        </a:rPr>
                      </a:br>
                      <a:r>
                        <a:rPr lang="es-ES" sz="2000" b="0" noProof="0" dirty="0">
                          <a:solidFill>
                            <a:schemeClr val="dk1"/>
                          </a:solidFill>
                          <a:latin typeface="+mn-lt"/>
                          <a:ea typeface="Arial"/>
                          <a:cs typeface="Arial"/>
                          <a:sym typeface="Arial"/>
                        </a:rPr>
                        <a:t>y experiencias</a:t>
                      </a:r>
                      <a:endParaRPr lang="es-ES" sz="2000" b="0" noProof="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913121">
                <a:tc>
                  <a:txBody>
                    <a:bodyPr/>
                    <a:lstStyle/>
                    <a:p>
                      <a:pPr marL="0" marR="0" lvl="0" indent="0" algn="l" rtl="0">
                        <a:spcBef>
                          <a:spcPts val="0"/>
                        </a:spcBef>
                        <a:spcAft>
                          <a:spcPts val="0"/>
                        </a:spcAft>
                        <a:buNone/>
                      </a:pPr>
                      <a:endParaRPr lang="es-ES" sz="1800" noProof="0"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2000"/>
                        <a:buFont typeface="Arial"/>
                        <a:buNone/>
                      </a:pPr>
                      <a:r>
                        <a:rPr lang="es-ES" sz="2000" b="1" noProof="0" dirty="0">
                          <a:solidFill>
                            <a:schemeClr val="dk1"/>
                          </a:solidFill>
                          <a:latin typeface="+mn-lt"/>
                          <a:ea typeface="Arial"/>
                          <a:cs typeface="Arial"/>
                          <a:sym typeface="Arial"/>
                        </a:rPr>
                        <a:t>Actividad </a:t>
                      </a:r>
                      <a:r>
                        <a:rPr lang="es-ES" sz="2000" b="0" noProof="0" dirty="0">
                          <a:solidFill>
                            <a:schemeClr val="dk1"/>
                          </a:solidFill>
                          <a:latin typeface="+mn-lt"/>
                          <a:ea typeface="Arial"/>
                          <a:cs typeface="Arial"/>
                          <a:sym typeface="Arial"/>
                        </a:rPr>
                        <a:t>realizada individualmente o en grupo</a:t>
                      </a:r>
                      <a:endParaRPr lang="es-ES" sz="2000" b="0" noProof="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1001012">
                <a:tc>
                  <a:txBody>
                    <a:bodyPr/>
                    <a:lstStyle/>
                    <a:p>
                      <a:pPr marL="0" marR="0" lvl="0" indent="0" algn="l" rtl="0">
                        <a:spcBef>
                          <a:spcPts val="0"/>
                        </a:spcBef>
                        <a:spcAft>
                          <a:spcPts val="0"/>
                        </a:spcAft>
                        <a:buNone/>
                      </a:pPr>
                      <a:endParaRPr lang="es-ES" sz="1800" noProof="0"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600"/>
                        </a:spcAft>
                        <a:buClr>
                          <a:schemeClr val="dk1"/>
                        </a:buClr>
                        <a:buSzPts val="2000"/>
                        <a:buFont typeface="Arial"/>
                        <a:buNone/>
                      </a:pPr>
                      <a:r>
                        <a:rPr lang="es-ES" sz="2000" b="1" noProof="0" dirty="0">
                          <a:solidFill>
                            <a:schemeClr val="dk1"/>
                          </a:solidFill>
                          <a:latin typeface="+mn-lt"/>
                          <a:ea typeface="Arial"/>
                          <a:cs typeface="Arial"/>
                          <a:sym typeface="Arial"/>
                        </a:rPr>
                        <a:t>Destaca </a:t>
                      </a:r>
                      <a:r>
                        <a:rPr lang="es-ES" sz="2000" b="0" noProof="0" dirty="0">
                          <a:solidFill>
                            <a:schemeClr val="dk1"/>
                          </a:solidFill>
                          <a:latin typeface="+mn-lt"/>
                          <a:ea typeface="Arial"/>
                          <a:cs typeface="Arial"/>
                          <a:sym typeface="Arial"/>
                        </a:rPr>
                        <a:t>el enfoque multisectorial o el enfoque de Una </a:t>
                      </a:r>
                      <a:br>
                        <a:rPr lang="es-ES" sz="2000" b="0" noProof="0" dirty="0">
                          <a:solidFill>
                            <a:schemeClr val="dk1"/>
                          </a:solidFill>
                          <a:latin typeface="+mn-lt"/>
                          <a:ea typeface="Arial"/>
                          <a:cs typeface="Arial"/>
                          <a:sym typeface="Arial"/>
                        </a:rPr>
                      </a:br>
                      <a:r>
                        <a:rPr lang="es-ES" sz="2000" b="0" noProof="0" dirty="0">
                          <a:solidFill>
                            <a:schemeClr val="dk1"/>
                          </a:solidFill>
                          <a:latin typeface="+mn-lt"/>
                          <a:ea typeface="Arial"/>
                          <a:cs typeface="Arial"/>
                          <a:sym typeface="Arial"/>
                        </a:rPr>
                        <a:t>Sola Salud</a:t>
                      </a: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pic>
        <p:nvPicPr>
          <p:cNvPr id="8" name="Google Shape;37;p14" descr="Objectives Icon">
            <a:extLst>
              <a:ext uri="{FF2B5EF4-FFF2-40B4-BE49-F238E27FC236}">
                <a16:creationId xmlns:a16="http://schemas.microsoft.com/office/drawing/2014/main" id="{CBB9782B-A8E1-C65D-9AF3-6E3BFB6811BE}"/>
              </a:ext>
            </a:extLst>
          </p:cNvPr>
          <p:cNvPicPr preferRelativeResize="0"/>
          <p:nvPr/>
        </p:nvPicPr>
        <p:blipFill rotWithShape="1">
          <a:blip r:embed="rId2">
            <a:alphaModFix/>
          </a:blip>
          <a:srcRect/>
          <a:stretch/>
        </p:blipFill>
        <p:spPr>
          <a:xfrm>
            <a:off x="1947380" y="2445209"/>
            <a:ext cx="888251" cy="777438"/>
          </a:xfrm>
          <a:prstGeom prst="rect">
            <a:avLst/>
          </a:prstGeom>
          <a:noFill/>
          <a:ln>
            <a:noFill/>
          </a:ln>
        </p:spPr>
      </p:pic>
      <p:pic>
        <p:nvPicPr>
          <p:cNvPr id="9" name="Google Shape;38;p14" descr="Discovery Dialogue ">
            <a:extLst>
              <a:ext uri="{FF2B5EF4-FFF2-40B4-BE49-F238E27FC236}">
                <a16:creationId xmlns:a16="http://schemas.microsoft.com/office/drawing/2014/main" id="{7CD87E88-EB7B-B47D-75A4-EF92C6B22369}"/>
              </a:ext>
            </a:extLst>
          </p:cNvPr>
          <p:cNvPicPr preferRelativeResize="0"/>
          <p:nvPr/>
        </p:nvPicPr>
        <p:blipFill rotWithShape="1">
          <a:blip r:embed="rId3">
            <a:alphaModFix/>
          </a:blip>
          <a:srcRect/>
          <a:stretch/>
        </p:blipFill>
        <p:spPr>
          <a:xfrm>
            <a:off x="1929764" y="3387005"/>
            <a:ext cx="888251" cy="777438"/>
          </a:xfrm>
          <a:prstGeom prst="rect">
            <a:avLst/>
          </a:prstGeom>
          <a:noFill/>
          <a:ln>
            <a:noFill/>
          </a:ln>
        </p:spPr>
      </p:pic>
      <p:pic>
        <p:nvPicPr>
          <p:cNvPr id="10" name="Google Shape;39;p14" descr="Activity Icon">
            <a:extLst>
              <a:ext uri="{FF2B5EF4-FFF2-40B4-BE49-F238E27FC236}">
                <a16:creationId xmlns:a16="http://schemas.microsoft.com/office/drawing/2014/main" id="{2A7635B7-817C-CFE7-27AD-FB050C7307E0}"/>
              </a:ext>
            </a:extLst>
          </p:cNvPr>
          <p:cNvPicPr preferRelativeResize="0"/>
          <p:nvPr/>
        </p:nvPicPr>
        <p:blipFill rotWithShape="1">
          <a:blip r:embed="rId4">
            <a:alphaModFix/>
          </a:blip>
          <a:srcRect/>
          <a:stretch/>
        </p:blipFill>
        <p:spPr>
          <a:xfrm>
            <a:off x="1921623" y="4334684"/>
            <a:ext cx="888251" cy="777438"/>
          </a:xfrm>
          <a:prstGeom prst="rect">
            <a:avLst/>
          </a:prstGeom>
          <a:noFill/>
          <a:ln>
            <a:noFill/>
          </a:ln>
        </p:spPr>
      </p:pic>
      <p:pic>
        <p:nvPicPr>
          <p:cNvPr id="11" name="Google Shape;41;p14" descr="A picture containing vector graphics&#10;&#10;Description automatically generated">
            <a:extLst>
              <a:ext uri="{FF2B5EF4-FFF2-40B4-BE49-F238E27FC236}">
                <a16:creationId xmlns:a16="http://schemas.microsoft.com/office/drawing/2014/main" id="{C5E0F6D3-E023-08E2-7F13-386E4CE55BE2}"/>
              </a:ext>
            </a:extLst>
          </p:cNvPr>
          <p:cNvPicPr preferRelativeResize="0"/>
          <p:nvPr/>
        </p:nvPicPr>
        <p:blipFill rotWithShape="1">
          <a:blip r:embed="rId5">
            <a:alphaModFix/>
          </a:blip>
          <a:srcRect/>
          <a:stretch/>
        </p:blipFill>
        <p:spPr>
          <a:xfrm>
            <a:off x="1802921" y="5192453"/>
            <a:ext cx="1121434" cy="1138518"/>
          </a:xfrm>
          <a:prstGeom prst="rect">
            <a:avLst/>
          </a:prstGeom>
          <a:noFill/>
          <a:ln>
            <a:noFill/>
          </a:ln>
        </p:spPr>
      </p:pic>
      <p:sp>
        <p:nvSpPr>
          <p:cNvPr id="2" name="Rectangle 1">
            <a:extLst>
              <a:ext uri="{FF2B5EF4-FFF2-40B4-BE49-F238E27FC236}">
                <a16:creationId xmlns:a16="http://schemas.microsoft.com/office/drawing/2014/main" id="{7AF85320-B0B4-8FE9-5CA1-40BC34F9E9FB}"/>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29005EF2-BA1D-B693-DEA9-D13F2E9D00C0}"/>
              </a:ext>
            </a:extLst>
          </p:cNvPr>
          <p:cNvPicPr/>
          <p:nvPr/>
        </p:nvPicPr>
        <p:blipFill>
          <a:blip r:embed="rId6"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12" name="Picture 11">
            <a:extLst>
              <a:ext uri="{FF2B5EF4-FFF2-40B4-BE49-F238E27FC236}">
                <a16:creationId xmlns:a16="http://schemas.microsoft.com/office/drawing/2014/main" id="{D8D38710-0883-42F9-1E0A-77A9BD571BDE}"/>
              </a:ext>
            </a:extLst>
          </p:cNvPr>
          <p:cNvPicPr>
            <a:picLocks noChangeAspect="1"/>
          </p:cNvPicPr>
          <p:nvPr/>
        </p:nvPicPr>
        <p:blipFill>
          <a:blip r:embed="rId7"/>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419652079"/>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7B8B486-EFC4-8DEE-CC1F-A4E4AD1EC6A7}"/>
              </a:ext>
            </a:extLst>
          </p:cNvPr>
          <p:cNvSpPr/>
          <p:nvPr/>
        </p:nvSpPr>
        <p:spPr>
          <a:xfrm>
            <a:off x="0" y="6728728"/>
            <a:ext cx="12192000" cy="203201"/>
          </a:xfrm>
          <a:prstGeom prst="rect">
            <a:avLst/>
          </a:prstGeom>
          <a:solidFill>
            <a:srgbClr val="1096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Slide Number Placeholder 5">
            <a:extLst>
              <a:ext uri="{FF2B5EF4-FFF2-40B4-BE49-F238E27FC236}">
                <a16:creationId xmlns:a16="http://schemas.microsoft.com/office/drawing/2014/main" id="{29FAA712-DD14-E1D3-B080-8A18549382F6}"/>
              </a:ext>
            </a:extLst>
          </p:cNvPr>
          <p:cNvSpPr txBox="1">
            <a:spLocks/>
          </p:cNvSpPr>
          <p:nvPr/>
        </p:nvSpPr>
        <p:spPr>
          <a:xfrm>
            <a:off x="-93879" y="6326347"/>
            <a:ext cx="496853" cy="365125"/>
          </a:xfrm>
          <a:prstGeom prst="rect">
            <a:avLst/>
          </a:prstGeom>
        </p:spPr>
        <p:txBody>
          <a:bodyPr vert="horz" lIns="0" tIns="0" rIns="0" bIns="0" rtlCol="0" anchor="ctr"/>
          <a:lstStyle>
            <a:defPPr>
              <a:defRPr lang="en-US"/>
            </a:defPPr>
            <a:lvl1pPr marL="0" algn="r" defTabSz="457200" rtl="0" eaLnBrk="1" latinLnBrk="0" hangingPunct="1">
              <a:defRPr lang="en-US" sz="1600" kern="1200" cap="all" smtClean="0">
                <a:solidFill>
                  <a:srgbClr val="000000"/>
                </a:solidFill>
                <a:latin typeface="Arial Re"/>
                <a:ea typeface="+mn-ea"/>
                <a:cs typeface="Arial Re"/>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32F399E-A823-8741-8D87-6A1DD0C00948}" type="slidenum">
              <a:rPr lang="en-US" smtClean="0"/>
              <a:pPr/>
              <a:t>‹#›</a:t>
            </a:fld>
            <a:endParaRPr lang="en-US"/>
          </a:p>
        </p:txBody>
      </p:sp>
      <p:cxnSp>
        <p:nvCxnSpPr>
          <p:cNvPr id="13" name="Straight Connector 12">
            <a:extLst>
              <a:ext uri="{FF2B5EF4-FFF2-40B4-BE49-F238E27FC236}">
                <a16:creationId xmlns:a16="http://schemas.microsoft.com/office/drawing/2014/main" id="{36ED80FB-2A60-D1A9-DC89-EA4B76A07465}"/>
              </a:ext>
            </a:extLst>
          </p:cNvPr>
          <p:cNvCxnSpPr/>
          <p:nvPr/>
        </p:nvCxnSpPr>
        <p:spPr>
          <a:xfrm>
            <a:off x="518160" y="1264888"/>
            <a:ext cx="11155680"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9112667"/>
      </p:ext>
    </p:extLst>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 id="2147483792" r:id="rId12"/>
    <p:sldLayoutId id="2147483793" r:id="rId13"/>
    <p:sldLayoutId id="2147483794" r:id="rId14"/>
    <p:sldLayoutId id="2147483795" r:id="rId15"/>
    <p:sldLayoutId id="2147483796" r:id="rId16"/>
    <p:sldLayoutId id="2147483797" r:id="rId17"/>
    <p:sldLayoutId id="2147483798" r:id="rId18"/>
    <p:sldLayoutId id="2147483799" r:id="rId19"/>
    <p:sldLayoutId id="2147483800" r:id="rId20"/>
    <p:sldLayoutId id="2147483801" r:id="rId21"/>
    <p:sldLayoutId id="2147483802" r:id="rId22"/>
    <p:sldLayoutId id="2147483803" r:id="rId23"/>
    <p:sldLayoutId id="2147483804" r:id="rId24"/>
    <p:sldLayoutId id="2147483805" r:id="rId25"/>
    <p:sldLayoutId id="2147483806" r:id="rId26"/>
    <p:sldLayoutId id="2147483807" r:id="rId27"/>
    <p:sldLayoutId id="2147483808" r:id="rId28"/>
    <p:sldLayoutId id="2147483809" r:id="rId29"/>
    <p:sldLayoutId id="2147483810" r:id="rId30"/>
    <p:sldLayoutId id="2147483811" r:id="rId31"/>
    <p:sldLayoutId id="2147483812" r:id="rId32"/>
    <p:sldLayoutId id="2147483813" r:id="rId33"/>
    <p:sldLayoutId id="2147483814" r:id="rId34"/>
    <p:sldLayoutId id="2147483815" r:id="rId35"/>
    <p:sldLayoutId id="2147483743" r:id="rId36"/>
    <p:sldLayoutId id="2147483690" r:id="rId3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20.xml"/></Relationships>
</file>

<file path=ppt/slides/_rels/slide1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20.jpeg"/></Relationships>
</file>

<file path=ppt/slides/_rels/slide1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4.xml"/><Relationship Id="rId1" Type="http://schemas.openxmlformats.org/officeDocument/2006/relationships/slideLayout" Target="../slideLayouts/slideLayout23.xml"/></Relationships>
</file>

<file path=ppt/slides/_rels/slide1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5.xml"/><Relationship Id="rId1" Type="http://schemas.openxmlformats.org/officeDocument/2006/relationships/slideLayout" Target="../slideLayouts/slideLayout23.xml"/><Relationship Id="rId4" Type="http://schemas.openxmlformats.org/officeDocument/2006/relationships/chart" Target="../charts/char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17.xml"/><Relationship Id="rId1" Type="http://schemas.openxmlformats.org/officeDocument/2006/relationships/slideLayout" Target="../slideLayouts/slideLayout2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20.xml"/><Relationship Id="rId1" Type="http://schemas.openxmlformats.org/officeDocument/2006/relationships/slideLayout" Target="../slideLayouts/slideLayout2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4.xml"/></Relationships>
</file>

<file path=ppt/slides/_rels/slide24.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25.xml"/><Relationship Id="rId1" Type="http://schemas.openxmlformats.org/officeDocument/2006/relationships/slideLayout" Target="../slideLayouts/slideLayout4.xml"/><Relationship Id="rId4" Type="http://schemas.openxmlformats.org/officeDocument/2006/relationships/chart" Target="../charts/chart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4.xml"/></Relationships>
</file>

<file path=ppt/slides/_rels/slide29.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29.xml"/><Relationship Id="rId1" Type="http://schemas.openxmlformats.org/officeDocument/2006/relationships/slideLayout" Target="../slideLayouts/slideLayout4.xml"/><Relationship Id="rId4" Type="http://schemas.openxmlformats.org/officeDocument/2006/relationships/chart" Target="../charts/chart10.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0.xml"/><Relationship Id="rId1" Type="http://schemas.openxmlformats.org/officeDocument/2006/relationships/slideLayout" Target="../slideLayouts/slideLayout7.xml"/><Relationship Id="rId5" Type="http://schemas.openxmlformats.org/officeDocument/2006/relationships/hyperlink" Target="https://www.statisticshowto.com/probability-and-statistics/skewed-distribution/#SkewRight" TargetMode="External"/><Relationship Id="rId4" Type="http://schemas.openxmlformats.org/officeDocument/2006/relationships/image" Target="../media/image22.png"/></Relationships>
</file>

<file path=ppt/slides/_rels/slide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1.xml"/><Relationship Id="rId1" Type="http://schemas.openxmlformats.org/officeDocument/2006/relationships/slideLayout" Target="../slideLayouts/slideLayout30.xml"/><Relationship Id="rId4" Type="http://schemas.openxmlformats.org/officeDocument/2006/relationships/image" Target="../media/image3.png"/></Relationships>
</file>

<file path=ppt/slides/_rels/slide32.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32.xml"/><Relationship Id="rId1" Type="http://schemas.openxmlformats.org/officeDocument/2006/relationships/slideLayout" Target="../slideLayouts/slideLayout2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4.xml"/></Relationships>
</file>

<file path=ppt/slides/_rels/slide35.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35.xml"/><Relationship Id="rId1" Type="http://schemas.openxmlformats.org/officeDocument/2006/relationships/slideLayout" Target="../slideLayouts/slideLayout2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0.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9.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0.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40.xml.rels><?xml version="1.0" encoding="UTF-8" standalone="yes"?>
<Relationships xmlns="http://schemas.openxmlformats.org/package/2006/relationships"><Relationship Id="rId3" Type="http://schemas.openxmlformats.org/officeDocument/2006/relationships/hyperlink" Target="https://st4.depositphotos.com/22057072/23999/v/450/depositphotos_239999264-stock-illustration-emoticons-mood-scale-colorfull.jpg" TargetMode="External"/><Relationship Id="rId2" Type="http://schemas.openxmlformats.org/officeDocument/2006/relationships/notesSlide" Target="../notesSlides/notesSlide40.xml"/><Relationship Id="rId1" Type="http://schemas.openxmlformats.org/officeDocument/2006/relationships/slideLayout" Target="../slideLayouts/slideLayout6.xml"/><Relationship Id="rId5" Type="http://schemas.openxmlformats.org/officeDocument/2006/relationships/image" Target="../media/image24.png"/><Relationship Id="rId4" Type="http://schemas.openxmlformats.org/officeDocument/2006/relationships/image" Target="../media/image23.png"/></Relationships>
</file>

<file path=ppt/slides/_rels/slide41.xml.rels><?xml version="1.0" encoding="UTF-8" standalone="yes"?>
<Relationships xmlns="http://schemas.openxmlformats.org/package/2006/relationships"><Relationship Id="rId3" Type="http://schemas.openxmlformats.org/officeDocument/2006/relationships/hyperlink" Target="https://www.who.int/data/gho/data/themes/mortality-and-global-health-estimates/ghe-leading-causes-of-death" TargetMode="External"/><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3.xml"/><Relationship Id="rId1" Type="http://schemas.openxmlformats.org/officeDocument/2006/relationships/slideLayout" Target="../slideLayouts/slideLayout23.xml"/><Relationship Id="rId4" Type="http://schemas.openxmlformats.org/officeDocument/2006/relationships/image" Target="../media/image26.png"/></Relationships>
</file>

<file path=ppt/slides/_rels/slide4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4.xml"/><Relationship Id="rId1" Type="http://schemas.openxmlformats.org/officeDocument/2006/relationships/slideLayout" Target="../slideLayouts/slideLayout4.xml"/><Relationship Id="rId4" Type="http://schemas.openxmlformats.org/officeDocument/2006/relationships/image" Target="../media/image28.png"/></Relationships>
</file>

<file path=ppt/slides/_rels/slide4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5.xml"/><Relationship Id="rId1" Type="http://schemas.openxmlformats.org/officeDocument/2006/relationships/slideLayout" Target="../slideLayouts/slideLayout4.xml"/><Relationship Id="rId4" Type="http://schemas.openxmlformats.org/officeDocument/2006/relationships/image" Target="../media/image30.pn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4.xml"/><Relationship Id="rId4" Type="http://schemas.openxmlformats.org/officeDocument/2006/relationships/image" Target="../media/image31.png"/></Relationships>
</file>

<file path=ppt/slides/_rels/slide4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3" Type="http://schemas.openxmlformats.org/officeDocument/2006/relationships/hyperlink" Target="https://www.who.int/data/gho/data/themes/mortality-and-global-health-estimates/ghe-leading-causes-of-death" TargetMode="External"/><Relationship Id="rId2" Type="http://schemas.openxmlformats.org/officeDocument/2006/relationships/notesSlide" Target="../notesSlides/notesSlide49.xml"/><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7.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53.xml"/><Relationship Id="rId1" Type="http://schemas.openxmlformats.org/officeDocument/2006/relationships/slideLayout" Target="../slideLayouts/slideLayout4.xml"/><Relationship Id="rId6" Type="http://schemas.openxmlformats.org/officeDocument/2006/relationships/image" Target="../media/image36.svg"/><Relationship Id="rId5" Type="http://schemas.openxmlformats.org/officeDocument/2006/relationships/image" Target="../media/image35.png"/><Relationship Id="rId4" Type="http://schemas.openxmlformats.org/officeDocument/2006/relationships/image" Target="../media/image34.svg"/></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3.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3.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3.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5.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3.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3" Type="http://schemas.openxmlformats.org/officeDocument/2006/relationships/hyperlink" Target="https://cdn.who.int/media/docs/default-source/influenza/h5n1-human-case-cumulative-table/cumulative-number-of-confirmed-human-cases-for-avian-influenza-a(h5n1)-reported-to-who--2003-2023209722fd-441a-4d20-ab2b-ff9459b5b15e.pdf?sfvrsn=4b65759c_8&amp;download=true" TargetMode="External"/><Relationship Id="rId2" Type="http://schemas.openxmlformats.org/officeDocument/2006/relationships/notesSlide" Target="../notesSlides/notesSlide71.xml"/><Relationship Id="rId1" Type="http://schemas.openxmlformats.org/officeDocument/2006/relationships/slideLayout" Target="../slideLayouts/slideLayout30.xml"/><Relationship Id="rId5" Type="http://schemas.openxmlformats.org/officeDocument/2006/relationships/image" Target="../media/image3.png"/><Relationship Id="rId4" Type="http://schemas.openxmlformats.org/officeDocument/2006/relationships/image" Target="../media/image4.png"/></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9.xml"/></Relationships>
</file>

<file path=ppt/slides/_rels/slide7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3.xml"/><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4.xml"/><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3.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4.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8.xml"/><Relationship Id="rId1" Type="http://schemas.openxmlformats.org/officeDocument/2006/relationships/slideLayout" Target="../slideLayouts/slideLayout5.xml"/><Relationship Id="rId4" Type="http://schemas.openxmlformats.org/officeDocument/2006/relationships/image" Target="../media/image16.jpeg"/></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5.xml"/><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76D64776-D1E9-7C6A-4089-E154F664AD7C}"/>
              </a:ext>
            </a:extLst>
          </p:cNvPr>
          <p:cNvSpPr>
            <a:spLocks noGrp="1"/>
          </p:cNvSpPr>
          <p:nvPr>
            <p:ph type="body" sz="quarter" idx="17"/>
          </p:nvPr>
        </p:nvSpPr>
        <p:spPr>
          <a:xfrm>
            <a:off x="518160" y="2452745"/>
            <a:ext cx="7607300" cy="1278554"/>
          </a:xfrm>
        </p:spPr>
        <p:txBody>
          <a:bodyPr/>
          <a:lstStyle/>
          <a:p>
            <a:r>
              <a:rPr lang="es-GT" noProof="0" dirty="0"/>
              <a:t>Resumiendo Datos</a:t>
            </a:r>
          </a:p>
        </p:txBody>
      </p:sp>
      <p:sp>
        <p:nvSpPr>
          <p:cNvPr id="4" name="Text Placeholder 3">
            <a:extLst>
              <a:ext uri="{FF2B5EF4-FFF2-40B4-BE49-F238E27FC236}">
                <a16:creationId xmlns:a16="http://schemas.microsoft.com/office/drawing/2014/main" id="{6AE134E1-32C3-1390-724E-A24574BFEA3C}"/>
              </a:ext>
            </a:extLst>
          </p:cNvPr>
          <p:cNvSpPr>
            <a:spLocks noGrp="1"/>
          </p:cNvSpPr>
          <p:nvPr>
            <p:ph type="body" sz="quarter" idx="16"/>
          </p:nvPr>
        </p:nvSpPr>
        <p:spPr/>
        <p:txBody>
          <a:bodyPr/>
          <a:lstStyle/>
          <a:p>
            <a:r>
              <a:rPr lang="es-GT" noProof="0" dirty="0"/>
              <a:t>Taller 1</a:t>
            </a:r>
          </a:p>
        </p:txBody>
      </p:sp>
    </p:spTree>
    <p:extLst>
      <p:ext uri="{BB962C8B-B14F-4D97-AF65-F5344CB8AC3E}">
        <p14:creationId xmlns:p14="http://schemas.microsoft.com/office/powerpoint/2010/main" val="218366911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4AF300-556F-C40A-A134-FEFD76C58052}"/>
              </a:ext>
            </a:extLst>
          </p:cNvPr>
          <p:cNvSpPr>
            <a:spLocks noGrp="1"/>
          </p:cNvSpPr>
          <p:nvPr>
            <p:ph type="title"/>
          </p:nvPr>
        </p:nvSpPr>
        <p:spPr/>
        <p:txBody>
          <a:bodyPr/>
          <a:lstStyle/>
          <a:p>
            <a:r>
              <a:rPr lang="es-GT" noProof="0" dirty="0"/>
              <a:t>Importancia del tipo de variable </a:t>
            </a:r>
          </a:p>
        </p:txBody>
      </p:sp>
      <p:sp>
        <p:nvSpPr>
          <p:cNvPr id="3" name="Content Placeholder 2">
            <a:extLst>
              <a:ext uri="{FF2B5EF4-FFF2-40B4-BE49-F238E27FC236}">
                <a16:creationId xmlns:a16="http://schemas.microsoft.com/office/drawing/2014/main" id="{96BC0AE1-D7E9-AF95-88E6-7CDDA5B3A156}"/>
              </a:ext>
            </a:extLst>
          </p:cNvPr>
          <p:cNvSpPr>
            <a:spLocks noGrp="1"/>
          </p:cNvSpPr>
          <p:nvPr>
            <p:ph sz="half" idx="2"/>
          </p:nvPr>
        </p:nvSpPr>
        <p:spPr>
          <a:xfrm>
            <a:off x="838200" y="3086071"/>
            <a:ext cx="10515600" cy="685858"/>
          </a:xfrm>
        </p:spPr>
        <p:txBody>
          <a:bodyPr/>
          <a:lstStyle/>
          <a:p>
            <a:pPr marL="0" indent="0" algn="ctr">
              <a:buNone/>
            </a:pPr>
            <a:r>
              <a:rPr lang="es-GT" sz="2800" noProof="0" dirty="0"/>
              <a:t>¿Por qué nos importa si una variable es cuantitativa o cualitativa? </a:t>
            </a:r>
          </a:p>
        </p:txBody>
      </p:sp>
    </p:spTree>
    <p:extLst>
      <p:ext uri="{BB962C8B-B14F-4D97-AF65-F5344CB8AC3E}">
        <p14:creationId xmlns:p14="http://schemas.microsoft.com/office/powerpoint/2010/main" val="9432468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A19069-74E1-B6EB-B35B-1CBF92E457FF}"/>
              </a:ext>
            </a:extLst>
          </p:cNvPr>
          <p:cNvSpPr>
            <a:spLocks noGrp="1"/>
          </p:cNvSpPr>
          <p:nvPr>
            <p:ph type="title"/>
          </p:nvPr>
        </p:nvSpPr>
        <p:spPr>
          <a:xfrm>
            <a:off x="838200" y="0"/>
            <a:ext cx="9752215" cy="1247775"/>
          </a:xfrm>
        </p:spPr>
        <p:txBody>
          <a:bodyPr/>
          <a:lstStyle/>
          <a:p>
            <a:r>
              <a:rPr lang="es-GT" noProof="0" dirty="0"/>
              <a:t>Importancia del tipo de</a:t>
            </a:r>
            <a:br>
              <a:rPr lang="es-GT" noProof="0" dirty="0"/>
            </a:br>
            <a:r>
              <a:rPr lang="es-GT" noProof="0" dirty="0"/>
              <a:t>variable: Respuesta</a:t>
            </a:r>
          </a:p>
        </p:txBody>
      </p:sp>
      <p:sp>
        <p:nvSpPr>
          <p:cNvPr id="3" name="Content Placeholder 2">
            <a:extLst>
              <a:ext uri="{FF2B5EF4-FFF2-40B4-BE49-F238E27FC236}">
                <a16:creationId xmlns:a16="http://schemas.microsoft.com/office/drawing/2014/main" id="{27B1DD10-B935-7BD8-755C-C1CE1947A80A}"/>
              </a:ext>
            </a:extLst>
          </p:cNvPr>
          <p:cNvSpPr>
            <a:spLocks noGrp="1"/>
          </p:cNvSpPr>
          <p:nvPr>
            <p:ph sz="half" idx="2"/>
          </p:nvPr>
        </p:nvSpPr>
        <p:spPr/>
        <p:txBody>
          <a:bodyPr anchor="ctr"/>
          <a:lstStyle/>
          <a:p>
            <a:pPr marL="0" indent="0" algn="ctr">
              <a:buNone/>
            </a:pPr>
            <a:r>
              <a:rPr lang="es-GT" sz="2800" noProof="0" dirty="0"/>
              <a:t>Las variables cualitativas y cuantitativas se resumen utilizando distintos métodos.</a:t>
            </a:r>
            <a:endParaRPr lang="es-GT" noProof="0" dirty="0"/>
          </a:p>
        </p:txBody>
      </p:sp>
    </p:spTree>
    <p:extLst>
      <p:ext uri="{BB962C8B-B14F-4D97-AF65-F5344CB8AC3E}">
        <p14:creationId xmlns:p14="http://schemas.microsoft.com/office/powerpoint/2010/main" val="133510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4D3EB91-5C18-0C5D-B7D6-FDEFD8C9C127}"/>
              </a:ext>
            </a:extLst>
          </p:cNvPr>
          <p:cNvSpPr>
            <a:spLocks noGrp="1"/>
          </p:cNvSpPr>
          <p:nvPr>
            <p:ph type="title"/>
          </p:nvPr>
        </p:nvSpPr>
        <p:spPr/>
        <p:txBody>
          <a:bodyPr/>
          <a:lstStyle/>
          <a:p>
            <a:r>
              <a:rPr lang="es-GT" noProof="0" dirty="0"/>
              <a:t>¿Cualitativa o cuantitativa?</a:t>
            </a:r>
          </a:p>
        </p:txBody>
      </p:sp>
      <p:pic>
        <p:nvPicPr>
          <p:cNvPr id="5" name="Picture 7" descr="Activity Icon">
            <a:extLst>
              <a:ext uri="{FF2B5EF4-FFF2-40B4-BE49-F238E27FC236}">
                <a16:creationId xmlns:a16="http://schemas.microsoft.com/office/drawing/2014/main" id="{EC0D8E55-3A8C-6254-177D-A61BFDFFD34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6" name="Table 5">
            <a:extLst>
              <a:ext uri="{FF2B5EF4-FFF2-40B4-BE49-F238E27FC236}">
                <a16:creationId xmlns:a16="http://schemas.microsoft.com/office/drawing/2014/main" id="{3923E0AA-633E-8B61-D0B0-CD661D2704E6}"/>
              </a:ext>
            </a:extLst>
          </p:cNvPr>
          <p:cNvGraphicFramePr>
            <a:graphicFrameLocks noGrp="1"/>
          </p:cNvGraphicFramePr>
          <p:nvPr>
            <p:extLst>
              <p:ext uri="{D42A27DB-BD31-4B8C-83A1-F6EECF244321}">
                <p14:modId xmlns:p14="http://schemas.microsoft.com/office/powerpoint/2010/main" val="1934969072"/>
              </p:ext>
            </p:extLst>
          </p:nvPr>
        </p:nvGraphicFramePr>
        <p:xfrm>
          <a:off x="1363579" y="1699366"/>
          <a:ext cx="9505015" cy="4622889"/>
        </p:xfrm>
        <a:graphic>
          <a:graphicData uri="http://schemas.openxmlformats.org/drawingml/2006/table">
            <a:tbl>
              <a:tblPr firstRow="1" bandRow="1"/>
              <a:tblGrid>
                <a:gridCol w="387208">
                  <a:extLst>
                    <a:ext uri="{9D8B030D-6E8A-4147-A177-3AD203B41FA5}">
                      <a16:colId xmlns:a16="http://schemas.microsoft.com/office/drawing/2014/main" val="20000"/>
                    </a:ext>
                  </a:extLst>
                </a:gridCol>
                <a:gridCol w="3524302">
                  <a:extLst>
                    <a:ext uri="{9D8B030D-6E8A-4147-A177-3AD203B41FA5}">
                      <a16:colId xmlns:a16="http://schemas.microsoft.com/office/drawing/2014/main" val="20001"/>
                    </a:ext>
                  </a:extLst>
                </a:gridCol>
                <a:gridCol w="3276384">
                  <a:extLst>
                    <a:ext uri="{9D8B030D-6E8A-4147-A177-3AD203B41FA5}">
                      <a16:colId xmlns:a16="http://schemas.microsoft.com/office/drawing/2014/main" val="2453024160"/>
                    </a:ext>
                  </a:extLst>
                </a:gridCol>
                <a:gridCol w="2317121">
                  <a:extLst>
                    <a:ext uri="{9D8B030D-6E8A-4147-A177-3AD203B41FA5}">
                      <a16:colId xmlns:a16="http://schemas.microsoft.com/office/drawing/2014/main" val="20002"/>
                    </a:ext>
                  </a:extLst>
                </a:gridCol>
              </a:tblGrid>
              <a:tr h="701160">
                <a:tc>
                  <a:txBody>
                    <a:bodyPr/>
                    <a:lstStyle>
                      <a:lvl1pPr marL="0" algn="l" defTabSz="914400" rtl="0" eaLnBrk="1" latinLnBrk="0" hangingPunct="1">
                        <a:defRPr sz="1800" b="1" kern="1200">
                          <a:solidFill>
                            <a:schemeClr val="lt1"/>
                          </a:solidFill>
                          <a:latin typeface="Arial"/>
                          <a:cs typeface="Times New Roman"/>
                        </a:defRPr>
                      </a:lvl1pPr>
                      <a:lvl2pPr marL="457200" algn="l" defTabSz="914400" rtl="0" eaLnBrk="1" latinLnBrk="0" hangingPunct="1">
                        <a:defRPr sz="1800" b="1" kern="1200">
                          <a:solidFill>
                            <a:schemeClr val="lt1"/>
                          </a:solidFill>
                          <a:latin typeface="Arial"/>
                          <a:cs typeface="Times New Roman"/>
                        </a:defRPr>
                      </a:lvl2pPr>
                      <a:lvl3pPr marL="914400" algn="l" defTabSz="914400" rtl="0" eaLnBrk="1" latinLnBrk="0" hangingPunct="1">
                        <a:defRPr sz="1800" b="1" kern="1200">
                          <a:solidFill>
                            <a:schemeClr val="lt1"/>
                          </a:solidFill>
                          <a:latin typeface="Arial"/>
                          <a:cs typeface="Times New Roman"/>
                        </a:defRPr>
                      </a:lvl3pPr>
                      <a:lvl4pPr marL="1371600" algn="l" defTabSz="914400" rtl="0" eaLnBrk="1" latinLnBrk="0" hangingPunct="1">
                        <a:defRPr sz="1800" b="1" kern="1200">
                          <a:solidFill>
                            <a:schemeClr val="lt1"/>
                          </a:solidFill>
                          <a:latin typeface="Arial"/>
                          <a:cs typeface="Times New Roman"/>
                        </a:defRPr>
                      </a:lvl4pPr>
                      <a:lvl5pPr marL="1828800" algn="l" defTabSz="914400" rtl="0" eaLnBrk="1" latinLnBrk="0" hangingPunct="1">
                        <a:defRPr sz="1800" b="1" kern="1200">
                          <a:solidFill>
                            <a:schemeClr val="lt1"/>
                          </a:solidFill>
                          <a:latin typeface="Arial"/>
                          <a:cs typeface="Times New Roman"/>
                        </a:defRPr>
                      </a:lvl5pPr>
                      <a:lvl6pPr marL="2286000" algn="l" defTabSz="914400" rtl="0" eaLnBrk="1" latinLnBrk="0" hangingPunct="1">
                        <a:defRPr sz="1800" b="1" kern="1200">
                          <a:solidFill>
                            <a:schemeClr val="lt1"/>
                          </a:solidFill>
                          <a:latin typeface="Arial"/>
                          <a:cs typeface="Times New Roman"/>
                        </a:defRPr>
                      </a:lvl6pPr>
                      <a:lvl7pPr marL="2743200" algn="l" defTabSz="914400" rtl="0" eaLnBrk="1" latinLnBrk="0" hangingPunct="1">
                        <a:defRPr sz="1800" b="1" kern="1200">
                          <a:solidFill>
                            <a:schemeClr val="lt1"/>
                          </a:solidFill>
                          <a:latin typeface="Arial"/>
                          <a:cs typeface="Times New Roman"/>
                        </a:defRPr>
                      </a:lvl7pPr>
                      <a:lvl8pPr marL="3200400" algn="l" defTabSz="914400" rtl="0" eaLnBrk="1" latinLnBrk="0" hangingPunct="1">
                        <a:defRPr sz="1800" b="1" kern="1200">
                          <a:solidFill>
                            <a:schemeClr val="lt1"/>
                          </a:solidFill>
                          <a:latin typeface="Arial"/>
                          <a:cs typeface="Times New Roman"/>
                        </a:defRPr>
                      </a:lvl8pPr>
                      <a:lvl9pPr marL="3657600" algn="l" defTabSz="914400" rtl="0" eaLnBrk="1" latinLnBrk="0" hangingPunct="1">
                        <a:defRPr sz="1800" b="1" kern="1200">
                          <a:solidFill>
                            <a:schemeClr val="lt1"/>
                          </a:solidFill>
                          <a:latin typeface="Arial"/>
                          <a:cs typeface="Times New Roman"/>
                        </a:defRPr>
                      </a:lvl9pPr>
                    </a:lstStyle>
                    <a:p>
                      <a:pPr algn="ctr"/>
                      <a:r>
                        <a:rPr lang="es-GT" sz="2000" noProof="0" dirty="0">
                          <a:solidFill>
                            <a:schemeClr val="tx1"/>
                          </a:solidFill>
                          <a:latin typeface="Arial"/>
                          <a:cs typeface="Arial"/>
                        </a:rPr>
                        <a:t>#</a:t>
                      </a:r>
                    </a:p>
                  </a:txBody>
                  <a:tcPr marR="0" marT="45728" marB="4572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lvl1pPr marL="0" algn="l" defTabSz="914400" rtl="0" eaLnBrk="1" latinLnBrk="0" hangingPunct="1">
                        <a:defRPr sz="1800" b="1" kern="1200">
                          <a:solidFill>
                            <a:schemeClr val="lt1"/>
                          </a:solidFill>
                          <a:latin typeface="Arial"/>
                          <a:cs typeface="Times New Roman"/>
                        </a:defRPr>
                      </a:lvl1pPr>
                      <a:lvl2pPr marL="457200" algn="l" defTabSz="914400" rtl="0" eaLnBrk="1" latinLnBrk="0" hangingPunct="1">
                        <a:defRPr sz="1800" b="1" kern="1200">
                          <a:solidFill>
                            <a:schemeClr val="lt1"/>
                          </a:solidFill>
                          <a:latin typeface="Arial"/>
                          <a:cs typeface="Times New Roman"/>
                        </a:defRPr>
                      </a:lvl2pPr>
                      <a:lvl3pPr marL="914400" algn="l" defTabSz="914400" rtl="0" eaLnBrk="1" latinLnBrk="0" hangingPunct="1">
                        <a:defRPr sz="1800" b="1" kern="1200">
                          <a:solidFill>
                            <a:schemeClr val="lt1"/>
                          </a:solidFill>
                          <a:latin typeface="Arial"/>
                          <a:cs typeface="Times New Roman"/>
                        </a:defRPr>
                      </a:lvl3pPr>
                      <a:lvl4pPr marL="1371600" algn="l" defTabSz="914400" rtl="0" eaLnBrk="1" latinLnBrk="0" hangingPunct="1">
                        <a:defRPr sz="1800" b="1" kern="1200">
                          <a:solidFill>
                            <a:schemeClr val="lt1"/>
                          </a:solidFill>
                          <a:latin typeface="Arial"/>
                          <a:cs typeface="Times New Roman"/>
                        </a:defRPr>
                      </a:lvl4pPr>
                      <a:lvl5pPr marL="1828800" algn="l" defTabSz="914400" rtl="0" eaLnBrk="1" latinLnBrk="0" hangingPunct="1">
                        <a:defRPr sz="1800" b="1" kern="1200">
                          <a:solidFill>
                            <a:schemeClr val="lt1"/>
                          </a:solidFill>
                          <a:latin typeface="Arial"/>
                          <a:cs typeface="Times New Roman"/>
                        </a:defRPr>
                      </a:lvl5pPr>
                      <a:lvl6pPr marL="2286000" algn="l" defTabSz="914400" rtl="0" eaLnBrk="1" latinLnBrk="0" hangingPunct="1">
                        <a:defRPr sz="1800" b="1" kern="1200">
                          <a:solidFill>
                            <a:schemeClr val="lt1"/>
                          </a:solidFill>
                          <a:latin typeface="Arial"/>
                          <a:cs typeface="Times New Roman"/>
                        </a:defRPr>
                      </a:lvl6pPr>
                      <a:lvl7pPr marL="2743200" algn="l" defTabSz="914400" rtl="0" eaLnBrk="1" latinLnBrk="0" hangingPunct="1">
                        <a:defRPr sz="1800" b="1" kern="1200">
                          <a:solidFill>
                            <a:schemeClr val="lt1"/>
                          </a:solidFill>
                          <a:latin typeface="Arial"/>
                          <a:cs typeface="Times New Roman"/>
                        </a:defRPr>
                      </a:lvl7pPr>
                      <a:lvl8pPr marL="3200400" algn="l" defTabSz="914400" rtl="0" eaLnBrk="1" latinLnBrk="0" hangingPunct="1">
                        <a:defRPr sz="1800" b="1" kern="1200">
                          <a:solidFill>
                            <a:schemeClr val="lt1"/>
                          </a:solidFill>
                          <a:latin typeface="Arial"/>
                          <a:cs typeface="Times New Roman"/>
                        </a:defRPr>
                      </a:lvl8pPr>
                      <a:lvl9pPr marL="3657600" algn="l" defTabSz="914400" rtl="0" eaLnBrk="1" latinLnBrk="0" hangingPunct="1">
                        <a:defRPr sz="1800" b="1" kern="1200">
                          <a:solidFill>
                            <a:schemeClr val="lt1"/>
                          </a:solidFill>
                          <a:latin typeface="Arial"/>
                          <a:cs typeface="Times New Roman"/>
                        </a:defRPr>
                      </a:lvl9pPr>
                    </a:lstStyle>
                    <a:p>
                      <a:r>
                        <a:rPr lang="es-GT" sz="2000" noProof="0" dirty="0">
                          <a:solidFill>
                            <a:schemeClr val="tx1"/>
                          </a:solidFill>
                          <a:latin typeface="Arial"/>
                          <a:cs typeface="Arial"/>
                        </a:rPr>
                        <a:t>Variable</a:t>
                      </a:r>
                    </a:p>
                  </a:txBody>
                  <a:tcPr marR="0" marT="45728" marB="4572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lvl1pPr marL="0" algn="l" defTabSz="914400" rtl="0" eaLnBrk="1" latinLnBrk="0" hangingPunct="1">
                        <a:defRPr sz="1800" b="1" kern="1200">
                          <a:solidFill>
                            <a:schemeClr val="lt1"/>
                          </a:solidFill>
                          <a:latin typeface="Arial"/>
                          <a:cs typeface="Times New Roman"/>
                        </a:defRPr>
                      </a:lvl1pPr>
                      <a:lvl2pPr marL="457200" algn="l" defTabSz="914400" rtl="0" eaLnBrk="1" latinLnBrk="0" hangingPunct="1">
                        <a:defRPr sz="1800" b="1" kern="1200">
                          <a:solidFill>
                            <a:schemeClr val="lt1"/>
                          </a:solidFill>
                          <a:latin typeface="Arial"/>
                          <a:cs typeface="Times New Roman"/>
                        </a:defRPr>
                      </a:lvl2pPr>
                      <a:lvl3pPr marL="914400" algn="l" defTabSz="914400" rtl="0" eaLnBrk="1" latinLnBrk="0" hangingPunct="1">
                        <a:defRPr sz="1800" b="1" kern="1200">
                          <a:solidFill>
                            <a:schemeClr val="lt1"/>
                          </a:solidFill>
                          <a:latin typeface="Arial"/>
                          <a:cs typeface="Times New Roman"/>
                        </a:defRPr>
                      </a:lvl3pPr>
                      <a:lvl4pPr marL="1371600" algn="l" defTabSz="914400" rtl="0" eaLnBrk="1" latinLnBrk="0" hangingPunct="1">
                        <a:defRPr sz="1800" b="1" kern="1200">
                          <a:solidFill>
                            <a:schemeClr val="lt1"/>
                          </a:solidFill>
                          <a:latin typeface="Arial"/>
                          <a:cs typeface="Times New Roman"/>
                        </a:defRPr>
                      </a:lvl4pPr>
                      <a:lvl5pPr marL="1828800" algn="l" defTabSz="914400" rtl="0" eaLnBrk="1" latinLnBrk="0" hangingPunct="1">
                        <a:defRPr sz="1800" b="1" kern="1200">
                          <a:solidFill>
                            <a:schemeClr val="lt1"/>
                          </a:solidFill>
                          <a:latin typeface="Arial"/>
                          <a:cs typeface="Times New Roman"/>
                        </a:defRPr>
                      </a:lvl5pPr>
                      <a:lvl6pPr marL="2286000" algn="l" defTabSz="914400" rtl="0" eaLnBrk="1" latinLnBrk="0" hangingPunct="1">
                        <a:defRPr sz="1800" b="1" kern="1200">
                          <a:solidFill>
                            <a:schemeClr val="lt1"/>
                          </a:solidFill>
                          <a:latin typeface="Arial"/>
                          <a:cs typeface="Times New Roman"/>
                        </a:defRPr>
                      </a:lvl6pPr>
                      <a:lvl7pPr marL="2743200" algn="l" defTabSz="914400" rtl="0" eaLnBrk="1" latinLnBrk="0" hangingPunct="1">
                        <a:defRPr sz="1800" b="1" kern="1200">
                          <a:solidFill>
                            <a:schemeClr val="lt1"/>
                          </a:solidFill>
                          <a:latin typeface="Arial"/>
                          <a:cs typeface="Times New Roman"/>
                        </a:defRPr>
                      </a:lvl7pPr>
                      <a:lvl8pPr marL="3200400" algn="l" defTabSz="914400" rtl="0" eaLnBrk="1" latinLnBrk="0" hangingPunct="1">
                        <a:defRPr sz="1800" b="1" kern="1200">
                          <a:solidFill>
                            <a:schemeClr val="lt1"/>
                          </a:solidFill>
                          <a:latin typeface="Arial"/>
                          <a:cs typeface="Times New Roman"/>
                        </a:defRPr>
                      </a:lvl8pPr>
                      <a:lvl9pPr marL="3657600" algn="l" defTabSz="914400" rtl="0" eaLnBrk="1" latinLnBrk="0" hangingPunct="1">
                        <a:defRPr sz="1800" b="1" kern="1200">
                          <a:solidFill>
                            <a:schemeClr val="lt1"/>
                          </a:solidFill>
                          <a:latin typeface="Arial"/>
                          <a:cs typeface="Times New Roman"/>
                        </a:defRPr>
                      </a:lvl9pPr>
                    </a:lstStyle>
                    <a:p>
                      <a:r>
                        <a:rPr lang="es-GT" sz="2000" noProof="0" dirty="0">
                          <a:solidFill>
                            <a:schemeClr val="tx1"/>
                          </a:solidFill>
                          <a:latin typeface="Arial"/>
                          <a:cs typeface="Arial"/>
                        </a:rPr>
                        <a:t>Posibles respuestas</a:t>
                      </a:r>
                    </a:p>
                  </a:txBody>
                  <a:tcPr marR="0" marT="45728" marB="4572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lvl1pPr marL="0" algn="l" defTabSz="914400" rtl="0" eaLnBrk="1" latinLnBrk="0" hangingPunct="1">
                        <a:defRPr sz="1800" b="1" kern="1200">
                          <a:solidFill>
                            <a:schemeClr val="lt1"/>
                          </a:solidFill>
                          <a:latin typeface="Arial"/>
                          <a:cs typeface="Times New Roman"/>
                        </a:defRPr>
                      </a:lvl1pPr>
                      <a:lvl2pPr marL="457200" algn="l" defTabSz="914400" rtl="0" eaLnBrk="1" latinLnBrk="0" hangingPunct="1">
                        <a:defRPr sz="1800" b="1" kern="1200">
                          <a:solidFill>
                            <a:schemeClr val="lt1"/>
                          </a:solidFill>
                          <a:latin typeface="Arial"/>
                          <a:cs typeface="Times New Roman"/>
                        </a:defRPr>
                      </a:lvl2pPr>
                      <a:lvl3pPr marL="914400" algn="l" defTabSz="914400" rtl="0" eaLnBrk="1" latinLnBrk="0" hangingPunct="1">
                        <a:defRPr sz="1800" b="1" kern="1200">
                          <a:solidFill>
                            <a:schemeClr val="lt1"/>
                          </a:solidFill>
                          <a:latin typeface="Arial"/>
                          <a:cs typeface="Times New Roman"/>
                        </a:defRPr>
                      </a:lvl3pPr>
                      <a:lvl4pPr marL="1371600" algn="l" defTabSz="914400" rtl="0" eaLnBrk="1" latinLnBrk="0" hangingPunct="1">
                        <a:defRPr sz="1800" b="1" kern="1200">
                          <a:solidFill>
                            <a:schemeClr val="lt1"/>
                          </a:solidFill>
                          <a:latin typeface="Arial"/>
                          <a:cs typeface="Times New Roman"/>
                        </a:defRPr>
                      </a:lvl4pPr>
                      <a:lvl5pPr marL="1828800" algn="l" defTabSz="914400" rtl="0" eaLnBrk="1" latinLnBrk="0" hangingPunct="1">
                        <a:defRPr sz="1800" b="1" kern="1200">
                          <a:solidFill>
                            <a:schemeClr val="lt1"/>
                          </a:solidFill>
                          <a:latin typeface="Arial"/>
                          <a:cs typeface="Times New Roman"/>
                        </a:defRPr>
                      </a:lvl5pPr>
                      <a:lvl6pPr marL="2286000" algn="l" defTabSz="914400" rtl="0" eaLnBrk="1" latinLnBrk="0" hangingPunct="1">
                        <a:defRPr sz="1800" b="1" kern="1200">
                          <a:solidFill>
                            <a:schemeClr val="lt1"/>
                          </a:solidFill>
                          <a:latin typeface="Arial"/>
                          <a:cs typeface="Times New Roman"/>
                        </a:defRPr>
                      </a:lvl6pPr>
                      <a:lvl7pPr marL="2743200" algn="l" defTabSz="914400" rtl="0" eaLnBrk="1" latinLnBrk="0" hangingPunct="1">
                        <a:defRPr sz="1800" b="1" kern="1200">
                          <a:solidFill>
                            <a:schemeClr val="lt1"/>
                          </a:solidFill>
                          <a:latin typeface="Arial"/>
                          <a:cs typeface="Times New Roman"/>
                        </a:defRPr>
                      </a:lvl7pPr>
                      <a:lvl8pPr marL="3200400" algn="l" defTabSz="914400" rtl="0" eaLnBrk="1" latinLnBrk="0" hangingPunct="1">
                        <a:defRPr sz="1800" b="1" kern="1200">
                          <a:solidFill>
                            <a:schemeClr val="lt1"/>
                          </a:solidFill>
                          <a:latin typeface="Arial"/>
                          <a:cs typeface="Times New Roman"/>
                        </a:defRPr>
                      </a:lvl8pPr>
                      <a:lvl9pPr marL="3657600" algn="l" defTabSz="914400" rtl="0" eaLnBrk="1" latinLnBrk="0" hangingPunct="1">
                        <a:defRPr sz="1800" b="1" kern="1200">
                          <a:solidFill>
                            <a:schemeClr val="lt1"/>
                          </a:solidFill>
                          <a:latin typeface="Arial"/>
                          <a:cs typeface="Times New Roman"/>
                        </a:defRPr>
                      </a:lvl9pPr>
                    </a:lstStyle>
                    <a:p>
                      <a:r>
                        <a:rPr lang="es-GT" sz="2000" noProof="0" dirty="0">
                          <a:solidFill>
                            <a:schemeClr val="tx1"/>
                          </a:solidFill>
                          <a:latin typeface="Arial"/>
                          <a:cs typeface="Arial"/>
                        </a:rPr>
                        <a:t>¿Cualitativa o </a:t>
                      </a:r>
                      <a:r>
                        <a:rPr lang="es-GT" sz="2000" baseline="0" noProof="0" dirty="0">
                          <a:solidFill>
                            <a:schemeClr val="tx1"/>
                          </a:solidFill>
                          <a:latin typeface="Arial"/>
                          <a:cs typeface="Arial"/>
                        </a:rPr>
                        <a:t>cuantitativa?</a:t>
                      </a:r>
                      <a:endParaRPr lang="es-GT" sz="2000" noProof="0" dirty="0">
                        <a:solidFill>
                          <a:schemeClr val="tx1"/>
                        </a:solidFill>
                        <a:latin typeface="Arial"/>
                        <a:cs typeface="Arial"/>
                      </a:endParaRPr>
                    </a:p>
                  </a:txBody>
                  <a:tcPr marR="0" marT="45728" marB="4572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0000"/>
                  </a:ext>
                </a:extLst>
              </a:tr>
              <a:tr h="355511">
                <a:tc>
                  <a:txBody>
                    <a:bodyPr/>
                    <a:lstStyle>
                      <a:lvl1pPr marL="0" algn="l" defTabSz="914400" rtl="0" eaLnBrk="1" latinLnBrk="0" hangingPunct="1">
                        <a:defRPr sz="1800" kern="1200">
                          <a:solidFill>
                            <a:schemeClr val="dk1"/>
                          </a:solidFill>
                          <a:latin typeface="Arial"/>
                          <a:cs typeface="Times New Roman"/>
                        </a:defRPr>
                      </a:lvl1pPr>
                      <a:lvl2pPr marL="457200" algn="l" defTabSz="914400" rtl="0" eaLnBrk="1" latinLnBrk="0" hangingPunct="1">
                        <a:defRPr sz="1800" kern="1200">
                          <a:solidFill>
                            <a:schemeClr val="dk1"/>
                          </a:solidFill>
                          <a:latin typeface="Arial"/>
                          <a:cs typeface="Times New Roman"/>
                        </a:defRPr>
                      </a:lvl2pPr>
                      <a:lvl3pPr marL="914400" algn="l" defTabSz="914400" rtl="0" eaLnBrk="1" latinLnBrk="0" hangingPunct="1">
                        <a:defRPr sz="1800" kern="1200">
                          <a:solidFill>
                            <a:schemeClr val="dk1"/>
                          </a:solidFill>
                          <a:latin typeface="Arial"/>
                          <a:cs typeface="Times New Roman"/>
                        </a:defRPr>
                      </a:lvl3pPr>
                      <a:lvl4pPr marL="1371600" algn="l" defTabSz="914400" rtl="0" eaLnBrk="1" latinLnBrk="0" hangingPunct="1">
                        <a:defRPr sz="1800" kern="1200">
                          <a:solidFill>
                            <a:schemeClr val="dk1"/>
                          </a:solidFill>
                          <a:latin typeface="Arial"/>
                          <a:cs typeface="Times New Roman"/>
                        </a:defRPr>
                      </a:lvl4pPr>
                      <a:lvl5pPr marL="1828800" algn="l" defTabSz="914400" rtl="0" eaLnBrk="1" latinLnBrk="0" hangingPunct="1">
                        <a:defRPr sz="1800" kern="1200">
                          <a:solidFill>
                            <a:schemeClr val="dk1"/>
                          </a:solidFill>
                          <a:latin typeface="Arial"/>
                          <a:cs typeface="Times New Roman"/>
                        </a:defRPr>
                      </a:lvl5pPr>
                      <a:lvl6pPr marL="2286000" algn="l" defTabSz="914400" rtl="0" eaLnBrk="1" latinLnBrk="0" hangingPunct="1">
                        <a:defRPr sz="1800" kern="1200">
                          <a:solidFill>
                            <a:schemeClr val="dk1"/>
                          </a:solidFill>
                          <a:latin typeface="Arial"/>
                          <a:cs typeface="Times New Roman"/>
                        </a:defRPr>
                      </a:lvl6pPr>
                      <a:lvl7pPr marL="2743200" algn="l" defTabSz="914400" rtl="0" eaLnBrk="1" latinLnBrk="0" hangingPunct="1">
                        <a:defRPr sz="1800" kern="1200">
                          <a:solidFill>
                            <a:schemeClr val="dk1"/>
                          </a:solidFill>
                          <a:latin typeface="Arial"/>
                          <a:cs typeface="Times New Roman"/>
                        </a:defRPr>
                      </a:lvl7pPr>
                      <a:lvl8pPr marL="3200400" algn="l" defTabSz="914400" rtl="0" eaLnBrk="1" latinLnBrk="0" hangingPunct="1">
                        <a:defRPr sz="1800" kern="1200">
                          <a:solidFill>
                            <a:schemeClr val="dk1"/>
                          </a:solidFill>
                          <a:latin typeface="Arial"/>
                          <a:cs typeface="Times New Roman"/>
                        </a:defRPr>
                      </a:lvl8pPr>
                      <a:lvl9pPr marL="3657600" algn="l" defTabSz="914400" rtl="0" eaLnBrk="1" latinLnBrk="0" hangingPunct="1">
                        <a:defRPr sz="1800" kern="1200">
                          <a:solidFill>
                            <a:schemeClr val="dk1"/>
                          </a:solidFill>
                          <a:latin typeface="Arial"/>
                          <a:cs typeface="Times New Roman"/>
                        </a:defRPr>
                      </a:lvl9pPr>
                    </a:lstStyle>
                    <a:p>
                      <a:pPr algn="ctr"/>
                      <a:r>
                        <a:rPr lang="es-GT" sz="2000" noProof="0" dirty="0">
                          <a:solidFill>
                            <a:schemeClr val="tx1"/>
                          </a:solidFill>
                          <a:latin typeface="Arial"/>
                          <a:cs typeface="Arial"/>
                        </a:rPr>
                        <a:t>1</a:t>
                      </a:r>
                    </a:p>
                  </a:txBody>
                  <a:tcPr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Arial"/>
                          <a:cs typeface="Times New Roman"/>
                        </a:defRPr>
                      </a:lvl1pPr>
                      <a:lvl2pPr marL="457200" algn="l" defTabSz="914400" rtl="0" eaLnBrk="1" latinLnBrk="0" hangingPunct="1">
                        <a:defRPr sz="1800" kern="1200">
                          <a:solidFill>
                            <a:schemeClr val="dk1"/>
                          </a:solidFill>
                          <a:latin typeface="Arial"/>
                          <a:cs typeface="Times New Roman"/>
                        </a:defRPr>
                      </a:lvl2pPr>
                      <a:lvl3pPr marL="914400" algn="l" defTabSz="914400" rtl="0" eaLnBrk="1" latinLnBrk="0" hangingPunct="1">
                        <a:defRPr sz="1800" kern="1200">
                          <a:solidFill>
                            <a:schemeClr val="dk1"/>
                          </a:solidFill>
                          <a:latin typeface="Arial"/>
                          <a:cs typeface="Times New Roman"/>
                        </a:defRPr>
                      </a:lvl3pPr>
                      <a:lvl4pPr marL="1371600" algn="l" defTabSz="914400" rtl="0" eaLnBrk="1" latinLnBrk="0" hangingPunct="1">
                        <a:defRPr sz="1800" kern="1200">
                          <a:solidFill>
                            <a:schemeClr val="dk1"/>
                          </a:solidFill>
                          <a:latin typeface="Arial"/>
                          <a:cs typeface="Times New Roman"/>
                        </a:defRPr>
                      </a:lvl4pPr>
                      <a:lvl5pPr marL="1828800" algn="l" defTabSz="914400" rtl="0" eaLnBrk="1" latinLnBrk="0" hangingPunct="1">
                        <a:defRPr sz="1800" kern="1200">
                          <a:solidFill>
                            <a:schemeClr val="dk1"/>
                          </a:solidFill>
                          <a:latin typeface="Arial"/>
                          <a:cs typeface="Times New Roman"/>
                        </a:defRPr>
                      </a:lvl5pPr>
                      <a:lvl6pPr marL="2286000" algn="l" defTabSz="914400" rtl="0" eaLnBrk="1" latinLnBrk="0" hangingPunct="1">
                        <a:defRPr sz="1800" kern="1200">
                          <a:solidFill>
                            <a:schemeClr val="dk1"/>
                          </a:solidFill>
                          <a:latin typeface="Arial"/>
                          <a:cs typeface="Times New Roman"/>
                        </a:defRPr>
                      </a:lvl6pPr>
                      <a:lvl7pPr marL="2743200" algn="l" defTabSz="914400" rtl="0" eaLnBrk="1" latinLnBrk="0" hangingPunct="1">
                        <a:defRPr sz="1800" kern="1200">
                          <a:solidFill>
                            <a:schemeClr val="dk1"/>
                          </a:solidFill>
                          <a:latin typeface="Arial"/>
                          <a:cs typeface="Times New Roman"/>
                        </a:defRPr>
                      </a:lvl7pPr>
                      <a:lvl8pPr marL="3200400" algn="l" defTabSz="914400" rtl="0" eaLnBrk="1" latinLnBrk="0" hangingPunct="1">
                        <a:defRPr sz="1800" kern="1200">
                          <a:solidFill>
                            <a:schemeClr val="dk1"/>
                          </a:solidFill>
                          <a:latin typeface="Arial"/>
                          <a:cs typeface="Times New Roman"/>
                        </a:defRPr>
                      </a:lvl8pPr>
                      <a:lvl9pPr marL="3657600" algn="l" defTabSz="914400" rtl="0" eaLnBrk="1" latinLnBrk="0" hangingPunct="1">
                        <a:defRPr sz="1800" kern="1200">
                          <a:solidFill>
                            <a:schemeClr val="dk1"/>
                          </a:solidFill>
                          <a:latin typeface="Arial"/>
                          <a:cs typeface="Times New Roman"/>
                        </a:defRPr>
                      </a:lvl9pPr>
                    </a:lstStyle>
                    <a:p>
                      <a:pPr algn="l"/>
                      <a:r>
                        <a:rPr lang="es-GT" sz="2000" noProof="0" dirty="0">
                          <a:solidFill>
                            <a:schemeClr val="tx1"/>
                          </a:solidFill>
                          <a:latin typeface="Arial"/>
                          <a:cs typeface="Arial"/>
                        </a:rPr>
                        <a:t>Edad (años)</a:t>
                      </a:r>
                    </a:p>
                  </a:txBody>
                  <a:tcPr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Arial"/>
                          <a:cs typeface="Times New Roman"/>
                        </a:defRPr>
                      </a:lvl1pPr>
                      <a:lvl2pPr marL="457200" algn="l" defTabSz="914400" rtl="0" eaLnBrk="1" latinLnBrk="0" hangingPunct="1">
                        <a:defRPr sz="1800" kern="1200">
                          <a:solidFill>
                            <a:schemeClr val="dk1"/>
                          </a:solidFill>
                          <a:latin typeface="Arial"/>
                          <a:cs typeface="Times New Roman"/>
                        </a:defRPr>
                      </a:lvl2pPr>
                      <a:lvl3pPr marL="914400" algn="l" defTabSz="914400" rtl="0" eaLnBrk="1" latinLnBrk="0" hangingPunct="1">
                        <a:defRPr sz="1800" kern="1200">
                          <a:solidFill>
                            <a:schemeClr val="dk1"/>
                          </a:solidFill>
                          <a:latin typeface="Arial"/>
                          <a:cs typeface="Times New Roman"/>
                        </a:defRPr>
                      </a:lvl3pPr>
                      <a:lvl4pPr marL="1371600" algn="l" defTabSz="914400" rtl="0" eaLnBrk="1" latinLnBrk="0" hangingPunct="1">
                        <a:defRPr sz="1800" kern="1200">
                          <a:solidFill>
                            <a:schemeClr val="dk1"/>
                          </a:solidFill>
                          <a:latin typeface="Arial"/>
                          <a:cs typeface="Times New Roman"/>
                        </a:defRPr>
                      </a:lvl4pPr>
                      <a:lvl5pPr marL="1828800" algn="l" defTabSz="914400" rtl="0" eaLnBrk="1" latinLnBrk="0" hangingPunct="1">
                        <a:defRPr sz="1800" kern="1200">
                          <a:solidFill>
                            <a:schemeClr val="dk1"/>
                          </a:solidFill>
                          <a:latin typeface="Arial"/>
                          <a:cs typeface="Times New Roman"/>
                        </a:defRPr>
                      </a:lvl5pPr>
                      <a:lvl6pPr marL="2286000" algn="l" defTabSz="914400" rtl="0" eaLnBrk="1" latinLnBrk="0" hangingPunct="1">
                        <a:defRPr sz="1800" kern="1200">
                          <a:solidFill>
                            <a:schemeClr val="dk1"/>
                          </a:solidFill>
                          <a:latin typeface="Arial"/>
                          <a:cs typeface="Times New Roman"/>
                        </a:defRPr>
                      </a:lvl6pPr>
                      <a:lvl7pPr marL="2743200" algn="l" defTabSz="914400" rtl="0" eaLnBrk="1" latinLnBrk="0" hangingPunct="1">
                        <a:defRPr sz="1800" kern="1200">
                          <a:solidFill>
                            <a:schemeClr val="dk1"/>
                          </a:solidFill>
                          <a:latin typeface="Arial"/>
                          <a:cs typeface="Times New Roman"/>
                        </a:defRPr>
                      </a:lvl7pPr>
                      <a:lvl8pPr marL="3200400" algn="l" defTabSz="914400" rtl="0" eaLnBrk="1" latinLnBrk="0" hangingPunct="1">
                        <a:defRPr sz="1800" kern="1200">
                          <a:solidFill>
                            <a:schemeClr val="dk1"/>
                          </a:solidFill>
                          <a:latin typeface="Arial"/>
                          <a:cs typeface="Times New Roman"/>
                        </a:defRPr>
                      </a:lvl8pPr>
                      <a:lvl9pPr marL="3657600" algn="l" defTabSz="914400" rtl="0" eaLnBrk="1" latinLnBrk="0" hangingPunct="1">
                        <a:defRPr sz="1800" kern="1200">
                          <a:solidFill>
                            <a:schemeClr val="dk1"/>
                          </a:solidFill>
                          <a:latin typeface="Arial"/>
                          <a:cs typeface="Times New Roman"/>
                        </a:defRPr>
                      </a:lvl9pPr>
                    </a:lstStyle>
                    <a:p>
                      <a:pPr algn="l"/>
                      <a:r>
                        <a:rPr lang="es-GT" sz="2000" noProof="0" dirty="0">
                          <a:solidFill>
                            <a:schemeClr val="tx1"/>
                          </a:solidFill>
                          <a:latin typeface="Arial"/>
                          <a:cs typeface="Arial"/>
                        </a:rPr>
                        <a:t>0-99+</a:t>
                      </a:r>
                    </a:p>
                  </a:txBody>
                  <a:tcPr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Arial"/>
                          <a:cs typeface="Times New Roman"/>
                        </a:defRPr>
                      </a:lvl1pPr>
                      <a:lvl2pPr marL="457200" algn="l" defTabSz="914400" rtl="0" eaLnBrk="1" latinLnBrk="0" hangingPunct="1">
                        <a:defRPr sz="1800" kern="1200">
                          <a:solidFill>
                            <a:schemeClr val="dk1"/>
                          </a:solidFill>
                          <a:latin typeface="Arial"/>
                          <a:cs typeface="Times New Roman"/>
                        </a:defRPr>
                      </a:lvl2pPr>
                      <a:lvl3pPr marL="914400" algn="l" defTabSz="914400" rtl="0" eaLnBrk="1" latinLnBrk="0" hangingPunct="1">
                        <a:defRPr sz="1800" kern="1200">
                          <a:solidFill>
                            <a:schemeClr val="dk1"/>
                          </a:solidFill>
                          <a:latin typeface="Arial"/>
                          <a:cs typeface="Times New Roman"/>
                        </a:defRPr>
                      </a:lvl3pPr>
                      <a:lvl4pPr marL="1371600" algn="l" defTabSz="914400" rtl="0" eaLnBrk="1" latinLnBrk="0" hangingPunct="1">
                        <a:defRPr sz="1800" kern="1200">
                          <a:solidFill>
                            <a:schemeClr val="dk1"/>
                          </a:solidFill>
                          <a:latin typeface="Arial"/>
                          <a:cs typeface="Times New Roman"/>
                        </a:defRPr>
                      </a:lvl4pPr>
                      <a:lvl5pPr marL="1828800" algn="l" defTabSz="914400" rtl="0" eaLnBrk="1" latinLnBrk="0" hangingPunct="1">
                        <a:defRPr sz="1800" kern="1200">
                          <a:solidFill>
                            <a:schemeClr val="dk1"/>
                          </a:solidFill>
                          <a:latin typeface="Arial"/>
                          <a:cs typeface="Times New Roman"/>
                        </a:defRPr>
                      </a:lvl5pPr>
                      <a:lvl6pPr marL="2286000" algn="l" defTabSz="914400" rtl="0" eaLnBrk="1" latinLnBrk="0" hangingPunct="1">
                        <a:defRPr sz="1800" kern="1200">
                          <a:solidFill>
                            <a:schemeClr val="dk1"/>
                          </a:solidFill>
                          <a:latin typeface="Arial"/>
                          <a:cs typeface="Times New Roman"/>
                        </a:defRPr>
                      </a:lvl6pPr>
                      <a:lvl7pPr marL="2743200" algn="l" defTabSz="914400" rtl="0" eaLnBrk="1" latinLnBrk="0" hangingPunct="1">
                        <a:defRPr sz="1800" kern="1200">
                          <a:solidFill>
                            <a:schemeClr val="dk1"/>
                          </a:solidFill>
                          <a:latin typeface="Arial"/>
                          <a:cs typeface="Times New Roman"/>
                        </a:defRPr>
                      </a:lvl7pPr>
                      <a:lvl8pPr marL="3200400" algn="l" defTabSz="914400" rtl="0" eaLnBrk="1" latinLnBrk="0" hangingPunct="1">
                        <a:defRPr sz="1800" kern="1200">
                          <a:solidFill>
                            <a:schemeClr val="dk1"/>
                          </a:solidFill>
                          <a:latin typeface="Arial"/>
                          <a:cs typeface="Times New Roman"/>
                        </a:defRPr>
                      </a:lvl8pPr>
                      <a:lvl9pPr marL="3657600" algn="l" defTabSz="914400" rtl="0" eaLnBrk="1" latinLnBrk="0" hangingPunct="1">
                        <a:defRPr sz="1800" kern="1200">
                          <a:solidFill>
                            <a:schemeClr val="dk1"/>
                          </a:solidFill>
                          <a:latin typeface="Arial"/>
                          <a:cs typeface="Times New Roman"/>
                        </a:defRPr>
                      </a:lvl9pPr>
                    </a:lstStyle>
                    <a:p>
                      <a:pPr algn="l"/>
                      <a:endParaRPr lang="es-GT" sz="2000" noProof="0" dirty="0">
                        <a:solidFill>
                          <a:schemeClr val="tx1"/>
                        </a:solidFill>
                        <a:latin typeface="Arial" panose="020B0604020202020204" pitchFamily="34" charset="0"/>
                        <a:cs typeface="Arial" panose="020B0604020202020204" pitchFamily="34" charset="0"/>
                      </a:endParaRPr>
                    </a:p>
                  </a:txBody>
                  <a:tcPr marR="0" marT="0" marB="9146"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609705">
                <a:tc>
                  <a:txBody>
                    <a:bodyPr/>
                    <a:lstStyle>
                      <a:lvl1pPr marL="0" algn="l" defTabSz="914400" rtl="0" eaLnBrk="1" latinLnBrk="0" hangingPunct="1">
                        <a:defRPr sz="1800" kern="1200">
                          <a:solidFill>
                            <a:schemeClr val="dk1"/>
                          </a:solidFill>
                          <a:latin typeface="Arial"/>
                          <a:cs typeface="Times New Roman"/>
                        </a:defRPr>
                      </a:lvl1pPr>
                      <a:lvl2pPr marL="457200" algn="l" defTabSz="914400" rtl="0" eaLnBrk="1" latinLnBrk="0" hangingPunct="1">
                        <a:defRPr sz="1800" kern="1200">
                          <a:solidFill>
                            <a:schemeClr val="dk1"/>
                          </a:solidFill>
                          <a:latin typeface="Arial"/>
                          <a:cs typeface="Times New Roman"/>
                        </a:defRPr>
                      </a:lvl2pPr>
                      <a:lvl3pPr marL="914400" algn="l" defTabSz="914400" rtl="0" eaLnBrk="1" latinLnBrk="0" hangingPunct="1">
                        <a:defRPr sz="1800" kern="1200">
                          <a:solidFill>
                            <a:schemeClr val="dk1"/>
                          </a:solidFill>
                          <a:latin typeface="Arial"/>
                          <a:cs typeface="Times New Roman"/>
                        </a:defRPr>
                      </a:lvl3pPr>
                      <a:lvl4pPr marL="1371600" algn="l" defTabSz="914400" rtl="0" eaLnBrk="1" latinLnBrk="0" hangingPunct="1">
                        <a:defRPr sz="1800" kern="1200">
                          <a:solidFill>
                            <a:schemeClr val="dk1"/>
                          </a:solidFill>
                          <a:latin typeface="Arial"/>
                          <a:cs typeface="Times New Roman"/>
                        </a:defRPr>
                      </a:lvl4pPr>
                      <a:lvl5pPr marL="1828800" algn="l" defTabSz="914400" rtl="0" eaLnBrk="1" latinLnBrk="0" hangingPunct="1">
                        <a:defRPr sz="1800" kern="1200">
                          <a:solidFill>
                            <a:schemeClr val="dk1"/>
                          </a:solidFill>
                          <a:latin typeface="Arial"/>
                          <a:cs typeface="Times New Roman"/>
                        </a:defRPr>
                      </a:lvl5pPr>
                      <a:lvl6pPr marL="2286000" algn="l" defTabSz="914400" rtl="0" eaLnBrk="1" latinLnBrk="0" hangingPunct="1">
                        <a:defRPr sz="1800" kern="1200">
                          <a:solidFill>
                            <a:schemeClr val="dk1"/>
                          </a:solidFill>
                          <a:latin typeface="Arial"/>
                          <a:cs typeface="Times New Roman"/>
                        </a:defRPr>
                      </a:lvl6pPr>
                      <a:lvl7pPr marL="2743200" algn="l" defTabSz="914400" rtl="0" eaLnBrk="1" latinLnBrk="0" hangingPunct="1">
                        <a:defRPr sz="1800" kern="1200">
                          <a:solidFill>
                            <a:schemeClr val="dk1"/>
                          </a:solidFill>
                          <a:latin typeface="Arial"/>
                          <a:cs typeface="Times New Roman"/>
                        </a:defRPr>
                      </a:lvl7pPr>
                      <a:lvl8pPr marL="3200400" algn="l" defTabSz="914400" rtl="0" eaLnBrk="1" latinLnBrk="0" hangingPunct="1">
                        <a:defRPr sz="1800" kern="1200">
                          <a:solidFill>
                            <a:schemeClr val="dk1"/>
                          </a:solidFill>
                          <a:latin typeface="Arial"/>
                          <a:cs typeface="Times New Roman"/>
                        </a:defRPr>
                      </a:lvl8pPr>
                      <a:lvl9pPr marL="3657600" algn="l" defTabSz="914400" rtl="0" eaLnBrk="1" latinLnBrk="0" hangingPunct="1">
                        <a:defRPr sz="1800" kern="1200">
                          <a:solidFill>
                            <a:schemeClr val="dk1"/>
                          </a:solidFill>
                          <a:latin typeface="Arial"/>
                          <a:cs typeface="Times New Roman"/>
                        </a:defRPr>
                      </a:lvl9pPr>
                    </a:lstStyle>
                    <a:p>
                      <a:pPr algn="ctr"/>
                      <a:r>
                        <a:rPr lang="es-GT" sz="2000" noProof="0" dirty="0">
                          <a:solidFill>
                            <a:schemeClr val="tx1"/>
                          </a:solidFill>
                          <a:latin typeface="Arial"/>
                          <a:cs typeface="Arial"/>
                        </a:rPr>
                        <a:t>2</a:t>
                      </a:r>
                    </a:p>
                  </a:txBody>
                  <a:tcPr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dk1"/>
                          </a:solidFill>
                          <a:latin typeface="Arial"/>
                          <a:cs typeface="Times New Roman"/>
                        </a:defRPr>
                      </a:lvl1pPr>
                      <a:lvl2pPr marL="457200" algn="l" defTabSz="914400" rtl="0" eaLnBrk="1" latinLnBrk="0" hangingPunct="1">
                        <a:defRPr sz="1800" kern="1200">
                          <a:solidFill>
                            <a:schemeClr val="dk1"/>
                          </a:solidFill>
                          <a:latin typeface="Arial"/>
                          <a:cs typeface="Times New Roman"/>
                        </a:defRPr>
                      </a:lvl2pPr>
                      <a:lvl3pPr marL="914400" algn="l" defTabSz="914400" rtl="0" eaLnBrk="1" latinLnBrk="0" hangingPunct="1">
                        <a:defRPr sz="1800" kern="1200">
                          <a:solidFill>
                            <a:schemeClr val="dk1"/>
                          </a:solidFill>
                          <a:latin typeface="Arial"/>
                          <a:cs typeface="Times New Roman"/>
                        </a:defRPr>
                      </a:lvl3pPr>
                      <a:lvl4pPr marL="1371600" algn="l" defTabSz="914400" rtl="0" eaLnBrk="1" latinLnBrk="0" hangingPunct="1">
                        <a:defRPr sz="1800" kern="1200">
                          <a:solidFill>
                            <a:schemeClr val="dk1"/>
                          </a:solidFill>
                          <a:latin typeface="Arial"/>
                          <a:cs typeface="Times New Roman"/>
                        </a:defRPr>
                      </a:lvl4pPr>
                      <a:lvl5pPr marL="1828800" algn="l" defTabSz="914400" rtl="0" eaLnBrk="1" latinLnBrk="0" hangingPunct="1">
                        <a:defRPr sz="1800" kern="1200">
                          <a:solidFill>
                            <a:schemeClr val="dk1"/>
                          </a:solidFill>
                          <a:latin typeface="Arial"/>
                          <a:cs typeface="Times New Roman"/>
                        </a:defRPr>
                      </a:lvl5pPr>
                      <a:lvl6pPr marL="2286000" algn="l" defTabSz="914400" rtl="0" eaLnBrk="1" latinLnBrk="0" hangingPunct="1">
                        <a:defRPr sz="1800" kern="1200">
                          <a:solidFill>
                            <a:schemeClr val="dk1"/>
                          </a:solidFill>
                          <a:latin typeface="Arial"/>
                          <a:cs typeface="Times New Roman"/>
                        </a:defRPr>
                      </a:lvl6pPr>
                      <a:lvl7pPr marL="2743200" algn="l" defTabSz="914400" rtl="0" eaLnBrk="1" latinLnBrk="0" hangingPunct="1">
                        <a:defRPr sz="1800" kern="1200">
                          <a:solidFill>
                            <a:schemeClr val="dk1"/>
                          </a:solidFill>
                          <a:latin typeface="Arial"/>
                          <a:cs typeface="Times New Roman"/>
                        </a:defRPr>
                      </a:lvl7pPr>
                      <a:lvl8pPr marL="3200400" algn="l" defTabSz="914400" rtl="0" eaLnBrk="1" latinLnBrk="0" hangingPunct="1">
                        <a:defRPr sz="1800" kern="1200">
                          <a:solidFill>
                            <a:schemeClr val="dk1"/>
                          </a:solidFill>
                          <a:latin typeface="Arial"/>
                          <a:cs typeface="Times New Roman"/>
                        </a:defRPr>
                      </a:lvl8pPr>
                      <a:lvl9pPr marL="3657600" algn="l" defTabSz="914400" rtl="0" eaLnBrk="1" latinLnBrk="0" hangingPunct="1">
                        <a:defRPr sz="1800" kern="1200">
                          <a:solidFill>
                            <a:schemeClr val="dk1"/>
                          </a:solidFill>
                          <a:latin typeface="Arial"/>
                          <a:cs typeface="Times New Roman"/>
                        </a:defRPr>
                      </a:lvl9pPr>
                    </a:lstStyle>
                    <a:p>
                      <a:pPr marL="0" marR="0" indent="0" algn="l" defTabSz="914400" rtl="0" eaLnBrk="1" fontAlgn="auto" latinLnBrk="0" hangingPunct="1">
                        <a:lnSpc>
                          <a:spcPct val="100000"/>
                        </a:lnSpc>
                        <a:spcBef>
                          <a:spcPts val="0"/>
                        </a:spcBef>
                        <a:spcAft>
                          <a:spcPts val="0"/>
                        </a:spcAft>
                        <a:buClrTx/>
                        <a:buSzTx/>
                        <a:buFontTx/>
                        <a:buNone/>
                        <a:tabLst/>
                        <a:defRPr/>
                      </a:pPr>
                      <a:r>
                        <a:rPr lang="es-GT" sz="2000" noProof="0" dirty="0">
                          <a:solidFill>
                            <a:schemeClr val="tx1"/>
                          </a:solidFill>
                          <a:latin typeface="Arial"/>
                          <a:cs typeface="Arial"/>
                        </a:rPr>
                        <a:t>Estado civil</a:t>
                      </a:r>
                    </a:p>
                  </a:txBody>
                  <a:tcPr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dk1"/>
                          </a:solidFill>
                          <a:latin typeface="Arial"/>
                          <a:cs typeface="Times New Roman"/>
                        </a:defRPr>
                      </a:lvl1pPr>
                      <a:lvl2pPr marL="457200" algn="l" defTabSz="914400" rtl="0" eaLnBrk="1" latinLnBrk="0" hangingPunct="1">
                        <a:defRPr sz="1800" kern="1200">
                          <a:solidFill>
                            <a:schemeClr val="dk1"/>
                          </a:solidFill>
                          <a:latin typeface="Arial"/>
                          <a:cs typeface="Times New Roman"/>
                        </a:defRPr>
                      </a:lvl2pPr>
                      <a:lvl3pPr marL="914400" algn="l" defTabSz="914400" rtl="0" eaLnBrk="1" latinLnBrk="0" hangingPunct="1">
                        <a:defRPr sz="1800" kern="1200">
                          <a:solidFill>
                            <a:schemeClr val="dk1"/>
                          </a:solidFill>
                          <a:latin typeface="Arial"/>
                          <a:cs typeface="Times New Roman"/>
                        </a:defRPr>
                      </a:lvl3pPr>
                      <a:lvl4pPr marL="1371600" algn="l" defTabSz="914400" rtl="0" eaLnBrk="1" latinLnBrk="0" hangingPunct="1">
                        <a:defRPr sz="1800" kern="1200">
                          <a:solidFill>
                            <a:schemeClr val="dk1"/>
                          </a:solidFill>
                          <a:latin typeface="Arial"/>
                          <a:cs typeface="Times New Roman"/>
                        </a:defRPr>
                      </a:lvl4pPr>
                      <a:lvl5pPr marL="1828800" algn="l" defTabSz="914400" rtl="0" eaLnBrk="1" latinLnBrk="0" hangingPunct="1">
                        <a:defRPr sz="1800" kern="1200">
                          <a:solidFill>
                            <a:schemeClr val="dk1"/>
                          </a:solidFill>
                          <a:latin typeface="Arial"/>
                          <a:cs typeface="Times New Roman"/>
                        </a:defRPr>
                      </a:lvl5pPr>
                      <a:lvl6pPr marL="2286000" algn="l" defTabSz="914400" rtl="0" eaLnBrk="1" latinLnBrk="0" hangingPunct="1">
                        <a:defRPr sz="1800" kern="1200">
                          <a:solidFill>
                            <a:schemeClr val="dk1"/>
                          </a:solidFill>
                          <a:latin typeface="Arial"/>
                          <a:cs typeface="Times New Roman"/>
                        </a:defRPr>
                      </a:lvl6pPr>
                      <a:lvl7pPr marL="2743200" algn="l" defTabSz="914400" rtl="0" eaLnBrk="1" latinLnBrk="0" hangingPunct="1">
                        <a:defRPr sz="1800" kern="1200">
                          <a:solidFill>
                            <a:schemeClr val="dk1"/>
                          </a:solidFill>
                          <a:latin typeface="Arial"/>
                          <a:cs typeface="Times New Roman"/>
                        </a:defRPr>
                      </a:lvl7pPr>
                      <a:lvl8pPr marL="3200400" algn="l" defTabSz="914400" rtl="0" eaLnBrk="1" latinLnBrk="0" hangingPunct="1">
                        <a:defRPr sz="1800" kern="1200">
                          <a:solidFill>
                            <a:schemeClr val="dk1"/>
                          </a:solidFill>
                          <a:latin typeface="Arial"/>
                          <a:cs typeface="Times New Roman"/>
                        </a:defRPr>
                      </a:lvl8pPr>
                      <a:lvl9pPr marL="3657600" algn="l" defTabSz="914400" rtl="0" eaLnBrk="1" latinLnBrk="0" hangingPunct="1">
                        <a:defRPr sz="1800" kern="1200">
                          <a:solidFill>
                            <a:schemeClr val="dk1"/>
                          </a:solidFill>
                          <a:latin typeface="Arial"/>
                          <a:cs typeface="Times New Roman"/>
                        </a:defRPr>
                      </a:lvl9pPr>
                    </a:lstStyle>
                    <a:p>
                      <a:pPr marL="0" marR="0" indent="0" algn="l" defTabSz="914400" rtl="0" eaLnBrk="1" fontAlgn="auto" latinLnBrk="0" hangingPunct="1">
                        <a:lnSpc>
                          <a:spcPct val="100000"/>
                        </a:lnSpc>
                        <a:spcBef>
                          <a:spcPts val="0"/>
                        </a:spcBef>
                        <a:spcAft>
                          <a:spcPts val="0"/>
                        </a:spcAft>
                        <a:buClrTx/>
                        <a:buSzTx/>
                        <a:buFontTx/>
                        <a:buNone/>
                        <a:tabLst/>
                        <a:defRPr/>
                      </a:pPr>
                      <a:r>
                        <a:rPr lang="es-GT" sz="2000" noProof="0" dirty="0">
                          <a:solidFill>
                            <a:schemeClr val="tx1"/>
                          </a:solidFill>
                          <a:latin typeface="Arial"/>
                          <a:cs typeface="Arial"/>
                        </a:rPr>
                        <a:t>Soltero, Casado, Divorciado, Viudo, </a:t>
                      </a:r>
                      <a:r>
                        <a:rPr lang="es-GT" sz="2000" baseline="0" noProof="0" dirty="0">
                          <a:solidFill>
                            <a:schemeClr val="tx1"/>
                          </a:solidFill>
                          <a:latin typeface="Arial"/>
                          <a:cs typeface="Arial"/>
                        </a:rPr>
                        <a:t>...</a:t>
                      </a:r>
                      <a:endParaRPr lang="es-GT" sz="2000" noProof="0" dirty="0">
                        <a:solidFill>
                          <a:schemeClr val="tx1"/>
                        </a:solidFill>
                        <a:latin typeface="Arial"/>
                        <a:cs typeface="Arial"/>
                      </a:endParaRPr>
                    </a:p>
                  </a:txBody>
                  <a:tcPr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dk1"/>
                          </a:solidFill>
                          <a:latin typeface="Arial"/>
                          <a:cs typeface="Times New Roman"/>
                        </a:defRPr>
                      </a:lvl1pPr>
                      <a:lvl2pPr marL="457200" algn="l" defTabSz="914400" rtl="0" eaLnBrk="1" latinLnBrk="0" hangingPunct="1">
                        <a:defRPr sz="1800" kern="1200">
                          <a:solidFill>
                            <a:schemeClr val="dk1"/>
                          </a:solidFill>
                          <a:latin typeface="Arial"/>
                          <a:cs typeface="Times New Roman"/>
                        </a:defRPr>
                      </a:lvl2pPr>
                      <a:lvl3pPr marL="914400" algn="l" defTabSz="914400" rtl="0" eaLnBrk="1" latinLnBrk="0" hangingPunct="1">
                        <a:defRPr sz="1800" kern="1200">
                          <a:solidFill>
                            <a:schemeClr val="dk1"/>
                          </a:solidFill>
                          <a:latin typeface="Arial"/>
                          <a:cs typeface="Times New Roman"/>
                        </a:defRPr>
                      </a:lvl3pPr>
                      <a:lvl4pPr marL="1371600" algn="l" defTabSz="914400" rtl="0" eaLnBrk="1" latinLnBrk="0" hangingPunct="1">
                        <a:defRPr sz="1800" kern="1200">
                          <a:solidFill>
                            <a:schemeClr val="dk1"/>
                          </a:solidFill>
                          <a:latin typeface="Arial"/>
                          <a:cs typeface="Times New Roman"/>
                        </a:defRPr>
                      </a:lvl4pPr>
                      <a:lvl5pPr marL="1828800" algn="l" defTabSz="914400" rtl="0" eaLnBrk="1" latinLnBrk="0" hangingPunct="1">
                        <a:defRPr sz="1800" kern="1200">
                          <a:solidFill>
                            <a:schemeClr val="dk1"/>
                          </a:solidFill>
                          <a:latin typeface="Arial"/>
                          <a:cs typeface="Times New Roman"/>
                        </a:defRPr>
                      </a:lvl5pPr>
                      <a:lvl6pPr marL="2286000" algn="l" defTabSz="914400" rtl="0" eaLnBrk="1" latinLnBrk="0" hangingPunct="1">
                        <a:defRPr sz="1800" kern="1200">
                          <a:solidFill>
                            <a:schemeClr val="dk1"/>
                          </a:solidFill>
                          <a:latin typeface="Arial"/>
                          <a:cs typeface="Times New Roman"/>
                        </a:defRPr>
                      </a:lvl6pPr>
                      <a:lvl7pPr marL="2743200" algn="l" defTabSz="914400" rtl="0" eaLnBrk="1" latinLnBrk="0" hangingPunct="1">
                        <a:defRPr sz="1800" kern="1200">
                          <a:solidFill>
                            <a:schemeClr val="dk1"/>
                          </a:solidFill>
                          <a:latin typeface="Arial"/>
                          <a:cs typeface="Times New Roman"/>
                        </a:defRPr>
                      </a:lvl7pPr>
                      <a:lvl8pPr marL="3200400" algn="l" defTabSz="914400" rtl="0" eaLnBrk="1" latinLnBrk="0" hangingPunct="1">
                        <a:defRPr sz="1800" kern="1200">
                          <a:solidFill>
                            <a:schemeClr val="dk1"/>
                          </a:solidFill>
                          <a:latin typeface="Arial"/>
                          <a:cs typeface="Times New Roman"/>
                        </a:defRPr>
                      </a:lvl8pPr>
                      <a:lvl9pPr marL="3657600" algn="l" defTabSz="914400" rtl="0" eaLnBrk="1" latinLnBrk="0" hangingPunct="1">
                        <a:defRPr sz="1800" kern="1200">
                          <a:solidFill>
                            <a:schemeClr val="dk1"/>
                          </a:solidFill>
                          <a:latin typeface="Arial"/>
                          <a:cs typeface="Times New Roman"/>
                        </a:defRPr>
                      </a:lvl9pPr>
                    </a:lstStyle>
                    <a:p>
                      <a:pPr algn="l"/>
                      <a:endParaRPr lang="es-GT" sz="2000" noProof="0" dirty="0">
                        <a:solidFill>
                          <a:schemeClr val="tx1"/>
                        </a:solidFill>
                        <a:latin typeface="Arial" panose="020B0604020202020204" pitchFamily="34" charset="0"/>
                        <a:cs typeface="Arial" panose="020B0604020202020204" pitchFamily="34" charset="0"/>
                      </a:endParaRPr>
                    </a:p>
                  </a:txBody>
                  <a:tcPr marR="0" marT="0" marB="9146"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002"/>
                  </a:ext>
                </a:extLst>
              </a:tr>
              <a:tr h="355511">
                <a:tc>
                  <a:txBody>
                    <a:bodyPr/>
                    <a:lstStyle>
                      <a:lvl1pPr marL="0" algn="l" defTabSz="914400" rtl="0" eaLnBrk="1" latinLnBrk="0" hangingPunct="1">
                        <a:defRPr sz="1800" kern="1200">
                          <a:solidFill>
                            <a:schemeClr val="dk1"/>
                          </a:solidFill>
                          <a:latin typeface="Arial"/>
                          <a:cs typeface="Times New Roman"/>
                        </a:defRPr>
                      </a:lvl1pPr>
                      <a:lvl2pPr marL="457200" algn="l" defTabSz="914400" rtl="0" eaLnBrk="1" latinLnBrk="0" hangingPunct="1">
                        <a:defRPr sz="1800" kern="1200">
                          <a:solidFill>
                            <a:schemeClr val="dk1"/>
                          </a:solidFill>
                          <a:latin typeface="Arial"/>
                          <a:cs typeface="Times New Roman"/>
                        </a:defRPr>
                      </a:lvl2pPr>
                      <a:lvl3pPr marL="914400" algn="l" defTabSz="914400" rtl="0" eaLnBrk="1" latinLnBrk="0" hangingPunct="1">
                        <a:defRPr sz="1800" kern="1200">
                          <a:solidFill>
                            <a:schemeClr val="dk1"/>
                          </a:solidFill>
                          <a:latin typeface="Arial"/>
                          <a:cs typeface="Times New Roman"/>
                        </a:defRPr>
                      </a:lvl3pPr>
                      <a:lvl4pPr marL="1371600" algn="l" defTabSz="914400" rtl="0" eaLnBrk="1" latinLnBrk="0" hangingPunct="1">
                        <a:defRPr sz="1800" kern="1200">
                          <a:solidFill>
                            <a:schemeClr val="dk1"/>
                          </a:solidFill>
                          <a:latin typeface="Arial"/>
                          <a:cs typeface="Times New Roman"/>
                        </a:defRPr>
                      </a:lvl4pPr>
                      <a:lvl5pPr marL="1828800" algn="l" defTabSz="914400" rtl="0" eaLnBrk="1" latinLnBrk="0" hangingPunct="1">
                        <a:defRPr sz="1800" kern="1200">
                          <a:solidFill>
                            <a:schemeClr val="dk1"/>
                          </a:solidFill>
                          <a:latin typeface="Arial"/>
                          <a:cs typeface="Times New Roman"/>
                        </a:defRPr>
                      </a:lvl5pPr>
                      <a:lvl6pPr marL="2286000" algn="l" defTabSz="914400" rtl="0" eaLnBrk="1" latinLnBrk="0" hangingPunct="1">
                        <a:defRPr sz="1800" kern="1200">
                          <a:solidFill>
                            <a:schemeClr val="dk1"/>
                          </a:solidFill>
                          <a:latin typeface="Arial"/>
                          <a:cs typeface="Times New Roman"/>
                        </a:defRPr>
                      </a:lvl6pPr>
                      <a:lvl7pPr marL="2743200" algn="l" defTabSz="914400" rtl="0" eaLnBrk="1" latinLnBrk="0" hangingPunct="1">
                        <a:defRPr sz="1800" kern="1200">
                          <a:solidFill>
                            <a:schemeClr val="dk1"/>
                          </a:solidFill>
                          <a:latin typeface="Arial"/>
                          <a:cs typeface="Times New Roman"/>
                        </a:defRPr>
                      </a:lvl7pPr>
                      <a:lvl8pPr marL="3200400" algn="l" defTabSz="914400" rtl="0" eaLnBrk="1" latinLnBrk="0" hangingPunct="1">
                        <a:defRPr sz="1800" kern="1200">
                          <a:solidFill>
                            <a:schemeClr val="dk1"/>
                          </a:solidFill>
                          <a:latin typeface="Arial"/>
                          <a:cs typeface="Times New Roman"/>
                        </a:defRPr>
                      </a:lvl8pPr>
                      <a:lvl9pPr marL="3657600" algn="l" defTabSz="914400" rtl="0" eaLnBrk="1" latinLnBrk="0" hangingPunct="1">
                        <a:defRPr sz="1800" kern="1200">
                          <a:solidFill>
                            <a:schemeClr val="dk1"/>
                          </a:solidFill>
                          <a:latin typeface="Arial"/>
                          <a:cs typeface="Times New Roman"/>
                        </a:defRPr>
                      </a:lvl9pPr>
                    </a:lstStyle>
                    <a:p>
                      <a:pPr algn="ctr"/>
                      <a:r>
                        <a:rPr lang="es-GT" sz="2000" noProof="0" dirty="0">
                          <a:solidFill>
                            <a:schemeClr val="tx1"/>
                          </a:solidFill>
                          <a:latin typeface="Arial"/>
                          <a:cs typeface="Arial"/>
                        </a:rPr>
                        <a:t>3</a:t>
                      </a:r>
                    </a:p>
                  </a:txBody>
                  <a:tcPr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Arial"/>
                          <a:cs typeface="Times New Roman"/>
                        </a:defRPr>
                      </a:lvl1pPr>
                      <a:lvl2pPr marL="457200" algn="l" defTabSz="914400" rtl="0" eaLnBrk="1" latinLnBrk="0" hangingPunct="1">
                        <a:defRPr sz="1800" kern="1200">
                          <a:solidFill>
                            <a:schemeClr val="dk1"/>
                          </a:solidFill>
                          <a:latin typeface="Arial"/>
                          <a:cs typeface="Times New Roman"/>
                        </a:defRPr>
                      </a:lvl2pPr>
                      <a:lvl3pPr marL="914400" algn="l" defTabSz="914400" rtl="0" eaLnBrk="1" latinLnBrk="0" hangingPunct="1">
                        <a:defRPr sz="1800" kern="1200">
                          <a:solidFill>
                            <a:schemeClr val="dk1"/>
                          </a:solidFill>
                          <a:latin typeface="Arial"/>
                          <a:cs typeface="Times New Roman"/>
                        </a:defRPr>
                      </a:lvl3pPr>
                      <a:lvl4pPr marL="1371600" algn="l" defTabSz="914400" rtl="0" eaLnBrk="1" latinLnBrk="0" hangingPunct="1">
                        <a:defRPr sz="1800" kern="1200">
                          <a:solidFill>
                            <a:schemeClr val="dk1"/>
                          </a:solidFill>
                          <a:latin typeface="Arial"/>
                          <a:cs typeface="Times New Roman"/>
                        </a:defRPr>
                      </a:lvl4pPr>
                      <a:lvl5pPr marL="1828800" algn="l" defTabSz="914400" rtl="0" eaLnBrk="1" latinLnBrk="0" hangingPunct="1">
                        <a:defRPr sz="1800" kern="1200">
                          <a:solidFill>
                            <a:schemeClr val="dk1"/>
                          </a:solidFill>
                          <a:latin typeface="Arial"/>
                          <a:cs typeface="Times New Roman"/>
                        </a:defRPr>
                      </a:lvl5pPr>
                      <a:lvl6pPr marL="2286000" algn="l" defTabSz="914400" rtl="0" eaLnBrk="1" latinLnBrk="0" hangingPunct="1">
                        <a:defRPr sz="1800" kern="1200">
                          <a:solidFill>
                            <a:schemeClr val="dk1"/>
                          </a:solidFill>
                          <a:latin typeface="Arial"/>
                          <a:cs typeface="Times New Roman"/>
                        </a:defRPr>
                      </a:lvl6pPr>
                      <a:lvl7pPr marL="2743200" algn="l" defTabSz="914400" rtl="0" eaLnBrk="1" latinLnBrk="0" hangingPunct="1">
                        <a:defRPr sz="1800" kern="1200">
                          <a:solidFill>
                            <a:schemeClr val="dk1"/>
                          </a:solidFill>
                          <a:latin typeface="Arial"/>
                          <a:cs typeface="Times New Roman"/>
                        </a:defRPr>
                      </a:lvl7pPr>
                      <a:lvl8pPr marL="3200400" algn="l" defTabSz="914400" rtl="0" eaLnBrk="1" latinLnBrk="0" hangingPunct="1">
                        <a:defRPr sz="1800" kern="1200">
                          <a:solidFill>
                            <a:schemeClr val="dk1"/>
                          </a:solidFill>
                          <a:latin typeface="Arial"/>
                          <a:cs typeface="Times New Roman"/>
                        </a:defRPr>
                      </a:lvl8pPr>
                      <a:lvl9pPr marL="3657600" algn="l" defTabSz="914400" rtl="0" eaLnBrk="1" latinLnBrk="0" hangingPunct="1">
                        <a:defRPr sz="1800" kern="1200">
                          <a:solidFill>
                            <a:schemeClr val="dk1"/>
                          </a:solidFill>
                          <a:latin typeface="Arial"/>
                          <a:cs typeface="Times New Roman"/>
                        </a:defRPr>
                      </a:lvl9pPr>
                    </a:lstStyle>
                    <a:p>
                      <a:pPr marL="0" marR="0" lvl="0" indent="0" algn="l">
                        <a:lnSpc>
                          <a:spcPct val="100000"/>
                        </a:lnSpc>
                        <a:spcBef>
                          <a:spcPts val="0"/>
                        </a:spcBef>
                        <a:spcAft>
                          <a:spcPts val="0"/>
                        </a:spcAft>
                        <a:buNone/>
                      </a:pPr>
                      <a:r>
                        <a:rPr lang="es-GT" sz="2000" noProof="0" dirty="0">
                          <a:solidFill>
                            <a:schemeClr val="tx1"/>
                          </a:solidFill>
                          <a:latin typeface="Arial"/>
                          <a:cs typeface="Arial"/>
                        </a:rPr>
                        <a:t>Niveles de CO en el aire intramuros</a:t>
                      </a:r>
                    </a:p>
                  </a:txBody>
                  <a:tcPr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Arial"/>
                          <a:cs typeface="Times New Roman"/>
                        </a:defRPr>
                      </a:lvl1pPr>
                      <a:lvl2pPr marL="457200" algn="l" defTabSz="914400" rtl="0" eaLnBrk="1" latinLnBrk="0" hangingPunct="1">
                        <a:defRPr sz="1800" kern="1200">
                          <a:solidFill>
                            <a:schemeClr val="dk1"/>
                          </a:solidFill>
                          <a:latin typeface="Arial"/>
                          <a:cs typeface="Times New Roman"/>
                        </a:defRPr>
                      </a:lvl2pPr>
                      <a:lvl3pPr marL="914400" algn="l" defTabSz="914400" rtl="0" eaLnBrk="1" latinLnBrk="0" hangingPunct="1">
                        <a:defRPr sz="1800" kern="1200">
                          <a:solidFill>
                            <a:schemeClr val="dk1"/>
                          </a:solidFill>
                          <a:latin typeface="Arial"/>
                          <a:cs typeface="Times New Roman"/>
                        </a:defRPr>
                      </a:lvl3pPr>
                      <a:lvl4pPr marL="1371600" algn="l" defTabSz="914400" rtl="0" eaLnBrk="1" latinLnBrk="0" hangingPunct="1">
                        <a:defRPr sz="1800" kern="1200">
                          <a:solidFill>
                            <a:schemeClr val="dk1"/>
                          </a:solidFill>
                          <a:latin typeface="Arial"/>
                          <a:cs typeface="Times New Roman"/>
                        </a:defRPr>
                      </a:lvl4pPr>
                      <a:lvl5pPr marL="1828800" algn="l" defTabSz="914400" rtl="0" eaLnBrk="1" latinLnBrk="0" hangingPunct="1">
                        <a:defRPr sz="1800" kern="1200">
                          <a:solidFill>
                            <a:schemeClr val="dk1"/>
                          </a:solidFill>
                          <a:latin typeface="Arial"/>
                          <a:cs typeface="Times New Roman"/>
                        </a:defRPr>
                      </a:lvl5pPr>
                      <a:lvl6pPr marL="2286000" algn="l" defTabSz="914400" rtl="0" eaLnBrk="1" latinLnBrk="0" hangingPunct="1">
                        <a:defRPr sz="1800" kern="1200">
                          <a:solidFill>
                            <a:schemeClr val="dk1"/>
                          </a:solidFill>
                          <a:latin typeface="Arial"/>
                          <a:cs typeface="Times New Roman"/>
                        </a:defRPr>
                      </a:lvl6pPr>
                      <a:lvl7pPr marL="2743200" algn="l" defTabSz="914400" rtl="0" eaLnBrk="1" latinLnBrk="0" hangingPunct="1">
                        <a:defRPr sz="1800" kern="1200">
                          <a:solidFill>
                            <a:schemeClr val="dk1"/>
                          </a:solidFill>
                          <a:latin typeface="Arial"/>
                          <a:cs typeface="Times New Roman"/>
                        </a:defRPr>
                      </a:lvl7pPr>
                      <a:lvl8pPr marL="3200400" algn="l" defTabSz="914400" rtl="0" eaLnBrk="1" latinLnBrk="0" hangingPunct="1">
                        <a:defRPr sz="1800" kern="1200">
                          <a:solidFill>
                            <a:schemeClr val="dk1"/>
                          </a:solidFill>
                          <a:latin typeface="Arial"/>
                          <a:cs typeface="Times New Roman"/>
                        </a:defRPr>
                      </a:lvl8pPr>
                      <a:lvl9pPr marL="3657600" algn="l" defTabSz="914400" rtl="0" eaLnBrk="1" latinLnBrk="0" hangingPunct="1">
                        <a:defRPr sz="1800" kern="1200">
                          <a:solidFill>
                            <a:schemeClr val="dk1"/>
                          </a:solidFill>
                          <a:latin typeface="Arial"/>
                          <a:cs typeface="Times New Roman"/>
                        </a:defRPr>
                      </a:lvl9pPr>
                    </a:lstStyle>
                    <a:p>
                      <a:pPr marL="0" marR="0" lvl="0" indent="0" algn="l" defTabSz="914400" rtl="0">
                        <a:lnSpc>
                          <a:spcPct val="100000"/>
                        </a:lnSpc>
                        <a:spcBef>
                          <a:spcPts val="0"/>
                        </a:spcBef>
                        <a:spcAft>
                          <a:spcPts val="0"/>
                        </a:spcAft>
                        <a:buClrTx/>
                        <a:buSzTx/>
                        <a:buFontTx/>
                        <a:buNone/>
                        <a:tabLst/>
                        <a:defRPr/>
                      </a:pPr>
                      <a:r>
                        <a:rPr lang="es-GT" sz="2000" noProof="0" dirty="0">
                          <a:solidFill>
                            <a:schemeClr val="tx1"/>
                          </a:solidFill>
                          <a:latin typeface="Arial"/>
                          <a:cs typeface="Arial"/>
                        </a:rPr>
                        <a:t>0,5-15 ppm+</a:t>
                      </a:r>
                    </a:p>
                  </a:txBody>
                  <a:tcPr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Arial"/>
                          <a:cs typeface="Times New Roman"/>
                        </a:defRPr>
                      </a:lvl1pPr>
                      <a:lvl2pPr marL="457200" algn="l" defTabSz="914400" rtl="0" eaLnBrk="1" latinLnBrk="0" hangingPunct="1">
                        <a:defRPr sz="1800" kern="1200">
                          <a:solidFill>
                            <a:schemeClr val="dk1"/>
                          </a:solidFill>
                          <a:latin typeface="Arial"/>
                          <a:cs typeface="Times New Roman"/>
                        </a:defRPr>
                      </a:lvl2pPr>
                      <a:lvl3pPr marL="914400" algn="l" defTabSz="914400" rtl="0" eaLnBrk="1" latinLnBrk="0" hangingPunct="1">
                        <a:defRPr sz="1800" kern="1200">
                          <a:solidFill>
                            <a:schemeClr val="dk1"/>
                          </a:solidFill>
                          <a:latin typeface="Arial"/>
                          <a:cs typeface="Times New Roman"/>
                        </a:defRPr>
                      </a:lvl3pPr>
                      <a:lvl4pPr marL="1371600" algn="l" defTabSz="914400" rtl="0" eaLnBrk="1" latinLnBrk="0" hangingPunct="1">
                        <a:defRPr sz="1800" kern="1200">
                          <a:solidFill>
                            <a:schemeClr val="dk1"/>
                          </a:solidFill>
                          <a:latin typeface="Arial"/>
                          <a:cs typeface="Times New Roman"/>
                        </a:defRPr>
                      </a:lvl4pPr>
                      <a:lvl5pPr marL="1828800" algn="l" defTabSz="914400" rtl="0" eaLnBrk="1" latinLnBrk="0" hangingPunct="1">
                        <a:defRPr sz="1800" kern="1200">
                          <a:solidFill>
                            <a:schemeClr val="dk1"/>
                          </a:solidFill>
                          <a:latin typeface="Arial"/>
                          <a:cs typeface="Times New Roman"/>
                        </a:defRPr>
                      </a:lvl5pPr>
                      <a:lvl6pPr marL="2286000" algn="l" defTabSz="914400" rtl="0" eaLnBrk="1" latinLnBrk="0" hangingPunct="1">
                        <a:defRPr sz="1800" kern="1200">
                          <a:solidFill>
                            <a:schemeClr val="dk1"/>
                          </a:solidFill>
                          <a:latin typeface="Arial"/>
                          <a:cs typeface="Times New Roman"/>
                        </a:defRPr>
                      </a:lvl6pPr>
                      <a:lvl7pPr marL="2743200" algn="l" defTabSz="914400" rtl="0" eaLnBrk="1" latinLnBrk="0" hangingPunct="1">
                        <a:defRPr sz="1800" kern="1200">
                          <a:solidFill>
                            <a:schemeClr val="dk1"/>
                          </a:solidFill>
                          <a:latin typeface="Arial"/>
                          <a:cs typeface="Times New Roman"/>
                        </a:defRPr>
                      </a:lvl7pPr>
                      <a:lvl8pPr marL="3200400" algn="l" defTabSz="914400" rtl="0" eaLnBrk="1" latinLnBrk="0" hangingPunct="1">
                        <a:defRPr sz="1800" kern="1200">
                          <a:solidFill>
                            <a:schemeClr val="dk1"/>
                          </a:solidFill>
                          <a:latin typeface="Arial"/>
                          <a:cs typeface="Times New Roman"/>
                        </a:defRPr>
                      </a:lvl8pPr>
                      <a:lvl9pPr marL="3657600" algn="l" defTabSz="914400" rtl="0" eaLnBrk="1" latinLnBrk="0" hangingPunct="1">
                        <a:defRPr sz="1800" kern="1200">
                          <a:solidFill>
                            <a:schemeClr val="dk1"/>
                          </a:solidFill>
                          <a:latin typeface="Arial"/>
                          <a:cs typeface="Times New Roman"/>
                        </a:defRPr>
                      </a:lvl9pPr>
                    </a:lstStyle>
                    <a:p>
                      <a:pPr algn="l"/>
                      <a:endParaRPr lang="es-GT" sz="2000" noProof="0" dirty="0">
                        <a:solidFill>
                          <a:schemeClr val="tx1"/>
                        </a:solidFill>
                        <a:latin typeface="Arial" panose="020B0604020202020204" pitchFamily="34" charset="0"/>
                        <a:cs typeface="Arial" panose="020B0604020202020204" pitchFamily="34" charset="0"/>
                      </a:endParaRPr>
                    </a:p>
                  </a:txBody>
                  <a:tcPr marR="0" marT="0" marB="9146"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355511">
                <a:tc>
                  <a:txBody>
                    <a:bodyPr/>
                    <a:lstStyle>
                      <a:lvl1pPr marL="0" algn="l" defTabSz="914400" rtl="0" eaLnBrk="1" latinLnBrk="0" hangingPunct="1">
                        <a:defRPr sz="1800" kern="1200">
                          <a:solidFill>
                            <a:schemeClr val="dk1"/>
                          </a:solidFill>
                          <a:latin typeface="Arial"/>
                          <a:cs typeface="Times New Roman"/>
                        </a:defRPr>
                      </a:lvl1pPr>
                      <a:lvl2pPr marL="457200" algn="l" defTabSz="914400" rtl="0" eaLnBrk="1" latinLnBrk="0" hangingPunct="1">
                        <a:defRPr sz="1800" kern="1200">
                          <a:solidFill>
                            <a:schemeClr val="dk1"/>
                          </a:solidFill>
                          <a:latin typeface="Arial"/>
                          <a:cs typeface="Times New Roman"/>
                        </a:defRPr>
                      </a:lvl2pPr>
                      <a:lvl3pPr marL="914400" algn="l" defTabSz="914400" rtl="0" eaLnBrk="1" latinLnBrk="0" hangingPunct="1">
                        <a:defRPr sz="1800" kern="1200">
                          <a:solidFill>
                            <a:schemeClr val="dk1"/>
                          </a:solidFill>
                          <a:latin typeface="Arial"/>
                          <a:cs typeface="Times New Roman"/>
                        </a:defRPr>
                      </a:lvl3pPr>
                      <a:lvl4pPr marL="1371600" algn="l" defTabSz="914400" rtl="0" eaLnBrk="1" latinLnBrk="0" hangingPunct="1">
                        <a:defRPr sz="1800" kern="1200">
                          <a:solidFill>
                            <a:schemeClr val="dk1"/>
                          </a:solidFill>
                          <a:latin typeface="Arial"/>
                          <a:cs typeface="Times New Roman"/>
                        </a:defRPr>
                      </a:lvl4pPr>
                      <a:lvl5pPr marL="1828800" algn="l" defTabSz="914400" rtl="0" eaLnBrk="1" latinLnBrk="0" hangingPunct="1">
                        <a:defRPr sz="1800" kern="1200">
                          <a:solidFill>
                            <a:schemeClr val="dk1"/>
                          </a:solidFill>
                          <a:latin typeface="Arial"/>
                          <a:cs typeface="Times New Roman"/>
                        </a:defRPr>
                      </a:lvl5pPr>
                      <a:lvl6pPr marL="2286000" algn="l" defTabSz="914400" rtl="0" eaLnBrk="1" latinLnBrk="0" hangingPunct="1">
                        <a:defRPr sz="1800" kern="1200">
                          <a:solidFill>
                            <a:schemeClr val="dk1"/>
                          </a:solidFill>
                          <a:latin typeface="Arial"/>
                          <a:cs typeface="Times New Roman"/>
                        </a:defRPr>
                      </a:lvl6pPr>
                      <a:lvl7pPr marL="2743200" algn="l" defTabSz="914400" rtl="0" eaLnBrk="1" latinLnBrk="0" hangingPunct="1">
                        <a:defRPr sz="1800" kern="1200">
                          <a:solidFill>
                            <a:schemeClr val="dk1"/>
                          </a:solidFill>
                          <a:latin typeface="Arial"/>
                          <a:cs typeface="Times New Roman"/>
                        </a:defRPr>
                      </a:lvl7pPr>
                      <a:lvl8pPr marL="3200400" algn="l" defTabSz="914400" rtl="0" eaLnBrk="1" latinLnBrk="0" hangingPunct="1">
                        <a:defRPr sz="1800" kern="1200">
                          <a:solidFill>
                            <a:schemeClr val="dk1"/>
                          </a:solidFill>
                          <a:latin typeface="Arial"/>
                          <a:cs typeface="Times New Roman"/>
                        </a:defRPr>
                      </a:lvl8pPr>
                      <a:lvl9pPr marL="3657600" algn="l" defTabSz="914400" rtl="0" eaLnBrk="1" latinLnBrk="0" hangingPunct="1">
                        <a:defRPr sz="1800" kern="1200">
                          <a:solidFill>
                            <a:schemeClr val="dk1"/>
                          </a:solidFill>
                          <a:latin typeface="Arial"/>
                          <a:cs typeface="Times New Roman"/>
                        </a:defRPr>
                      </a:lvl9pPr>
                    </a:lstStyle>
                    <a:p>
                      <a:pPr algn="ctr"/>
                      <a:r>
                        <a:rPr lang="es-GT" sz="2000" noProof="0" dirty="0">
                          <a:solidFill>
                            <a:schemeClr val="tx1"/>
                          </a:solidFill>
                          <a:latin typeface="Arial"/>
                          <a:cs typeface="Arial"/>
                        </a:rPr>
                        <a:t>4</a:t>
                      </a:r>
                    </a:p>
                  </a:txBody>
                  <a:tcPr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dk1"/>
                          </a:solidFill>
                          <a:latin typeface="Arial"/>
                          <a:cs typeface="Times New Roman"/>
                        </a:defRPr>
                      </a:lvl1pPr>
                      <a:lvl2pPr marL="457200" algn="l" defTabSz="914400" rtl="0" eaLnBrk="1" latinLnBrk="0" hangingPunct="1">
                        <a:defRPr sz="1800" kern="1200">
                          <a:solidFill>
                            <a:schemeClr val="dk1"/>
                          </a:solidFill>
                          <a:latin typeface="Arial"/>
                          <a:cs typeface="Times New Roman"/>
                        </a:defRPr>
                      </a:lvl2pPr>
                      <a:lvl3pPr marL="914400" algn="l" defTabSz="914400" rtl="0" eaLnBrk="1" latinLnBrk="0" hangingPunct="1">
                        <a:defRPr sz="1800" kern="1200">
                          <a:solidFill>
                            <a:schemeClr val="dk1"/>
                          </a:solidFill>
                          <a:latin typeface="Arial"/>
                          <a:cs typeface="Times New Roman"/>
                        </a:defRPr>
                      </a:lvl3pPr>
                      <a:lvl4pPr marL="1371600" algn="l" defTabSz="914400" rtl="0" eaLnBrk="1" latinLnBrk="0" hangingPunct="1">
                        <a:defRPr sz="1800" kern="1200">
                          <a:solidFill>
                            <a:schemeClr val="dk1"/>
                          </a:solidFill>
                          <a:latin typeface="Arial"/>
                          <a:cs typeface="Times New Roman"/>
                        </a:defRPr>
                      </a:lvl4pPr>
                      <a:lvl5pPr marL="1828800" algn="l" defTabSz="914400" rtl="0" eaLnBrk="1" latinLnBrk="0" hangingPunct="1">
                        <a:defRPr sz="1800" kern="1200">
                          <a:solidFill>
                            <a:schemeClr val="dk1"/>
                          </a:solidFill>
                          <a:latin typeface="Arial"/>
                          <a:cs typeface="Times New Roman"/>
                        </a:defRPr>
                      </a:lvl5pPr>
                      <a:lvl6pPr marL="2286000" algn="l" defTabSz="914400" rtl="0" eaLnBrk="1" latinLnBrk="0" hangingPunct="1">
                        <a:defRPr sz="1800" kern="1200">
                          <a:solidFill>
                            <a:schemeClr val="dk1"/>
                          </a:solidFill>
                          <a:latin typeface="Arial"/>
                          <a:cs typeface="Times New Roman"/>
                        </a:defRPr>
                      </a:lvl6pPr>
                      <a:lvl7pPr marL="2743200" algn="l" defTabSz="914400" rtl="0" eaLnBrk="1" latinLnBrk="0" hangingPunct="1">
                        <a:defRPr sz="1800" kern="1200">
                          <a:solidFill>
                            <a:schemeClr val="dk1"/>
                          </a:solidFill>
                          <a:latin typeface="Arial"/>
                          <a:cs typeface="Times New Roman"/>
                        </a:defRPr>
                      </a:lvl7pPr>
                      <a:lvl8pPr marL="3200400" algn="l" defTabSz="914400" rtl="0" eaLnBrk="1" latinLnBrk="0" hangingPunct="1">
                        <a:defRPr sz="1800" kern="1200">
                          <a:solidFill>
                            <a:schemeClr val="dk1"/>
                          </a:solidFill>
                          <a:latin typeface="Arial"/>
                          <a:cs typeface="Times New Roman"/>
                        </a:defRPr>
                      </a:lvl8pPr>
                      <a:lvl9pPr marL="3657600" algn="l" defTabSz="914400" rtl="0" eaLnBrk="1" latinLnBrk="0" hangingPunct="1">
                        <a:defRPr sz="1800" kern="1200">
                          <a:solidFill>
                            <a:schemeClr val="dk1"/>
                          </a:solidFill>
                          <a:latin typeface="Arial"/>
                          <a:cs typeface="Times New Roman"/>
                        </a:defRPr>
                      </a:lvl9pPr>
                    </a:lstStyle>
                    <a:p>
                      <a:pPr marL="0" marR="0" indent="0" algn="l" defTabSz="914400" rtl="0" eaLnBrk="1" fontAlgn="auto" latinLnBrk="0" hangingPunct="1">
                        <a:lnSpc>
                          <a:spcPct val="100000"/>
                        </a:lnSpc>
                        <a:spcBef>
                          <a:spcPts val="0"/>
                        </a:spcBef>
                        <a:spcAft>
                          <a:spcPts val="0"/>
                        </a:spcAft>
                        <a:buClrTx/>
                        <a:buSzTx/>
                        <a:buFontTx/>
                        <a:buNone/>
                        <a:tabLst/>
                        <a:defRPr/>
                      </a:pPr>
                      <a:r>
                        <a:rPr lang="es-GT" sz="2000" noProof="0" dirty="0">
                          <a:solidFill>
                            <a:schemeClr val="tx1"/>
                          </a:solidFill>
                          <a:latin typeface="Arial"/>
                          <a:cs typeface="Arial"/>
                        </a:rPr>
                        <a:t>Estado del VIH</a:t>
                      </a:r>
                    </a:p>
                  </a:txBody>
                  <a:tcPr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dk1"/>
                          </a:solidFill>
                          <a:latin typeface="Arial"/>
                          <a:cs typeface="Times New Roman"/>
                        </a:defRPr>
                      </a:lvl1pPr>
                      <a:lvl2pPr marL="457200" algn="l" defTabSz="914400" rtl="0" eaLnBrk="1" latinLnBrk="0" hangingPunct="1">
                        <a:defRPr sz="1800" kern="1200">
                          <a:solidFill>
                            <a:schemeClr val="dk1"/>
                          </a:solidFill>
                          <a:latin typeface="Arial"/>
                          <a:cs typeface="Times New Roman"/>
                        </a:defRPr>
                      </a:lvl2pPr>
                      <a:lvl3pPr marL="914400" algn="l" defTabSz="914400" rtl="0" eaLnBrk="1" latinLnBrk="0" hangingPunct="1">
                        <a:defRPr sz="1800" kern="1200">
                          <a:solidFill>
                            <a:schemeClr val="dk1"/>
                          </a:solidFill>
                          <a:latin typeface="Arial"/>
                          <a:cs typeface="Times New Roman"/>
                        </a:defRPr>
                      </a:lvl3pPr>
                      <a:lvl4pPr marL="1371600" algn="l" defTabSz="914400" rtl="0" eaLnBrk="1" latinLnBrk="0" hangingPunct="1">
                        <a:defRPr sz="1800" kern="1200">
                          <a:solidFill>
                            <a:schemeClr val="dk1"/>
                          </a:solidFill>
                          <a:latin typeface="Arial"/>
                          <a:cs typeface="Times New Roman"/>
                        </a:defRPr>
                      </a:lvl4pPr>
                      <a:lvl5pPr marL="1828800" algn="l" defTabSz="914400" rtl="0" eaLnBrk="1" latinLnBrk="0" hangingPunct="1">
                        <a:defRPr sz="1800" kern="1200">
                          <a:solidFill>
                            <a:schemeClr val="dk1"/>
                          </a:solidFill>
                          <a:latin typeface="Arial"/>
                          <a:cs typeface="Times New Roman"/>
                        </a:defRPr>
                      </a:lvl5pPr>
                      <a:lvl6pPr marL="2286000" algn="l" defTabSz="914400" rtl="0" eaLnBrk="1" latinLnBrk="0" hangingPunct="1">
                        <a:defRPr sz="1800" kern="1200">
                          <a:solidFill>
                            <a:schemeClr val="dk1"/>
                          </a:solidFill>
                          <a:latin typeface="Arial"/>
                          <a:cs typeface="Times New Roman"/>
                        </a:defRPr>
                      </a:lvl6pPr>
                      <a:lvl7pPr marL="2743200" algn="l" defTabSz="914400" rtl="0" eaLnBrk="1" latinLnBrk="0" hangingPunct="1">
                        <a:defRPr sz="1800" kern="1200">
                          <a:solidFill>
                            <a:schemeClr val="dk1"/>
                          </a:solidFill>
                          <a:latin typeface="Arial"/>
                          <a:cs typeface="Times New Roman"/>
                        </a:defRPr>
                      </a:lvl7pPr>
                      <a:lvl8pPr marL="3200400" algn="l" defTabSz="914400" rtl="0" eaLnBrk="1" latinLnBrk="0" hangingPunct="1">
                        <a:defRPr sz="1800" kern="1200">
                          <a:solidFill>
                            <a:schemeClr val="dk1"/>
                          </a:solidFill>
                          <a:latin typeface="Arial"/>
                          <a:cs typeface="Times New Roman"/>
                        </a:defRPr>
                      </a:lvl8pPr>
                      <a:lvl9pPr marL="3657600" algn="l" defTabSz="914400" rtl="0" eaLnBrk="1" latinLnBrk="0" hangingPunct="1">
                        <a:defRPr sz="1800" kern="1200">
                          <a:solidFill>
                            <a:schemeClr val="dk1"/>
                          </a:solidFill>
                          <a:latin typeface="Arial"/>
                          <a:cs typeface="Times New Roman"/>
                        </a:defRPr>
                      </a:lvl9pPr>
                    </a:lstStyle>
                    <a:p>
                      <a:pPr marL="0" marR="0" indent="0" algn="l" defTabSz="914400" rtl="0" eaLnBrk="1" fontAlgn="auto" latinLnBrk="0" hangingPunct="1">
                        <a:lnSpc>
                          <a:spcPct val="100000"/>
                        </a:lnSpc>
                        <a:spcBef>
                          <a:spcPts val="0"/>
                        </a:spcBef>
                        <a:spcAft>
                          <a:spcPts val="0"/>
                        </a:spcAft>
                        <a:buClrTx/>
                        <a:buSzTx/>
                        <a:buFontTx/>
                        <a:buNone/>
                        <a:tabLst/>
                        <a:defRPr/>
                      </a:pPr>
                      <a:r>
                        <a:rPr lang="es-GT" sz="2000" noProof="0" dirty="0">
                          <a:solidFill>
                            <a:schemeClr val="tx1"/>
                          </a:solidFill>
                          <a:latin typeface="Arial"/>
                          <a:cs typeface="Arial"/>
                        </a:rPr>
                        <a:t> +, -, Desconocido</a:t>
                      </a:r>
                    </a:p>
                  </a:txBody>
                  <a:tcPr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dk1"/>
                          </a:solidFill>
                          <a:latin typeface="Arial"/>
                          <a:cs typeface="Times New Roman"/>
                        </a:defRPr>
                      </a:lvl1pPr>
                      <a:lvl2pPr marL="457200" algn="l" defTabSz="914400" rtl="0" eaLnBrk="1" latinLnBrk="0" hangingPunct="1">
                        <a:defRPr sz="1800" kern="1200">
                          <a:solidFill>
                            <a:schemeClr val="dk1"/>
                          </a:solidFill>
                          <a:latin typeface="Arial"/>
                          <a:cs typeface="Times New Roman"/>
                        </a:defRPr>
                      </a:lvl2pPr>
                      <a:lvl3pPr marL="914400" algn="l" defTabSz="914400" rtl="0" eaLnBrk="1" latinLnBrk="0" hangingPunct="1">
                        <a:defRPr sz="1800" kern="1200">
                          <a:solidFill>
                            <a:schemeClr val="dk1"/>
                          </a:solidFill>
                          <a:latin typeface="Arial"/>
                          <a:cs typeface="Times New Roman"/>
                        </a:defRPr>
                      </a:lvl3pPr>
                      <a:lvl4pPr marL="1371600" algn="l" defTabSz="914400" rtl="0" eaLnBrk="1" latinLnBrk="0" hangingPunct="1">
                        <a:defRPr sz="1800" kern="1200">
                          <a:solidFill>
                            <a:schemeClr val="dk1"/>
                          </a:solidFill>
                          <a:latin typeface="Arial"/>
                          <a:cs typeface="Times New Roman"/>
                        </a:defRPr>
                      </a:lvl4pPr>
                      <a:lvl5pPr marL="1828800" algn="l" defTabSz="914400" rtl="0" eaLnBrk="1" latinLnBrk="0" hangingPunct="1">
                        <a:defRPr sz="1800" kern="1200">
                          <a:solidFill>
                            <a:schemeClr val="dk1"/>
                          </a:solidFill>
                          <a:latin typeface="Arial"/>
                          <a:cs typeface="Times New Roman"/>
                        </a:defRPr>
                      </a:lvl5pPr>
                      <a:lvl6pPr marL="2286000" algn="l" defTabSz="914400" rtl="0" eaLnBrk="1" latinLnBrk="0" hangingPunct="1">
                        <a:defRPr sz="1800" kern="1200">
                          <a:solidFill>
                            <a:schemeClr val="dk1"/>
                          </a:solidFill>
                          <a:latin typeface="Arial"/>
                          <a:cs typeface="Times New Roman"/>
                        </a:defRPr>
                      </a:lvl6pPr>
                      <a:lvl7pPr marL="2743200" algn="l" defTabSz="914400" rtl="0" eaLnBrk="1" latinLnBrk="0" hangingPunct="1">
                        <a:defRPr sz="1800" kern="1200">
                          <a:solidFill>
                            <a:schemeClr val="dk1"/>
                          </a:solidFill>
                          <a:latin typeface="Arial"/>
                          <a:cs typeface="Times New Roman"/>
                        </a:defRPr>
                      </a:lvl7pPr>
                      <a:lvl8pPr marL="3200400" algn="l" defTabSz="914400" rtl="0" eaLnBrk="1" latinLnBrk="0" hangingPunct="1">
                        <a:defRPr sz="1800" kern="1200">
                          <a:solidFill>
                            <a:schemeClr val="dk1"/>
                          </a:solidFill>
                          <a:latin typeface="Arial"/>
                          <a:cs typeface="Times New Roman"/>
                        </a:defRPr>
                      </a:lvl8pPr>
                      <a:lvl9pPr marL="3657600" algn="l" defTabSz="914400" rtl="0" eaLnBrk="1" latinLnBrk="0" hangingPunct="1">
                        <a:defRPr sz="1800" kern="1200">
                          <a:solidFill>
                            <a:schemeClr val="dk1"/>
                          </a:solidFill>
                          <a:latin typeface="Arial"/>
                          <a:cs typeface="Times New Roman"/>
                        </a:defRPr>
                      </a:lvl9pPr>
                    </a:lstStyle>
                    <a:p>
                      <a:pPr algn="l"/>
                      <a:endParaRPr lang="es-GT" sz="2000" noProof="0" dirty="0">
                        <a:solidFill>
                          <a:schemeClr val="tx1"/>
                        </a:solidFill>
                        <a:latin typeface="Arial" panose="020B0604020202020204" pitchFamily="34" charset="0"/>
                        <a:cs typeface="Arial" panose="020B0604020202020204" pitchFamily="34" charset="0"/>
                      </a:endParaRPr>
                    </a:p>
                  </a:txBody>
                  <a:tcPr marR="0" marT="0" marB="9146"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004"/>
                  </a:ext>
                </a:extLst>
              </a:tr>
              <a:tr h="355511">
                <a:tc>
                  <a:txBody>
                    <a:bodyPr/>
                    <a:lstStyle>
                      <a:lvl1pPr marL="0" algn="l" defTabSz="914400" rtl="0" eaLnBrk="1" latinLnBrk="0" hangingPunct="1">
                        <a:defRPr sz="1800" kern="1200">
                          <a:solidFill>
                            <a:schemeClr val="dk1"/>
                          </a:solidFill>
                          <a:latin typeface="Arial"/>
                          <a:cs typeface="Times New Roman"/>
                        </a:defRPr>
                      </a:lvl1pPr>
                      <a:lvl2pPr marL="457200" algn="l" defTabSz="914400" rtl="0" eaLnBrk="1" latinLnBrk="0" hangingPunct="1">
                        <a:defRPr sz="1800" kern="1200">
                          <a:solidFill>
                            <a:schemeClr val="dk1"/>
                          </a:solidFill>
                          <a:latin typeface="Arial"/>
                          <a:cs typeface="Times New Roman"/>
                        </a:defRPr>
                      </a:lvl2pPr>
                      <a:lvl3pPr marL="914400" algn="l" defTabSz="914400" rtl="0" eaLnBrk="1" latinLnBrk="0" hangingPunct="1">
                        <a:defRPr sz="1800" kern="1200">
                          <a:solidFill>
                            <a:schemeClr val="dk1"/>
                          </a:solidFill>
                          <a:latin typeface="Arial"/>
                          <a:cs typeface="Times New Roman"/>
                        </a:defRPr>
                      </a:lvl3pPr>
                      <a:lvl4pPr marL="1371600" algn="l" defTabSz="914400" rtl="0" eaLnBrk="1" latinLnBrk="0" hangingPunct="1">
                        <a:defRPr sz="1800" kern="1200">
                          <a:solidFill>
                            <a:schemeClr val="dk1"/>
                          </a:solidFill>
                          <a:latin typeface="Arial"/>
                          <a:cs typeface="Times New Roman"/>
                        </a:defRPr>
                      </a:lvl4pPr>
                      <a:lvl5pPr marL="1828800" algn="l" defTabSz="914400" rtl="0" eaLnBrk="1" latinLnBrk="0" hangingPunct="1">
                        <a:defRPr sz="1800" kern="1200">
                          <a:solidFill>
                            <a:schemeClr val="dk1"/>
                          </a:solidFill>
                          <a:latin typeface="Arial"/>
                          <a:cs typeface="Times New Roman"/>
                        </a:defRPr>
                      </a:lvl5pPr>
                      <a:lvl6pPr marL="2286000" algn="l" defTabSz="914400" rtl="0" eaLnBrk="1" latinLnBrk="0" hangingPunct="1">
                        <a:defRPr sz="1800" kern="1200">
                          <a:solidFill>
                            <a:schemeClr val="dk1"/>
                          </a:solidFill>
                          <a:latin typeface="Arial"/>
                          <a:cs typeface="Times New Roman"/>
                        </a:defRPr>
                      </a:lvl6pPr>
                      <a:lvl7pPr marL="2743200" algn="l" defTabSz="914400" rtl="0" eaLnBrk="1" latinLnBrk="0" hangingPunct="1">
                        <a:defRPr sz="1800" kern="1200">
                          <a:solidFill>
                            <a:schemeClr val="dk1"/>
                          </a:solidFill>
                          <a:latin typeface="Arial"/>
                          <a:cs typeface="Times New Roman"/>
                        </a:defRPr>
                      </a:lvl7pPr>
                      <a:lvl8pPr marL="3200400" algn="l" defTabSz="914400" rtl="0" eaLnBrk="1" latinLnBrk="0" hangingPunct="1">
                        <a:defRPr sz="1800" kern="1200">
                          <a:solidFill>
                            <a:schemeClr val="dk1"/>
                          </a:solidFill>
                          <a:latin typeface="Arial"/>
                          <a:cs typeface="Times New Roman"/>
                        </a:defRPr>
                      </a:lvl8pPr>
                      <a:lvl9pPr marL="3657600" algn="l" defTabSz="914400" rtl="0" eaLnBrk="1" latinLnBrk="0" hangingPunct="1">
                        <a:defRPr sz="1800" kern="1200">
                          <a:solidFill>
                            <a:schemeClr val="dk1"/>
                          </a:solidFill>
                          <a:latin typeface="Arial"/>
                          <a:cs typeface="Times New Roman"/>
                        </a:defRPr>
                      </a:lvl9pPr>
                    </a:lstStyle>
                    <a:p>
                      <a:pPr algn="ctr"/>
                      <a:r>
                        <a:rPr lang="es-GT" sz="2000" noProof="0" dirty="0">
                          <a:solidFill>
                            <a:schemeClr val="tx1"/>
                          </a:solidFill>
                          <a:latin typeface="Arial"/>
                          <a:cs typeface="Arial"/>
                        </a:rPr>
                        <a:t>5</a:t>
                      </a:r>
                    </a:p>
                  </a:txBody>
                  <a:tcPr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Arial"/>
                          <a:cs typeface="Times New Roman"/>
                        </a:defRPr>
                      </a:lvl1pPr>
                      <a:lvl2pPr marL="457200" algn="l" defTabSz="914400" rtl="0" eaLnBrk="1" latinLnBrk="0" hangingPunct="1">
                        <a:defRPr sz="1800" kern="1200">
                          <a:solidFill>
                            <a:schemeClr val="dk1"/>
                          </a:solidFill>
                          <a:latin typeface="Arial"/>
                          <a:cs typeface="Times New Roman"/>
                        </a:defRPr>
                      </a:lvl2pPr>
                      <a:lvl3pPr marL="914400" algn="l" defTabSz="914400" rtl="0" eaLnBrk="1" latinLnBrk="0" hangingPunct="1">
                        <a:defRPr sz="1800" kern="1200">
                          <a:solidFill>
                            <a:schemeClr val="dk1"/>
                          </a:solidFill>
                          <a:latin typeface="Arial"/>
                          <a:cs typeface="Times New Roman"/>
                        </a:defRPr>
                      </a:lvl3pPr>
                      <a:lvl4pPr marL="1371600" algn="l" defTabSz="914400" rtl="0" eaLnBrk="1" latinLnBrk="0" hangingPunct="1">
                        <a:defRPr sz="1800" kern="1200">
                          <a:solidFill>
                            <a:schemeClr val="dk1"/>
                          </a:solidFill>
                          <a:latin typeface="Arial"/>
                          <a:cs typeface="Times New Roman"/>
                        </a:defRPr>
                      </a:lvl4pPr>
                      <a:lvl5pPr marL="1828800" algn="l" defTabSz="914400" rtl="0" eaLnBrk="1" latinLnBrk="0" hangingPunct="1">
                        <a:defRPr sz="1800" kern="1200">
                          <a:solidFill>
                            <a:schemeClr val="dk1"/>
                          </a:solidFill>
                          <a:latin typeface="Arial"/>
                          <a:cs typeface="Times New Roman"/>
                        </a:defRPr>
                      </a:lvl5pPr>
                      <a:lvl6pPr marL="2286000" algn="l" defTabSz="914400" rtl="0" eaLnBrk="1" latinLnBrk="0" hangingPunct="1">
                        <a:defRPr sz="1800" kern="1200">
                          <a:solidFill>
                            <a:schemeClr val="dk1"/>
                          </a:solidFill>
                          <a:latin typeface="Arial"/>
                          <a:cs typeface="Times New Roman"/>
                        </a:defRPr>
                      </a:lvl6pPr>
                      <a:lvl7pPr marL="2743200" algn="l" defTabSz="914400" rtl="0" eaLnBrk="1" latinLnBrk="0" hangingPunct="1">
                        <a:defRPr sz="1800" kern="1200">
                          <a:solidFill>
                            <a:schemeClr val="dk1"/>
                          </a:solidFill>
                          <a:latin typeface="Arial"/>
                          <a:cs typeface="Times New Roman"/>
                        </a:defRPr>
                      </a:lvl7pPr>
                      <a:lvl8pPr marL="3200400" algn="l" defTabSz="914400" rtl="0" eaLnBrk="1" latinLnBrk="0" hangingPunct="1">
                        <a:defRPr sz="1800" kern="1200">
                          <a:solidFill>
                            <a:schemeClr val="dk1"/>
                          </a:solidFill>
                          <a:latin typeface="Arial"/>
                          <a:cs typeface="Times New Roman"/>
                        </a:defRPr>
                      </a:lvl8pPr>
                      <a:lvl9pPr marL="3657600" algn="l" defTabSz="914400" rtl="0" eaLnBrk="1" latinLnBrk="0" hangingPunct="1">
                        <a:defRPr sz="1800" kern="1200">
                          <a:solidFill>
                            <a:schemeClr val="dk1"/>
                          </a:solidFill>
                          <a:latin typeface="Arial"/>
                          <a:cs typeface="Times New Roman"/>
                        </a:defRPr>
                      </a:lvl9pPr>
                    </a:lstStyle>
                    <a:p>
                      <a:pPr marL="0" marR="0" indent="0" algn="l" defTabSz="914400" rtl="0" eaLnBrk="1" fontAlgn="auto" latinLnBrk="0" hangingPunct="1">
                        <a:lnSpc>
                          <a:spcPct val="100000"/>
                        </a:lnSpc>
                        <a:spcBef>
                          <a:spcPts val="0"/>
                        </a:spcBef>
                        <a:spcAft>
                          <a:spcPts val="0"/>
                        </a:spcAft>
                        <a:buClrTx/>
                        <a:buSzTx/>
                        <a:buFontTx/>
                        <a:buNone/>
                        <a:tabLst/>
                        <a:defRPr/>
                      </a:pPr>
                      <a:r>
                        <a:rPr lang="es-GT" sz="2000" noProof="0" dirty="0">
                          <a:solidFill>
                            <a:schemeClr val="tx1"/>
                          </a:solidFill>
                          <a:latin typeface="Arial"/>
                          <a:cs typeface="Arial"/>
                        </a:rPr>
                        <a:t>Recuento de células T CD4+</a:t>
                      </a:r>
                    </a:p>
                  </a:txBody>
                  <a:tcPr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Arial"/>
                          <a:cs typeface="Times New Roman"/>
                        </a:defRPr>
                      </a:lvl1pPr>
                      <a:lvl2pPr marL="457200" algn="l" defTabSz="914400" rtl="0" eaLnBrk="1" latinLnBrk="0" hangingPunct="1">
                        <a:defRPr sz="1800" kern="1200">
                          <a:solidFill>
                            <a:schemeClr val="dk1"/>
                          </a:solidFill>
                          <a:latin typeface="Arial"/>
                          <a:cs typeface="Times New Roman"/>
                        </a:defRPr>
                      </a:lvl2pPr>
                      <a:lvl3pPr marL="914400" algn="l" defTabSz="914400" rtl="0" eaLnBrk="1" latinLnBrk="0" hangingPunct="1">
                        <a:defRPr sz="1800" kern="1200">
                          <a:solidFill>
                            <a:schemeClr val="dk1"/>
                          </a:solidFill>
                          <a:latin typeface="Arial"/>
                          <a:cs typeface="Times New Roman"/>
                        </a:defRPr>
                      </a:lvl3pPr>
                      <a:lvl4pPr marL="1371600" algn="l" defTabSz="914400" rtl="0" eaLnBrk="1" latinLnBrk="0" hangingPunct="1">
                        <a:defRPr sz="1800" kern="1200">
                          <a:solidFill>
                            <a:schemeClr val="dk1"/>
                          </a:solidFill>
                          <a:latin typeface="Arial"/>
                          <a:cs typeface="Times New Roman"/>
                        </a:defRPr>
                      </a:lvl4pPr>
                      <a:lvl5pPr marL="1828800" algn="l" defTabSz="914400" rtl="0" eaLnBrk="1" latinLnBrk="0" hangingPunct="1">
                        <a:defRPr sz="1800" kern="1200">
                          <a:solidFill>
                            <a:schemeClr val="dk1"/>
                          </a:solidFill>
                          <a:latin typeface="Arial"/>
                          <a:cs typeface="Times New Roman"/>
                        </a:defRPr>
                      </a:lvl5pPr>
                      <a:lvl6pPr marL="2286000" algn="l" defTabSz="914400" rtl="0" eaLnBrk="1" latinLnBrk="0" hangingPunct="1">
                        <a:defRPr sz="1800" kern="1200">
                          <a:solidFill>
                            <a:schemeClr val="dk1"/>
                          </a:solidFill>
                          <a:latin typeface="Arial"/>
                          <a:cs typeface="Times New Roman"/>
                        </a:defRPr>
                      </a:lvl6pPr>
                      <a:lvl7pPr marL="2743200" algn="l" defTabSz="914400" rtl="0" eaLnBrk="1" latinLnBrk="0" hangingPunct="1">
                        <a:defRPr sz="1800" kern="1200">
                          <a:solidFill>
                            <a:schemeClr val="dk1"/>
                          </a:solidFill>
                          <a:latin typeface="Arial"/>
                          <a:cs typeface="Times New Roman"/>
                        </a:defRPr>
                      </a:lvl7pPr>
                      <a:lvl8pPr marL="3200400" algn="l" defTabSz="914400" rtl="0" eaLnBrk="1" latinLnBrk="0" hangingPunct="1">
                        <a:defRPr sz="1800" kern="1200">
                          <a:solidFill>
                            <a:schemeClr val="dk1"/>
                          </a:solidFill>
                          <a:latin typeface="Arial"/>
                          <a:cs typeface="Times New Roman"/>
                        </a:defRPr>
                      </a:lvl8pPr>
                      <a:lvl9pPr marL="3657600" algn="l" defTabSz="914400" rtl="0" eaLnBrk="1" latinLnBrk="0" hangingPunct="1">
                        <a:defRPr sz="1800" kern="1200">
                          <a:solidFill>
                            <a:schemeClr val="dk1"/>
                          </a:solidFill>
                          <a:latin typeface="Arial"/>
                          <a:cs typeface="Times New Roman"/>
                        </a:defRPr>
                      </a:lvl9pPr>
                    </a:lstStyle>
                    <a:p>
                      <a:pPr marL="0" marR="0" indent="0" algn="l" defTabSz="914400" rtl="0" eaLnBrk="1" fontAlgn="auto" latinLnBrk="0" hangingPunct="1">
                        <a:lnSpc>
                          <a:spcPct val="100000"/>
                        </a:lnSpc>
                        <a:spcBef>
                          <a:spcPts val="0"/>
                        </a:spcBef>
                        <a:spcAft>
                          <a:spcPts val="0"/>
                        </a:spcAft>
                        <a:buClrTx/>
                        <a:buSzTx/>
                        <a:buFontTx/>
                        <a:buNone/>
                        <a:tabLst/>
                        <a:defRPr/>
                      </a:pPr>
                      <a:r>
                        <a:rPr lang="es-GT" sz="2000" noProof="0" dirty="0">
                          <a:solidFill>
                            <a:schemeClr val="tx1"/>
                          </a:solidFill>
                          <a:latin typeface="Arial"/>
                          <a:cs typeface="Arial"/>
                        </a:rPr>
                        <a:t>0+</a:t>
                      </a:r>
                    </a:p>
                  </a:txBody>
                  <a:tcPr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Arial"/>
                          <a:cs typeface="Times New Roman"/>
                        </a:defRPr>
                      </a:lvl1pPr>
                      <a:lvl2pPr marL="457200" algn="l" defTabSz="914400" rtl="0" eaLnBrk="1" latinLnBrk="0" hangingPunct="1">
                        <a:defRPr sz="1800" kern="1200">
                          <a:solidFill>
                            <a:schemeClr val="dk1"/>
                          </a:solidFill>
                          <a:latin typeface="Arial"/>
                          <a:cs typeface="Times New Roman"/>
                        </a:defRPr>
                      </a:lvl2pPr>
                      <a:lvl3pPr marL="914400" algn="l" defTabSz="914400" rtl="0" eaLnBrk="1" latinLnBrk="0" hangingPunct="1">
                        <a:defRPr sz="1800" kern="1200">
                          <a:solidFill>
                            <a:schemeClr val="dk1"/>
                          </a:solidFill>
                          <a:latin typeface="Arial"/>
                          <a:cs typeface="Times New Roman"/>
                        </a:defRPr>
                      </a:lvl3pPr>
                      <a:lvl4pPr marL="1371600" algn="l" defTabSz="914400" rtl="0" eaLnBrk="1" latinLnBrk="0" hangingPunct="1">
                        <a:defRPr sz="1800" kern="1200">
                          <a:solidFill>
                            <a:schemeClr val="dk1"/>
                          </a:solidFill>
                          <a:latin typeface="Arial"/>
                          <a:cs typeface="Times New Roman"/>
                        </a:defRPr>
                      </a:lvl4pPr>
                      <a:lvl5pPr marL="1828800" algn="l" defTabSz="914400" rtl="0" eaLnBrk="1" latinLnBrk="0" hangingPunct="1">
                        <a:defRPr sz="1800" kern="1200">
                          <a:solidFill>
                            <a:schemeClr val="dk1"/>
                          </a:solidFill>
                          <a:latin typeface="Arial"/>
                          <a:cs typeface="Times New Roman"/>
                        </a:defRPr>
                      </a:lvl5pPr>
                      <a:lvl6pPr marL="2286000" algn="l" defTabSz="914400" rtl="0" eaLnBrk="1" latinLnBrk="0" hangingPunct="1">
                        <a:defRPr sz="1800" kern="1200">
                          <a:solidFill>
                            <a:schemeClr val="dk1"/>
                          </a:solidFill>
                          <a:latin typeface="Arial"/>
                          <a:cs typeface="Times New Roman"/>
                        </a:defRPr>
                      </a:lvl6pPr>
                      <a:lvl7pPr marL="2743200" algn="l" defTabSz="914400" rtl="0" eaLnBrk="1" latinLnBrk="0" hangingPunct="1">
                        <a:defRPr sz="1800" kern="1200">
                          <a:solidFill>
                            <a:schemeClr val="dk1"/>
                          </a:solidFill>
                          <a:latin typeface="Arial"/>
                          <a:cs typeface="Times New Roman"/>
                        </a:defRPr>
                      </a:lvl7pPr>
                      <a:lvl8pPr marL="3200400" algn="l" defTabSz="914400" rtl="0" eaLnBrk="1" latinLnBrk="0" hangingPunct="1">
                        <a:defRPr sz="1800" kern="1200">
                          <a:solidFill>
                            <a:schemeClr val="dk1"/>
                          </a:solidFill>
                          <a:latin typeface="Arial"/>
                          <a:cs typeface="Times New Roman"/>
                        </a:defRPr>
                      </a:lvl8pPr>
                      <a:lvl9pPr marL="3657600" algn="l" defTabSz="914400" rtl="0" eaLnBrk="1" latinLnBrk="0" hangingPunct="1">
                        <a:defRPr sz="1800" kern="1200">
                          <a:solidFill>
                            <a:schemeClr val="dk1"/>
                          </a:solidFill>
                          <a:latin typeface="Arial"/>
                          <a:cs typeface="Times New Roman"/>
                        </a:defRPr>
                      </a:lvl9pPr>
                    </a:lstStyle>
                    <a:p>
                      <a:pPr algn="l"/>
                      <a:endParaRPr lang="es-GT" sz="2000" noProof="0" dirty="0">
                        <a:solidFill>
                          <a:schemeClr val="tx1"/>
                        </a:solidFill>
                        <a:latin typeface="Arial" panose="020B0604020202020204" pitchFamily="34" charset="0"/>
                        <a:cs typeface="Arial" panose="020B0604020202020204" pitchFamily="34" charset="0"/>
                      </a:endParaRPr>
                    </a:p>
                  </a:txBody>
                  <a:tcPr marR="0" marT="0" marB="9146"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355511">
                <a:tc>
                  <a:txBody>
                    <a:bodyPr/>
                    <a:lstStyle>
                      <a:lvl1pPr marL="0" algn="l" defTabSz="914400" rtl="0" eaLnBrk="1" latinLnBrk="0" hangingPunct="1">
                        <a:defRPr sz="1800" kern="1200">
                          <a:solidFill>
                            <a:schemeClr val="dk1"/>
                          </a:solidFill>
                          <a:latin typeface="Arial"/>
                          <a:cs typeface="Times New Roman"/>
                        </a:defRPr>
                      </a:lvl1pPr>
                      <a:lvl2pPr marL="457200" algn="l" defTabSz="914400" rtl="0" eaLnBrk="1" latinLnBrk="0" hangingPunct="1">
                        <a:defRPr sz="1800" kern="1200">
                          <a:solidFill>
                            <a:schemeClr val="dk1"/>
                          </a:solidFill>
                          <a:latin typeface="Arial"/>
                          <a:cs typeface="Times New Roman"/>
                        </a:defRPr>
                      </a:lvl2pPr>
                      <a:lvl3pPr marL="914400" algn="l" defTabSz="914400" rtl="0" eaLnBrk="1" latinLnBrk="0" hangingPunct="1">
                        <a:defRPr sz="1800" kern="1200">
                          <a:solidFill>
                            <a:schemeClr val="dk1"/>
                          </a:solidFill>
                          <a:latin typeface="Arial"/>
                          <a:cs typeface="Times New Roman"/>
                        </a:defRPr>
                      </a:lvl3pPr>
                      <a:lvl4pPr marL="1371600" algn="l" defTabSz="914400" rtl="0" eaLnBrk="1" latinLnBrk="0" hangingPunct="1">
                        <a:defRPr sz="1800" kern="1200">
                          <a:solidFill>
                            <a:schemeClr val="dk1"/>
                          </a:solidFill>
                          <a:latin typeface="Arial"/>
                          <a:cs typeface="Times New Roman"/>
                        </a:defRPr>
                      </a:lvl4pPr>
                      <a:lvl5pPr marL="1828800" algn="l" defTabSz="914400" rtl="0" eaLnBrk="1" latinLnBrk="0" hangingPunct="1">
                        <a:defRPr sz="1800" kern="1200">
                          <a:solidFill>
                            <a:schemeClr val="dk1"/>
                          </a:solidFill>
                          <a:latin typeface="Arial"/>
                          <a:cs typeface="Times New Roman"/>
                        </a:defRPr>
                      </a:lvl5pPr>
                      <a:lvl6pPr marL="2286000" algn="l" defTabSz="914400" rtl="0" eaLnBrk="1" latinLnBrk="0" hangingPunct="1">
                        <a:defRPr sz="1800" kern="1200">
                          <a:solidFill>
                            <a:schemeClr val="dk1"/>
                          </a:solidFill>
                          <a:latin typeface="Arial"/>
                          <a:cs typeface="Times New Roman"/>
                        </a:defRPr>
                      </a:lvl6pPr>
                      <a:lvl7pPr marL="2743200" algn="l" defTabSz="914400" rtl="0" eaLnBrk="1" latinLnBrk="0" hangingPunct="1">
                        <a:defRPr sz="1800" kern="1200">
                          <a:solidFill>
                            <a:schemeClr val="dk1"/>
                          </a:solidFill>
                          <a:latin typeface="Arial"/>
                          <a:cs typeface="Times New Roman"/>
                        </a:defRPr>
                      </a:lvl7pPr>
                      <a:lvl8pPr marL="3200400" algn="l" defTabSz="914400" rtl="0" eaLnBrk="1" latinLnBrk="0" hangingPunct="1">
                        <a:defRPr sz="1800" kern="1200">
                          <a:solidFill>
                            <a:schemeClr val="dk1"/>
                          </a:solidFill>
                          <a:latin typeface="Arial"/>
                          <a:cs typeface="Times New Roman"/>
                        </a:defRPr>
                      </a:lvl8pPr>
                      <a:lvl9pPr marL="3657600" algn="l" defTabSz="914400" rtl="0" eaLnBrk="1" latinLnBrk="0" hangingPunct="1">
                        <a:defRPr sz="1800" kern="1200">
                          <a:solidFill>
                            <a:schemeClr val="dk1"/>
                          </a:solidFill>
                          <a:latin typeface="Arial"/>
                          <a:cs typeface="Times New Roman"/>
                        </a:defRPr>
                      </a:lvl9pPr>
                    </a:lstStyle>
                    <a:p>
                      <a:pPr algn="ctr"/>
                      <a:r>
                        <a:rPr lang="es-GT" sz="2000" noProof="0" dirty="0">
                          <a:solidFill>
                            <a:schemeClr val="tx1"/>
                          </a:solidFill>
                          <a:latin typeface="Arial"/>
                          <a:cs typeface="Arial"/>
                        </a:rPr>
                        <a:t>6</a:t>
                      </a:r>
                    </a:p>
                  </a:txBody>
                  <a:tcPr marR="0" marT="0" marB="914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dk1"/>
                          </a:solidFill>
                          <a:latin typeface="Arial"/>
                          <a:cs typeface="Times New Roman"/>
                        </a:defRPr>
                      </a:lvl1pPr>
                      <a:lvl2pPr marL="457200" algn="l" defTabSz="914400" rtl="0" eaLnBrk="1" latinLnBrk="0" hangingPunct="1">
                        <a:defRPr sz="1800" kern="1200">
                          <a:solidFill>
                            <a:schemeClr val="dk1"/>
                          </a:solidFill>
                          <a:latin typeface="Arial"/>
                          <a:cs typeface="Times New Roman"/>
                        </a:defRPr>
                      </a:lvl2pPr>
                      <a:lvl3pPr marL="914400" algn="l" defTabSz="914400" rtl="0" eaLnBrk="1" latinLnBrk="0" hangingPunct="1">
                        <a:defRPr sz="1800" kern="1200">
                          <a:solidFill>
                            <a:schemeClr val="dk1"/>
                          </a:solidFill>
                          <a:latin typeface="Arial"/>
                          <a:cs typeface="Times New Roman"/>
                        </a:defRPr>
                      </a:lvl3pPr>
                      <a:lvl4pPr marL="1371600" algn="l" defTabSz="914400" rtl="0" eaLnBrk="1" latinLnBrk="0" hangingPunct="1">
                        <a:defRPr sz="1800" kern="1200">
                          <a:solidFill>
                            <a:schemeClr val="dk1"/>
                          </a:solidFill>
                          <a:latin typeface="Arial"/>
                          <a:cs typeface="Times New Roman"/>
                        </a:defRPr>
                      </a:lvl4pPr>
                      <a:lvl5pPr marL="1828800" algn="l" defTabSz="914400" rtl="0" eaLnBrk="1" latinLnBrk="0" hangingPunct="1">
                        <a:defRPr sz="1800" kern="1200">
                          <a:solidFill>
                            <a:schemeClr val="dk1"/>
                          </a:solidFill>
                          <a:latin typeface="Arial"/>
                          <a:cs typeface="Times New Roman"/>
                        </a:defRPr>
                      </a:lvl5pPr>
                      <a:lvl6pPr marL="2286000" algn="l" defTabSz="914400" rtl="0" eaLnBrk="1" latinLnBrk="0" hangingPunct="1">
                        <a:defRPr sz="1800" kern="1200">
                          <a:solidFill>
                            <a:schemeClr val="dk1"/>
                          </a:solidFill>
                          <a:latin typeface="Arial"/>
                          <a:cs typeface="Times New Roman"/>
                        </a:defRPr>
                      </a:lvl6pPr>
                      <a:lvl7pPr marL="2743200" algn="l" defTabSz="914400" rtl="0" eaLnBrk="1" latinLnBrk="0" hangingPunct="1">
                        <a:defRPr sz="1800" kern="1200">
                          <a:solidFill>
                            <a:schemeClr val="dk1"/>
                          </a:solidFill>
                          <a:latin typeface="Arial"/>
                          <a:cs typeface="Times New Roman"/>
                        </a:defRPr>
                      </a:lvl7pPr>
                      <a:lvl8pPr marL="3200400" algn="l" defTabSz="914400" rtl="0" eaLnBrk="1" latinLnBrk="0" hangingPunct="1">
                        <a:defRPr sz="1800" kern="1200">
                          <a:solidFill>
                            <a:schemeClr val="dk1"/>
                          </a:solidFill>
                          <a:latin typeface="Arial"/>
                          <a:cs typeface="Times New Roman"/>
                        </a:defRPr>
                      </a:lvl8pPr>
                      <a:lvl9pPr marL="3657600" algn="l" defTabSz="914400" rtl="0" eaLnBrk="1" latinLnBrk="0" hangingPunct="1">
                        <a:defRPr sz="1800" kern="1200">
                          <a:solidFill>
                            <a:schemeClr val="dk1"/>
                          </a:solidFill>
                          <a:latin typeface="Arial"/>
                          <a:cs typeface="Times New Roman"/>
                        </a:defRPr>
                      </a:lvl9pPr>
                    </a:lstStyle>
                    <a:p>
                      <a:pPr marL="0" marR="0" indent="0" algn="l" rtl="0" eaLnBrk="1" fontAlgn="auto" latinLnBrk="0" hangingPunct="1">
                        <a:lnSpc>
                          <a:spcPct val="100000"/>
                        </a:lnSpc>
                        <a:spcBef>
                          <a:spcPts val="0"/>
                        </a:spcBef>
                        <a:spcAft>
                          <a:spcPts val="0"/>
                        </a:spcAft>
                        <a:buClrTx/>
                        <a:buSzTx/>
                        <a:buFontTx/>
                        <a:buNone/>
                      </a:pPr>
                      <a:r>
                        <a:rPr lang="es-GT" sz="2000" noProof="0" dirty="0">
                          <a:solidFill>
                            <a:schemeClr val="tx1"/>
                          </a:solidFill>
                          <a:latin typeface="Arial"/>
                          <a:cs typeface="Arial"/>
                        </a:rPr>
                        <a:t>Especies animales</a:t>
                      </a:r>
                    </a:p>
                  </a:txBody>
                  <a:tcPr marR="0" marT="0" marB="914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dk1"/>
                          </a:solidFill>
                          <a:latin typeface="Arial"/>
                          <a:cs typeface="Times New Roman"/>
                        </a:defRPr>
                      </a:lvl1pPr>
                      <a:lvl2pPr marL="457200" algn="l" defTabSz="914400" rtl="0" eaLnBrk="1" latinLnBrk="0" hangingPunct="1">
                        <a:defRPr sz="1800" kern="1200">
                          <a:solidFill>
                            <a:schemeClr val="dk1"/>
                          </a:solidFill>
                          <a:latin typeface="Arial"/>
                          <a:cs typeface="Times New Roman"/>
                        </a:defRPr>
                      </a:lvl2pPr>
                      <a:lvl3pPr marL="914400" algn="l" defTabSz="914400" rtl="0" eaLnBrk="1" latinLnBrk="0" hangingPunct="1">
                        <a:defRPr sz="1800" kern="1200">
                          <a:solidFill>
                            <a:schemeClr val="dk1"/>
                          </a:solidFill>
                          <a:latin typeface="Arial"/>
                          <a:cs typeface="Times New Roman"/>
                        </a:defRPr>
                      </a:lvl3pPr>
                      <a:lvl4pPr marL="1371600" algn="l" defTabSz="914400" rtl="0" eaLnBrk="1" latinLnBrk="0" hangingPunct="1">
                        <a:defRPr sz="1800" kern="1200">
                          <a:solidFill>
                            <a:schemeClr val="dk1"/>
                          </a:solidFill>
                          <a:latin typeface="Arial"/>
                          <a:cs typeface="Times New Roman"/>
                        </a:defRPr>
                      </a:lvl4pPr>
                      <a:lvl5pPr marL="1828800" algn="l" defTabSz="914400" rtl="0" eaLnBrk="1" latinLnBrk="0" hangingPunct="1">
                        <a:defRPr sz="1800" kern="1200">
                          <a:solidFill>
                            <a:schemeClr val="dk1"/>
                          </a:solidFill>
                          <a:latin typeface="Arial"/>
                          <a:cs typeface="Times New Roman"/>
                        </a:defRPr>
                      </a:lvl5pPr>
                      <a:lvl6pPr marL="2286000" algn="l" defTabSz="914400" rtl="0" eaLnBrk="1" latinLnBrk="0" hangingPunct="1">
                        <a:defRPr sz="1800" kern="1200">
                          <a:solidFill>
                            <a:schemeClr val="dk1"/>
                          </a:solidFill>
                          <a:latin typeface="Arial"/>
                          <a:cs typeface="Times New Roman"/>
                        </a:defRPr>
                      </a:lvl6pPr>
                      <a:lvl7pPr marL="2743200" algn="l" defTabSz="914400" rtl="0" eaLnBrk="1" latinLnBrk="0" hangingPunct="1">
                        <a:defRPr sz="1800" kern="1200">
                          <a:solidFill>
                            <a:schemeClr val="dk1"/>
                          </a:solidFill>
                          <a:latin typeface="Arial"/>
                          <a:cs typeface="Times New Roman"/>
                        </a:defRPr>
                      </a:lvl7pPr>
                      <a:lvl8pPr marL="3200400" algn="l" defTabSz="914400" rtl="0" eaLnBrk="1" latinLnBrk="0" hangingPunct="1">
                        <a:defRPr sz="1800" kern="1200">
                          <a:solidFill>
                            <a:schemeClr val="dk1"/>
                          </a:solidFill>
                          <a:latin typeface="Arial"/>
                          <a:cs typeface="Times New Roman"/>
                        </a:defRPr>
                      </a:lvl8pPr>
                      <a:lvl9pPr marL="3657600" algn="l" defTabSz="914400" rtl="0" eaLnBrk="1" latinLnBrk="0" hangingPunct="1">
                        <a:defRPr sz="1800" kern="1200">
                          <a:solidFill>
                            <a:schemeClr val="dk1"/>
                          </a:solidFill>
                          <a:latin typeface="Arial"/>
                          <a:cs typeface="Times New Roman"/>
                        </a:defRPr>
                      </a:lvl9pPr>
                    </a:lstStyle>
                    <a:p>
                      <a:pPr marL="0" marR="0" indent="0" algn="l" rtl="0" eaLnBrk="1" fontAlgn="auto" latinLnBrk="0" hangingPunct="1">
                        <a:lnSpc>
                          <a:spcPct val="100000"/>
                        </a:lnSpc>
                        <a:spcBef>
                          <a:spcPts val="0"/>
                        </a:spcBef>
                        <a:spcAft>
                          <a:spcPts val="0"/>
                        </a:spcAft>
                        <a:buClrTx/>
                        <a:buSzTx/>
                        <a:buFontTx/>
                        <a:buNone/>
                      </a:pPr>
                      <a:r>
                        <a:rPr lang="es-GT" sz="2000" noProof="0" dirty="0">
                          <a:solidFill>
                            <a:schemeClr val="tx1"/>
                          </a:solidFill>
                          <a:latin typeface="Arial"/>
                          <a:cs typeface="Arial"/>
                        </a:rPr>
                        <a:t>Aves de corral, Ganado, ...</a:t>
                      </a:r>
                    </a:p>
                  </a:txBody>
                  <a:tcPr marR="0" marT="0" marB="914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dk1"/>
                          </a:solidFill>
                          <a:latin typeface="Arial"/>
                          <a:cs typeface="Times New Roman"/>
                        </a:defRPr>
                      </a:lvl1pPr>
                      <a:lvl2pPr marL="457200" algn="l" defTabSz="914400" rtl="0" eaLnBrk="1" latinLnBrk="0" hangingPunct="1">
                        <a:defRPr sz="1800" kern="1200">
                          <a:solidFill>
                            <a:schemeClr val="dk1"/>
                          </a:solidFill>
                          <a:latin typeface="Arial"/>
                          <a:cs typeface="Times New Roman"/>
                        </a:defRPr>
                      </a:lvl2pPr>
                      <a:lvl3pPr marL="914400" algn="l" defTabSz="914400" rtl="0" eaLnBrk="1" latinLnBrk="0" hangingPunct="1">
                        <a:defRPr sz="1800" kern="1200">
                          <a:solidFill>
                            <a:schemeClr val="dk1"/>
                          </a:solidFill>
                          <a:latin typeface="Arial"/>
                          <a:cs typeface="Times New Roman"/>
                        </a:defRPr>
                      </a:lvl3pPr>
                      <a:lvl4pPr marL="1371600" algn="l" defTabSz="914400" rtl="0" eaLnBrk="1" latinLnBrk="0" hangingPunct="1">
                        <a:defRPr sz="1800" kern="1200">
                          <a:solidFill>
                            <a:schemeClr val="dk1"/>
                          </a:solidFill>
                          <a:latin typeface="Arial"/>
                          <a:cs typeface="Times New Roman"/>
                        </a:defRPr>
                      </a:lvl4pPr>
                      <a:lvl5pPr marL="1828800" algn="l" defTabSz="914400" rtl="0" eaLnBrk="1" latinLnBrk="0" hangingPunct="1">
                        <a:defRPr sz="1800" kern="1200">
                          <a:solidFill>
                            <a:schemeClr val="dk1"/>
                          </a:solidFill>
                          <a:latin typeface="Arial"/>
                          <a:cs typeface="Times New Roman"/>
                        </a:defRPr>
                      </a:lvl5pPr>
                      <a:lvl6pPr marL="2286000" algn="l" defTabSz="914400" rtl="0" eaLnBrk="1" latinLnBrk="0" hangingPunct="1">
                        <a:defRPr sz="1800" kern="1200">
                          <a:solidFill>
                            <a:schemeClr val="dk1"/>
                          </a:solidFill>
                          <a:latin typeface="Arial"/>
                          <a:cs typeface="Times New Roman"/>
                        </a:defRPr>
                      </a:lvl6pPr>
                      <a:lvl7pPr marL="2743200" algn="l" defTabSz="914400" rtl="0" eaLnBrk="1" latinLnBrk="0" hangingPunct="1">
                        <a:defRPr sz="1800" kern="1200">
                          <a:solidFill>
                            <a:schemeClr val="dk1"/>
                          </a:solidFill>
                          <a:latin typeface="Arial"/>
                          <a:cs typeface="Times New Roman"/>
                        </a:defRPr>
                      </a:lvl7pPr>
                      <a:lvl8pPr marL="3200400" algn="l" defTabSz="914400" rtl="0" eaLnBrk="1" latinLnBrk="0" hangingPunct="1">
                        <a:defRPr sz="1800" kern="1200">
                          <a:solidFill>
                            <a:schemeClr val="dk1"/>
                          </a:solidFill>
                          <a:latin typeface="Arial"/>
                          <a:cs typeface="Times New Roman"/>
                        </a:defRPr>
                      </a:lvl8pPr>
                      <a:lvl9pPr marL="3657600" algn="l" defTabSz="914400" rtl="0" eaLnBrk="1" latinLnBrk="0" hangingPunct="1">
                        <a:defRPr sz="1800" kern="1200">
                          <a:solidFill>
                            <a:schemeClr val="dk1"/>
                          </a:solidFill>
                          <a:latin typeface="Arial"/>
                          <a:cs typeface="Times New Roman"/>
                        </a:defRPr>
                      </a:lvl9pPr>
                    </a:lstStyle>
                    <a:p>
                      <a:pPr algn="l"/>
                      <a:endParaRPr lang="es-GT" sz="2000" noProof="0" dirty="0">
                        <a:solidFill>
                          <a:schemeClr val="tx1"/>
                        </a:solidFill>
                        <a:latin typeface="Arial" panose="020B0604020202020204" pitchFamily="34" charset="0"/>
                        <a:cs typeface="Arial" panose="020B0604020202020204" pitchFamily="34" charset="0"/>
                      </a:endParaRPr>
                    </a:p>
                  </a:txBody>
                  <a:tcPr marR="0" marT="0" marB="9146"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006"/>
                  </a:ext>
                </a:extLst>
              </a:tr>
              <a:tr h="1280380">
                <a:tc>
                  <a:txBody>
                    <a:bodyPr/>
                    <a:lstStyle>
                      <a:lvl1pPr marL="0" algn="l" defTabSz="914400" rtl="0" eaLnBrk="1" latinLnBrk="0" hangingPunct="1">
                        <a:defRPr sz="1800" kern="1200">
                          <a:solidFill>
                            <a:schemeClr val="dk1"/>
                          </a:solidFill>
                          <a:latin typeface="Arial"/>
                          <a:cs typeface="Times New Roman"/>
                        </a:defRPr>
                      </a:lvl1pPr>
                      <a:lvl2pPr marL="457200" algn="l" defTabSz="914400" rtl="0" eaLnBrk="1" latinLnBrk="0" hangingPunct="1">
                        <a:defRPr sz="1800" kern="1200">
                          <a:solidFill>
                            <a:schemeClr val="dk1"/>
                          </a:solidFill>
                          <a:latin typeface="Arial"/>
                          <a:cs typeface="Times New Roman"/>
                        </a:defRPr>
                      </a:lvl2pPr>
                      <a:lvl3pPr marL="914400" algn="l" defTabSz="914400" rtl="0" eaLnBrk="1" latinLnBrk="0" hangingPunct="1">
                        <a:defRPr sz="1800" kern="1200">
                          <a:solidFill>
                            <a:schemeClr val="dk1"/>
                          </a:solidFill>
                          <a:latin typeface="Arial"/>
                          <a:cs typeface="Times New Roman"/>
                        </a:defRPr>
                      </a:lvl3pPr>
                      <a:lvl4pPr marL="1371600" algn="l" defTabSz="914400" rtl="0" eaLnBrk="1" latinLnBrk="0" hangingPunct="1">
                        <a:defRPr sz="1800" kern="1200">
                          <a:solidFill>
                            <a:schemeClr val="dk1"/>
                          </a:solidFill>
                          <a:latin typeface="Arial"/>
                          <a:cs typeface="Times New Roman"/>
                        </a:defRPr>
                      </a:lvl4pPr>
                      <a:lvl5pPr marL="1828800" algn="l" defTabSz="914400" rtl="0" eaLnBrk="1" latinLnBrk="0" hangingPunct="1">
                        <a:defRPr sz="1800" kern="1200">
                          <a:solidFill>
                            <a:schemeClr val="dk1"/>
                          </a:solidFill>
                          <a:latin typeface="Arial"/>
                          <a:cs typeface="Times New Roman"/>
                        </a:defRPr>
                      </a:lvl5pPr>
                      <a:lvl6pPr marL="2286000" algn="l" defTabSz="914400" rtl="0" eaLnBrk="1" latinLnBrk="0" hangingPunct="1">
                        <a:defRPr sz="1800" kern="1200">
                          <a:solidFill>
                            <a:schemeClr val="dk1"/>
                          </a:solidFill>
                          <a:latin typeface="Arial"/>
                          <a:cs typeface="Times New Roman"/>
                        </a:defRPr>
                      </a:lvl6pPr>
                      <a:lvl7pPr marL="2743200" algn="l" defTabSz="914400" rtl="0" eaLnBrk="1" latinLnBrk="0" hangingPunct="1">
                        <a:defRPr sz="1800" kern="1200">
                          <a:solidFill>
                            <a:schemeClr val="dk1"/>
                          </a:solidFill>
                          <a:latin typeface="Arial"/>
                          <a:cs typeface="Times New Roman"/>
                        </a:defRPr>
                      </a:lvl7pPr>
                      <a:lvl8pPr marL="3200400" algn="l" defTabSz="914400" rtl="0" eaLnBrk="1" latinLnBrk="0" hangingPunct="1">
                        <a:defRPr sz="1800" kern="1200">
                          <a:solidFill>
                            <a:schemeClr val="dk1"/>
                          </a:solidFill>
                          <a:latin typeface="Arial"/>
                          <a:cs typeface="Times New Roman"/>
                        </a:defRPr>
                      </a:lvl8pPr>
                      <a:lvl9pPr marL="3657600" algn="l" defTabSz="914400" rtl="0" eaLnBrk="1" latinLnBrk="0" hangingPunct="1">
                        <a:defRPr sz="1800" kern="1200">
                          <a:solidFill>
                            <a:schemeClr val="dk1"/>
                          </a:solidFill>
                          <a:latin typeface="Arial"/>
                          <a:cs typeface="Times New Roman"/>
                        </a:defRPr>
                      </a:lvl9pPr>
                    </a:lstStyle>
                    <a:p>
                      <a:pPr algn="ctr"/>
                      <a:r>
                        <a:rPr lang="es-GT" sz="2000" noProof="0" dirty="0">
                          <a:solidFill>
                            <a:schemeClr val="tx1"/>
                          </a:solidFill>
                          <a:latin typeface="Arial"/>
                          <a:cs typeface="Arial"/>
                        </a:rPr>
                        <a:t>7</a:t>
                      </a:r>
                    </a:p>
                  </a:txBody>
                  <a:tcPr marR="0" marT="0" marB="914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Arial"/>
                          <a:cs typeface="Times New Roman"/>
                        </a:defRPr>
                      </a:lvl1pPr>
                      <a:lvl2pPr marL="457200" algn="l" defTabSz="914400" rtl="0" eaLnBrk="1" latinLnBrk="0" hangingPunct="1">
                        <a:defRPr sz="1800" kern="1200">
                          <a:solidFill>
                            <a:schemeClr val="dk1"/>
                          </a:solidFill>
                          <a:latin typeface="Arial"/>
                          <a:cs typeface="Times New Roman"/>
                        </a:defRPr>
                      </a:lvl2pPr>
                      <a:lvl3pPr marL="914400" algn="l" defTabSz="914400" rtl="0" eaLnBrk="1" latinLnBrk="0" hangingPunct="1">
                        <a:defRPr sz="1800" kern="1200">
                          <a:solidFill>
                            <a:schemeClr val="dk1"/>
                          </a:solidFill>
                          <a:latin typeface="Arial"/>
                          <a:cs typeface="Times New Roman"/>
                        </a:defRPr>
                      </a:lvl3pPr>
                      <a:lvl4pPr marL="1371600" algn="l" defTabSz="914400" rtl="0" eaLnBrk="1" latinLnBrk="0" hangingPunct="1">
                        <a:defRPr sz="1800" kern="1200">
                          <a:solidFill>
                            <a:schemeClr val="dk1"/>
                          </a:solidFill>
                          <a:latin typeface="Arial"/>
                          <a:cs typeface="Times New Roman"/>
                        </a:defRPr>
                      </a:lvl4pPr>
                      <a:lvl5pPr marL="1828800" algn="l" defTabSz="914400" rtl="0" eaLnBrk="1" latinLnBrk="0" hangingPunct="1">
                        <a:defRPr sz="1800" kern="1200">
                          <a:solidFill>
                            <a:schemeClr val="dk1"/>
                          </a:solidFill>
                          <a:latin typeface="Arial"/>
                          <a:cs typeface="Times New Roman"/>
                        </a:defRPr>
                      </a:lvl5pPr>
                      <a:lvl6pPr marL="2286000" algn="l" defTabSz="914400" rtl="0" eaLnBrk="1" latinLnBrk="0" hangingPunct="1">
                        <a:defRPr sz="1800" kern="1200">
                          <a:solidFill>
                            <a:schemeClr val="dk1"/>
                          </a:solidFill>
                          <a:latin typeface="Arial"/>
                          <a:cs typeface="Times New Roman"/>
                        </a:defRPr>
                      </a:lvl6pPr>
                      <a:lvl7pPr marL="2743200" algn="l" defTabSz="914400" rtl="0" eaLnBrk="1" latinLnBrk="0" hangingPunct="1">
                        <a:defRPr sz="1800" kern="1200">
                          <a:solidFill>
                            <a:schemeClr val="dk1"/>
                          </a:solidFill>
                          <a:latin typeface="Arial"/>
                          <a:cs typeface="Times New Roman"/>
                        </a:defRPr>
                      </a:lvl7pPr>
                      <a:lvl8pPr marL="3200400" algn="l" defTabSz="914400" rtl="0" eaLnBrk="1" latinLnBrk="0" hangingPunct="1">
                        <a:defRPr sz="1800" kern="1200">
                          <a:solidFill>
                            <a:schemeClr val="dk1"/>
                          </a:solidFill>
                          <a:latin typeface="Arial"/>
                          <a:cs typeface="Times New Roman"/>
                        </a:defRPr>
                      </a:lvl8pPr>
                      <a:lvl9pPr marL="3657600" algn="l" defTabSz="914400" rtl="0" eaLnBrk="1" latinLnBrk="0" hangingPunct="1">
                        <a:defRPr sz="1800" kern="1200">
                          <a:solidFill>
                            <a:schemeClr val="dk1"/>
                          </a:solidFill>
                          <a:latin typeface="Arial"/>
                          <a:cs typeface="Times New Roman"/>
                        </a:defRPr>
                      </a:lvl9pPr>
                    </a:lstStyle>
                    <a:p>
                      <a:pPr marL="0" marR="0" indent="0" algn="l" defTabSz="914400" rtl="0" eaLnBrk="1" fontAlgn="auto" latinLnBrk="0" hangingPunct="1">
                        <a:lnSpc>
                          <a:spcPct val="100000"/>
                        </a:lnSpc>
                        <a:spcBef>
                          <a:spcPts val="0"/>
                        </a:spcBef>
                        <a:spcAft>
                          <a:spcPts val="0"/>
                        </a:spcAft>
                        <a:buClrTx/>
                        <a:buSzTx/>
                        <a:buFontTx/>
                        <a:buNone/>
                        <a:tabLst/>
                        <a:defRPr/>
                      </a:pPr>
                      <a:r>
                        <a:rPr lang="es-GT" sz="2000" noProof="0" dirty="0">
                          <a:solidFill>
                            <a:schemeClr val="tx1"/>
                          </a:solidFill>
                          <a:latin typeface="Arial"/>
                          <a:cs typeface="Arial"/>
                        </a:rPr>
                        <a:t>Más alto </a:t>
                      </a:r>
                    </a:p>
                    <a:p>
                      <a:pPr marL="0" marR="0" indent="0" algn="l" defTabSz="914400" rtl="0" eaLnBrk="1" fontAlgn="auto" latinLnBrk="0" hangingPunct="1">
                        <a:lnSpc>
                          <a:spcPct val="100000"/>
                        </a:lnSpc>
                        <a:spcBef>
                          <a:spcPts val="0"/>
                        </a:spcBef>
                        <a:spcAft>
                          <a:spcPts val="0"/>
                        </a:spcAft>
                        <a:buClrTx/>
                        <a:buSzTx/>
                        <a:buFontTx/>
                        <a:buNone/>
                        <a:tabLst/>
                        <a:defRPr/>
                      </a:pPr>
                      <a:r>
                        <a:rPr lang="es-GT" sz="2000" noProof="0" dirty="0">
                          <a:solidFill>
                            <a:schemeClr val="tx1"/>
                          </a:solidFill>
                          <a:latin typeface="Arial"/>
                          <a:cs typeface="Arial"/>
                        </a:rPr>
                        <a:t>nivel educativo</a:t>
                      </a:r>
                    </a:p>
                  </a:txBody>
                  <a:tcPr marR="0" marT="0" marB="914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Arial"/>
                          <a:cs typeface="Times New Roman"/>
                        </a:defRPr>
                      </a:lvl1pPr>
                      <a:lvl2pPr marL="457200" algn="l" defTabSz="914400" rtl="0" eaLnBrk="1" latinLnBrk="0" hangingPunct="1">
                        <a:defRPr sz="1800" kern="1200">
                          <a:solidFill>
                            <a:schemeClr val="dk1"/>
                          </a:solidFill>
                          <a:latin typeface="Arial"/>
                          <a:cs typeface="Times New Roman"/>
                        </a:defRPr>
                      </a:lvl2pPr>
                      <a:lvl3pPr marL="914400" algn="l" defTabSz="914400" rtl="0" eaLnBrk="1" latinLnBrk="0" hangingPunct="1">
                        <a:defRPr sz="1800" kern="1200">
                          <a:solidFill>
                            <a:schemeClr val="dk1"/>
                          </a:solidFill>
                          <a:latin typeface="Arial"/>
                          <a:cs typeface="Times New Roman"/>
                        </a:defRPr>
                      </a:lvl3pPr>
                      <a:lvl4pPr marL="1371600" algn="l" defTabSz="914400" rtl="0" eaLnBrk="1" latinLnBrk="0" hangingPunct="1">
                        <a:defRPr sz="1800" kern="1200">
                          <a:solidFill>
                            <a:schemeClr val="dk1"/>
                          </a:solidFill>
                          <a:latin typeface="Arial"/>
                          <a:cs typeface="Times New Roman"/>
                        </a:defRPr>
                      </a:lvl4pPr>
                      <a:lvl5pPr marL="1828800" algn="l" defTabSz="914400" rtl="0" eaLnBrk="1" latinLnBrk="0" hangingPunct="1">
                        <a:defRPr sz="1800" kern="1200">
                          <a:solidFill>
                            <a:schemeClr val="dk1"/>
                          </a:solidFill>
                          <a:latin typeface="Arial"/>
                          <a:cs typeface="Times New Roman"/>
                        </a:defRPr>
                      </a:lvl5pPr>
                      <a:lvl6pPr marL="2286000" algn="l" defTabSz="914400" rtl="0" eaLnBrk="1" latinLnBrk="0" hangingPunct="1">
                        <a:defRPr sz="1800" kern="1200">
                          <a:solidFill>
                            <a:schemeClr val="dk1"/>
                          </a:solidFill>
                          <a:latin typeface="Arial"/>
                          <a:cs typeface="Times New Roman"/>
                        </a:defRPr>
                      </a:lvl6pPr>
                      <a:lvl7pPr marL="2743200" algn="l" defTabSz="914400" rtl="0" eaLnBrk="1" latinLnBrk="0" hangingPunct="1">
                        <a:defRPr sz="1800" kern="1200">
                          <a:solidFill>
                            <a:schemeClr val="dk1"/>
                          </a:solidFill>
                          <a:latin typeface="Arial"/>
                          <a:cs typeface="Times New Roman"/>
                        </a:defRPr>
                      </a:lvl7pPr>
                      <a:lvl8pPr marL="3200400" algn="l" defTabSz="914400" rtl="0" eaLnBrk="1" latinLnBrk="0" hangingPunct="1">
                        <a:defRPr sz="1800" kern="1200">
                          <a:solidFill>
                            <a:schemeClr val="dk1"/>
                          </a:solidFill>
                          <a:latin typeface="Arial"/>
                          <a:cs typeface="Times New Roman"/>
                        </a:defRPr>
                      </a:lvl8pPr>
                      <a:lvl9pPr marL="3657600" algn="l" defTabSz="914400" rtl="0" eaLnBrk="1" latinLnBrk="0" hangingPunct="1">
                        <a:defRPr sz="1800" kern="1200">
                          <a:solidFill>
                            <a:schemeClr val="dk1"/>
                          </a:solidFill>
                          <a:latin typeface="Arial"/>
                          <a:cs typeface="Times New Roman"/>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GT" sz="2000" baseline="0" noProof="0" dirty="0">
                          <a:solidFill>
                            <a:schemeClr val="tx1"/>
                          </a:solidFill>
                          <a:latin typeface="Arial"/>
                          <a:cs typeface="Arial"/>
                        </a:rPr>
                        <a:t>0 = Analfabeta</a:t>
                      </a:r>
                    </a:p>
                    <a:p>
                      <a:pPr marL="0" marR="0" lvl="0" indent="0" algn="l" defTabSz="914400" rtl="0" eaLnBrk="1" fontAlgn="auto" latinLnBrk="0" hangingPunct="1">
                        <a:lnSpc>
                          <a:spcPct val="100000"/>
                        </a:lnSpc>
                        <a:spcBef>
                          <a:spcPts val="0"/>
                        </a:spcBef>
                        <a:spcAft>
                          <a:spcPts val="0"/>
                        </a:spcAft>
                        <a:buClrTx/>
                        <a:buSzTx/>
                        <a:buFontTx/>
                        <a:buNone/>
                        <a:tabLst/>
                        <a:defRPr/>
                      </a:pPr>
                      <a:r>
                        <a:rPr lang="es-GT" sz="2000" baseline="0" noProof="0" dirty="0">
                          <a:solidFill>
                            <a:schemeClr val="tx1"/>
                          </a:solidFill>
                          <a:latin typeface="Arial"/>
                          <a:cs typeface="Arial"/>
                        </a:rPr>
                        <a:t>1 = Primario</a:t>
                      </a:r>
                    </a:p>
                    <a:p>
                      <a:pPr marL="0" marR="0" lvl="0" indent="0" algn="l" defTabSz="914400" rtl="0" eaLnBrk="1" fontAlgn="auto" latinLnBrk="0" hangingPunct="1">
                        <a:lnSpc>
                          <a:spcPct val="100000"/>
                        </a:lnSpc>
                        <a:spcBef>
                          <a:spcPts val="0"/>
                        </a:spcBef>
                        <a:spcAft>
                          <a:spcPts val="0"/>
                        </a:spcAft>
                        <a:buClrTx/>
                        <a:buSzTx/>
                        <a:buFontTx/>
                        <a:buNone/>
                        <a:tabLst/>
                        <a:defRPr/>
                      </a:pPr>
                      <a:r>
                        <a:rPr lang="es-GT" sz="2000" baseline="0" noProof="0" dirty="0">
                          <a:solidFill>
                            <a:schemeClr val="tx1"/>
                          </a:solidFill>
                          <a:latin typeface="Arial"/>
                          <a:cs typeface="Arial"/>
                        </a:rPr>
                        <a:t>2 = Secundario</a:t>
                      </a:r>
                    </a:p>
                    <a:p>
                      <a:pPr marL="0" marR="0" lvl="0" indent="0" algn="l" defTabSz="914400" rtl="0" eaLnBrk="1" fontAlgn="auto" latinLnBrk="0" hangingPunct="1">
                        <a:lnSpc>
                          <a:spcPct val="100000"/>
                        </a:lnSpc>
                        <a:spcBef>
                          <a:spcPts val="0"/>
                        </a:spcBef>
                        <a:spcAft>
                          <a:spcPts val="0"/>
                        </a:spcAft>
                        <a:buClrTx/>
                        <a:buSzTx/>
                        <a:buFontTx/>
                        <a:buNone/>
                        <a:tabLst/>
                        <a:defRPr/>
                      </a:pPr>
                      <a:r>
                        <a:rPr lang="es-GT" sz="2000" baseline="0" noProof="0" dirty="0">
                          <a:solidFill>
                            <a:schemeClr val="tx1"/>
                          </a:solidFill>
                          <a:latin typeface="Arial"/>
                          <a:cs typeface="Arial"/>
                        </a:rPr>
                        <a:t>3 = Universitario</a:t>
                      </a:r>
                      <a:endParaRPr lang="es-GT" sz="2000" noProof="0" dirty="0">
                        <a:solidFill>
                          <a:schemeClr val="tx1"/>
                        </a:solidFill>
                        <a:latin typeface="Arial"/>
                        <a:cs typeface="Arial"/>
                      </a:endParaRPr>
                    </a:p>
                  </a:txBody>
                  <a:tcPr marR="0" marT="0" marB="914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Arial"/>
                          <a:cs typeface="Times New Roman"/>
                        </a:defRPr>
                      </a:lvl1pPr>
                      <a:lvl2pPr marL="457200" algn="l" defTabSz="914400" rtl="0" eaLnBrk="1" latinLnBrk="0" hangingPunct="1">
                        <a:defRPr sz="1800" kern="1200">
                          <a:solidFill>
                            <a:schemeClr val="dk1"/>
                          </a:solidFill>
                          <a:latin typeface="Arial"/>
                          <a:cs typeface="Times New Roman"/>
                        </a:defRPr>
                      </a:lvl2pPr>
                      <a:lvl3pPr marL="914400" algn="l" defTabSz="914400" rtl="0" eaLnBrk="1" latinLnBrk="0" hangingPunct="1">
                        <a:defRPr sz="1800" kern="1200">
                          <a:solidFill>
                            <a:schemeClr val="dk1"/>
                          </a:solidFill>
                          <a:latin typeface="Arial"/>
                          <a:cs typeface="Times New Roman"/>
                        </a:defRPr>
                      </a:lvl3pPr>
                      <a:lvl4pPr marL="1371600" algn="l" defTabSz="914400" rtl="0" eaLnBrk="1" latinLnBrk="0" hangingPunct="1">
                        <a:defRPr sz="1800" kern="1200">
                          <a:solidFill>
                            <a:schemeClr val="dk1"/>
                          </a:solidFill>
                          <a:latin typeface="Arial"/>
                          <a:cs typeface="Times New Roman"/>
                        </a:defRPr>
                      </a:lvl4pPr>
                      <a:lvl5pPr marL="1828800" algn="l" defTabSz="914400" rtl="0" eaLnBrk="1" latinLnBrk="0" hangingPunct="1">
                        <a:defRPr sz="1800" kern="1200">
                          <a:solidFill>
                            <a:schemeClr val="dk1"/>
                          </a:solidFill>
                          <a:latin typeface="Arial"/>
                          <a:cs typeface="Times New Roman"/>
                        </a:defRPr>
                      </a:lvl5pPr>
                      <a:lvl6pPr marL="2286000" algn="l" defTabSz="914400" rtl="0" eaLnBrk="1" latinLnBrk="0" hangingPunct="1">
                        <a:defRPr sz="1800" kern="1200">
                          <a:solidFill>
                            <a:schemeClr val="dk1"/>
                          </a:solidFill>
                          <a:latin typeface="Arial"/>
                          <a:cs typeface="Times New Roman"/>
                        </a:defRPr>
                      </a:lvl6pPr>
                      <a:lvl7pPr marL="2743200" algn="l" defTabSz="914400" rtl="0" eaLnBrk="1" latinLnBrk="0" hangingPunct="1">
                        <a:defRPr sz="1800" kern="1200">
                          <a:solidFill>
                            <a:schemeClr val="dk1"/>
                          </a:solidFill>
                          <a:latin typeface="Arial"/>
                          <a:cs typeface="Times New Roman"/>
                        </a:defRPr>
                      </a:lvl7pPr>
                      <a:lvl8pPr marL="3200400" algn="l" defTabSz="914400" rtl="0" eaLnBrk="1" latinLnBrk="0" hangingPunct="1">
                        <a:defRPr sz="1800" kern="1200">
                          <a:solidFill>
                            <a:schemeClr val="dk1"/>
                          </a:solidFill>
                          <a:latin typeface="Arial"/>
                          <a:cs typeface="Times New Roman"/>
                        </a:defRPr>
                      </a:lvl8pPr>
                      <a:lvl9pPr marL="3657600" algn="l" defTabSz="914400" rtl="0" eaLnBrk="1" latinLnBrk="0" hangingPunct="1">
                        <a:defRPr sz="1800" kern="1200">
                          <a:solidFill>
                            <a:schemeClr val="dk1"/>
                          </a:solidFill>
                          <a:latin typeface="Arial"/>
                          <a:cs typeface="Times New Roman"/>
                        </a:defRPr>
                      </a:lvl9pPr>
                    </a:lstStyle>
                    <a:p>
                      <a:pPr algn="l"/>
                      <a:endParaRPr lang="es-GT" sz="2000" noProof="0" dirty="0">
                        <a:solidFill>
                          <a:schemeClr val="tx1"/>
                        </a:solidFill>
                        <a:latin typeface="Arial" panose="020B0604020202020204" pitchFamily="34" charset="0"/>
                        <a:cs typeface="Arial" panose="020B0604020202020204" pitchFamily="34" charset="0"/>
                      </a:endParaRPr>
                    </a:p>
                  </a:txBody>
                  <a:tcPr marR="0" marT="0" marB="9146"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bl>
          </a:graphicData>
        </a:graphic>
      </p:graphicFrame>
      <p:sp>
        <p:nvSpPr>
          <p:cNvPr id="7" name="Content Placeholder 1">
            <a:extLst>
              <a:ext uri="{FF2B5EF4-FFF2-40B4-BE49-F238E27FC236}">
                <a16:creationId xmlns:a16="http://schemas.microsoft.com/office/drawing/2014/main" id="{FF4B10DA-EFE7-9B90-A364-A59CFE39DB76}"/>
              </a:ext>
            </a:extLst>
          </p:cNvPr>
          <p:cNvSpPr txBox="1">
            <a:spLocks/>
          </p:cNvSpPr>
          <p:nvPr/>
        </p:nvSpPr>
        <p:spPr bwMode="auto">
          <a:xfrm>
            <a:off x="8713871" y="2377982"/>
            <a:ext cx="1676400"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defTabSz="914400" fontAlgn="base">
              <a:spcBef>
                <a:spcPct val="0"/>
              </a:spcBef>
              <a:spcAft>
                <a:spcPts val="400"/>
              </a:spcAft>
              <a:buClr>
                <a:srgbClr val="006600"/>
              </a:buClr>
              <a:buSzTx/>
              <a:buFont typeface="Arial" panose="020B0604020202020204" pitchFamily="34" charset="0"/>
              <a:buNone/>
            </a:pPr>
            <a:r>
              <a:rPr lang="es-GT" sz="2000" b="1" noProof="0" dirty="0">
                <a:solidFill>
                  <a:srgbClr val="00953A"/>
                </a:solidFill>
                <a:cs typeface="Arial" panose="020B0604020202020204" pitchFamily="34" charset="0"/>
              </a:rPr>
              <a:t>Cuantitativa</a:t>
            </a:r>
          </a:p>
        </p:txBody>
      </p:sp>
      <p:sp>
        <p:nvSpPr>
          <p:cNvPr id="8" name="Rectangle 7">
            <a:extLst>
              <a:ext uri="{FF2B5EF4-FFF2-40B4-BE49-F238E27FC236}">
                <a16:creationId xmlns:a16="http://schemas.microsoft.com/office/drawing/2014/main" id="{7FB521B1-71A3-047F-B831-27ADC492F169}"/>
              </a:ext>
            </a:extLst>
          </p:cNvPr>
          <p:cNvSpPr>
            <a:spLocks noChangeArrowheads="1"/>
          </p:cNvSpPr>
          <p:nvPr/>
        </p:nvSpPr>
        <p:spPr bwMode="auto">
          <a:xfrm>
            <a:off x="8713871" y="2862775"/>
            <a:ext cx="147989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defTabSz="914400" eaLnBrk="0" fontAlgn="base" hangingPunct="0">
              <a:spcBef>
                <a:spcPct val="0"/>
              </a:spcBef>
              <a:spcAft>
                <a:spcPts val="400"/>
              </a:spcAft>
              <a:buClrTx/>
              <a:buSzTx/>
              <a:buFontTx/>
              <a:buNone/>
            </a:pPr>
            <a:r>
              <a:rPr lang="es-GT" sz="2000" b="1" noProof="0" dirty="0">
                <a:solidFill>
                  <a:srgbClr val="00953A"/>
                </a:solidFill>
                <a:cs typeface="Arial" panose="020B0604020202020204" pitchFamily="34" charset="0"/>
              </a:rPr>
              <a:t>Cualitativa</a:t>
            </a:r>
            <a:endParaRPr lang="es-GT" sz="2000" noProof="0" dirty="0">
              <a:solidFill>
                <a:srgbClr val="00953A"/>
              </a:solidFill>
              <a:cs typeface="Arial" panose="020B0604020202020204" pitchFamily="34" charset="0"/>
            </a:endParaRPr>
          </a:p>
        </p:txBody>
      </p:sp>
      <p:sp>
        <p:nvSpPr>
          <p:cNvPr id="9" name="Content Placeholder 1">
            <a:extLst>
              <a:ext uri="{FF2B5EF4-FFF2-40B4-BE49-F238E27FC236}">
                <a16:creationId xmlns:a16="http://schemas.microsoft.com/office/drawing/2014/main" id="{DB314C53-1BD0-4D57-B275-797690D7D6E6}"/>
              </a:ext>
            </a:extLst>
          </p:cNvPr>
          <p:cNvSpPr txBox="1">
            <a:spLocks/>
          </p:cNvSpPr>
          <p:nvPr/>
        </p:nvSpPr>
        <p:spPr bwMode="auto">
          <a:xfrm>
            <a:off x="8713871" y="3462403"/>
            <a:ext cx="1676400" cy="38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defTabSz="914400" fontAlgn="base">
              <a:spcBef>
                <a:spcPct val="0"/>
              </a:spcBef>
              <a:spcAft>
                <a:spcPts val="400"/>
              </a:spcAft>
              <a:buClr>
                <a:srgbClr val="006600"/>
              </a:buClr>
              <a:buSzTx/>
              <a:buFont typeface="Arial" panose="020B0604020202020204" pitchFamily="34" charset="0"/>
              <a:buNone/>
            </a:pPr>
            <a:r>
              <a:rPr lang="es-GT" sz="2000" b="1" noProof="0" dirty="0">
                <a:solidFill>
                  <a:srgbClr val="00953A"/>
                </a:solidFill>
                <a:cs typeface="Arial" panose="020B0604020202020204" pitchFamily="34" charset="0"/>
              </a:rPr>
              <a:t>Cuantitativa</a:t>
            </a:r>
          </a:p>
        </p:txBody>
      </p:sp>
      <p:sp>
        <p:nvSpPr>
          <p:cNvPr id="10" name="Rectangle 9">
            <a:extLst>
              <a:ext uri="{FF2B5EF4-FFF2-40B4-BE49-F238E27FC236}">
                <a16:creationId xmlns:a16="http://schemas.microsoft.com/office/drawing/2014/main" id="{222736FE-FF15-1209-43B9-E4E09354ECFE}"/>
              </a:ext>
            </a:extLst>
          </p:cNvPr>
          <p:cNvSpPr>
            <a:spLocks noChangeArrowheads="1"/>
          </p:cNvSpPr>
          <p:nvPr/>
        </p:nvSpPr>
        <p:spPr bwMode="auto">
          <a:xfrm>
            <a:off x="8713871" y="3920656"/>
            <a:ext cx="147989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defTabSz="914400" eaLnBrk="0" fontAlgn="base" hangingPunct="0">
              <a:spcBef>
                <a:spcPct val="0"/>
              </a:spcBef>
              <a:spcAft>
                <a:spcPts val="400"/>
              </a:spcAft>
              <a:buClrTx/>
              <a:buSzTx/>
              <a:buFontTx/>
              <a:buNone/>
            </a:pPr>
            <a:r>
              <a:rPr lang="es-GT" sz="2000" b="1" noProof="0" dirty="0">
                <a:solidFill>
                  <a:srgbClr val="00953A"/>
                </a:solidFill>
                <a:cs typeface="Arial" panose="020B0604020202020204" pitchFamily="34" charset="0"/>
              </a:rPr>
              <a:t>Cualitativa</a:t>
            </a:r>
            <a:endParaRPr lang="es-GT" sz="2000" noProof="0" dirty="0">
              <a:solidFill>
                <a:srgbClr val="00953A"/>
              </a:solidFill>
              <a:cs typeface="Arial" panose="020B0604020202020204" pitchFamily="34" charset="0"/>
            </a:endParaRPr>
          </a:p>
        </p:txBody>
      </p:sp>
      <p:sp>
        <p:nvSpPr>
          <p:cNvPr id="11" name="Content Placeholder 1">
            <a:extLst>
              <a:ext uri="{FF2B5EF4-FFF2-40B4-BE49-F238E27FC236}">
                <a16:creationId xmlns:a16="http://schemas.microsoft.com/office/drawing/2014/main" id="{F64B1C25-F4FD-4331-67BB-9F44EADA84E5}"/>
              </a:ext>
            </a:extLst>
          </p:cNvPr>
          <p:cNvSpPr txBox="1">
            <a:spLocks/>
          </p:cNvSpPr>
          <p:nvPr/>
        </p:nvSpPr>
        <p:spPr bwMode="auto">
          <a:xfrm>
            <a:off x="8713871" y="4295792"/>
            <a:ext cx="1752600"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defTabSz="914400" fontAlgn="base">
              <a:spcBef>
                <a:spcPct val="0"/>
              </a:spcBef>
              <a:spcAft>
                <a:spcPts val="400"/>
              </a:spcAft>
              <a:buClr>
                <a:srgbClr val="006600"/>
              </a:buClr>
              <a:buSzTx/>
              <a:buFont typeface="Arial" panose="020B0604020202020204" pitchFamily="34" charset="0"/>
              <a:buNone/>
            </a:pPr>
            <a:r>
              <a:rPr lang="es-GT" sz="2000" b="1" noProof="0" dirty="0">
                <a:solidFill>
                  <a:srgbClr val="00953A"/>
                </a:solidFill>
                <a:cs typeface="Arial" panose="020B0604020202020204" pitchFamily="34" charset="0"/>
              </a:rPr>
              <a:t>Cuantitativa</a:t>
            </a:r>
          </a:p>
        </p:txBody>
      </p:sp>
      <p:sp>
        <p:nvSpPr>
          <p:cNvPr id="12" name="Rectangle 11">
            <a:extLst>
              <a:ext uri="{FF2B5EF4-FFF2-40B4-BE49-F238E27FC236}">
                <a16:creationId xmlns:a16="http://schemas.microsoft.com/office/drawing/2014/main" id="{97E04F7D-D92E-2BDE-8E70-11C4C6F83A67}"/>
              </a:ext>
            </a:extLst>
          </p:cNvPr>
          <p:cNvSpPr>
            <a:spLocks noChangeArrowheads="1"/>
          </p:cNvSpPr>
          <p:nvPr/>
        </p:nvSpPr>
        <p:spPr bwMode="auto">
          <a:xfrm>
            <a:off x="8713871" y="4662211"/>
            <a:ext cx="147989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defTabSz="914400" eaLnBrk="0" fontAlgn="base" hangingPunct="0">
              <a:spcBef>
                <a:spcPct val="0"/>
              </a:spcBef>
              <a:spcAft>
                <a:spcPts val="400"/>
              </a:spcAft>
              <a:buClrTx/>
              <a:buSzTx/>
              <a:buFontTx/>
              <a:buNone/>
            </a:pPr>
            <a:r>
              <a:rPr lang="es-GT" sz="2000" b="1" noProof="0" dirty="0">
                <a:solidFill>
                  <a:srgbClr val="00953A"/>
                </a:solidFill>
                <a:cs typeface="Arial" panose="020B0604020202020204" pitchFamily="34" charset="0"/>
              </a:rPr>
              <a:t>Cualitativa</a:t>
            </a:r>
            <a:endParaRPr lang="es-GT" sz="2000" noProof="0" dirty="0">
              <a:solidFill>
                <a:srgbClr val="00953A"/>
              </a:solidFill>
              <a:cs typeface="Arial" panose="020B0604020202020204" pitchFamily="34" charset="0"/>
            </a:endParaRPr>
          </a:p>
        </p:txBody>
      </p:sp>
      <p:sp>
        <p:nvSpPr>
          <p:cNvPr id="13" name="Content Placeholder 1">
            <a:extLst>
              <a:ext uri="{FF2B5EF4-FFF2-40B4-BE49-F238E27FC236}">
                <a16:creationId xmlns:a16="http://schemas.microsoft.com/office/drawing/2014/main" id="{FA00DB1C-F8CA-93E2-A67F-45998016D72B}"/>
              </a:ext>
            </a:extLst>
          </p:cNvPr>
          <p:cNvSpPr txBox="1">
            <a:spLocks/>
          </p:cNvSpPr>
          <p:nvPr/>
        </p:nvSpPr>
        <p:spPr bwMode="auto">
          <a:xfrm>
            <a:off x="8713871" y="5440888"/>
            <a:ext cx="1752600"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defTabSz="914400" fontAlgn="base">
              <a:spcBef>
                <a:spcPct val="0"/>
              </a:spcBef>
              <a:spcAft>
                <a:spcPts val="400"/>
              </a:spcAft>
              <a:buClr>
                <a:srgbClr val="006600"/>
              </a:buClr>
              <a:buSzTx/>
              <a:buFont typeface="Arial" panose="020B0604020202020204" pitchFamily="34" charset="0"/>
              <a:buNone/>
            </a:pPr>
            <a:r>
              <a:rPr lang="es-GT" sz="2000" b="1" noProof="0" dirty="0">
                <a:solidFill>
                  <a:srgbClr val="00953A"/>
                </a:solidFill>
                <a:cs typeface="Arial" panose="020B0604020202020204" pitchFamily="34" charset="0"/>
              </a:rPr>
              <a:t>Cualitativa</a:t>
            </a:r>
          </a:p>
        </p:txBody>
      </p:sp>
    </p:spTree>
    <p:extLst>
      <p:ext uri="{BB962C8B-B14F-4D97-AF65-F5344CB8AC3E}">
        <p14:creationId xmlns:p14="http://schemas.microsoft.com/office/powerpoint/2010/main" val="30772168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p:bldP spid="1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a:extLst>
              <a:ext uri="{FF2B5EF4-FFF2-40B4-BE49-F238E27FC236}">
                <a16:creationId xmlns:a16="http://schemas.microsoft.com/office/drawing/2014/main" id="{59749C1E-F367-7B7F-F069-CBA730FD1CD5}"/>
              </a:ext>
            </a:extLst>
          </p:cNvPr>
          <p:cNvSpPr>
            <a:spLocks noGrp="1"/>
          </p:cNvSpPr>
          <p:nvPr>
            <p:ph sz="half" idx="2"/>
          </p:nvPr>
        </p:nvSpPr>
        <p:spPr>
          <a:xfrm>
            <a:off x="838200" y="1478857"/>
            <a:ext cx="5499100" cy="4639309"/>
          </a:xfrm>
        </p:spPr>
        <p:txBody>
          <a:bodyPr/>
          <a:lstStyle/>
          <a:p>
            <a:r>
              <a:rPr lang="es-GT" noProof="0" dirty="0"/>
              <a:t>Tipo de datos</a:t>
            </a:r>
          </a:p>
          <a:p>
            <a:pPr lvl="1"/>
            <a:r>
              <a:rPr lang="es-GT" noProof="0" dirty="0"/>
              <a:t>Medidas</a:t>
            </a:r>
          </a:p>
          <a:p>
            <a:pPr lvl="1"/>
            <a:r>
              <a:rPr lang="es-GT" noProof="0" dirty="0"/>
              <a:t>Datos numéricos</a:t>
            </a:r>
          </a:p>
          <a:p>
            <a:r>
              <a:rPr lang="es-GT" noProof="0" dirty="0"/>
              <a:t>Resumir con medidas de tendencia central y dispersión</a:t>
            </a:r>
          </a:p>
          <a:p>
            <a:pPr lvl="1"/>
            <a:r>
              <a:rPr lang="es-GT" noProof="0" dirty="0"/>
              <a:t>Moda</a:t>
            </a:r>
          </a:p>
          <a:p>
            <a:pPr lvl="1"/>
            <a:r>
              <a:rPr lang="es-GT" noProof="0" dirty="0"/>
              <a:t>Mediana</a:t>
            </a:r>
          </a:p>
          <a:p>
            <a:pPr lvl="1"/>
            <a:r>
              <a:rPr lang="es-GT" noProof="0" dirty="0"/>
              <a:t>Media</a:t>
            </a:r>
          </a:p>
          <a:p>
            <a:pPr lvl="1"/>
            <a:r>
              <a:rPr lang="es-GT" noProof="0" dirty="0"/>
              <a:t>Rango</a:t>
            </a:r>
          </a:p>
          <a:p>
            <a:endParaRPr lang="es-GT" noProof="0" dirty="0"/>
          </a:p>
        </p:txBody>
      </p:sp>
      <p:sp>
        <p:nvSpPr>
          <p:cNvPr id="3" name="Title 2">
            <a:extLst>
              <a:ext uri="{FF2B5EF4-FFF2-40B4-BE49-F238E27FC236}">
                <a16:creationId xmlns:a16="http://schemas.microsoft.com/office/drawing/2014/main" id="{DBF52B8F-5DB0-7824-CDB4-4EDAE2931E6F}"/>
              </a:ext>
            </a:extLst>
          </p:cNvPr>
          <p:cNvSpPr>
            <a:spLocks noGrp="1"/>
          </p:cNvSpPr>
          <p:nvPr>
            <p:ph type="title"/>
          </p:nvPr>
        </p:nvSpPr>
        <p:spPr/>
        <p:txBody>
          <a:bodyPr/>
          <a:lstStyle/>
          <a:p>
            <a:r>
              <a:rPr lang="es-GT" noProof="0" dirty="0"/>
              <a:t>Resumiendo variables cuantitativas</a:t>
            </a:r>
          </a:p>
        </p:txBody>
      </p:sp>
      <p:pic>
        <p:nvPicPr>
          <p:cNvPr id="2054" name="Picture 6" descr="assorted tape measures">
            <a:extLst>
              <a:ext uri="{FF2B5EF4-FFF2-40B4-BE49-F238E27FC236}">
                <a16:creationId xmlns:a16="http://schemas.microsoft.com/office/drawing/2014/main" id="{9C853778-0C5B-134A-67FF-6BCD84D2BCE2}"/>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5844"/>
          <a:stretch/>
        </p:blipFill>
        <p:spPr bwMode="auto">
          <a:xfrm>
            <a:off x="6805676" y="1491557"/>
            <a:ext cx="4154423" cy="215099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2056" name="Picture 8" descr="person in white shirt and blue denim shorts standing on black and white floor">
            <a:extLst>
              <a:ext uri="{FF2B5EF4-FFF2-40B4-BE49-F238E27FC236}">
                <a16:creationId xmlns:a16="http://schemas.microsoft.com/office/drawing/2014/main" id="{A9662BC1-9D7A-C2A2-3045-6020610446D1}"/>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8105" t="28726" r="7895"/>
          <a:stretch/>
        </p:blipFill>
        <p:spPr bwMode="auto">
          <a:xfrm>
            <a:off x="6805677" y="3805670"/>
            <a:ext cx="4154423" cy="2344152"/>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900219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48FB019-9A9B-7071-5A8D-0318C379BCB7}"/>
              </a:ext>
            </a:extLst>
          </p:cNvPr>
          <p:cNvSpPr>
            <a:spLocks noGrp="1"/>
          </p:cNvSpPr>
          <p:nvPr>
            <p:ph type="title"/>
          </p:nvPr>
        </p:nvSpPr>
        <p:spPr/>
        <p:txBody>
          <a:bodyPr/>
          <a:lstStyle/>
          <a:p>
            <a:r>
              <a:rPr lang="es-GT" noProof="0" dirty="0"/>
              <a:t>Curva de distribución de frecuencias: Edad</a:t>
            </a:r>
          </a:p>
        </p:txBody>
      </p:sp>
      <p:graphicFrame>
        <p:nvGraphicFramePr>
          <p:cNvPr id="7" name="Object 2">
            <a:extLst>
              <a:ext uri="{FF2B5EF4-FFF2-40B4-BE49-F238E27FC236}">
                <a16:creationId xmlns:a16="http://schemas.microsoft.com/office/drawing/2014/main" id="{B55FA880-69C1-CAE6-0A86-6D21A31FEAD7}"/>
              </a:ext>
            </a:extLst>
          </p:cNvPr>
          <p:cNvGraphicFramePr>
            <a:graphicFrameLocks noChangeAspect="1"/>
          </p:cNvGraphicFramePr>
          <p:nvPr>
            <p:extLst>
              <p:ext uri="{D42A27DB-BD31-4B8C-83A1-F6EECF244321}">
                <p14:modId xmlns:p14="http://schemas.microsoft.com/office/powerpoint/2010/main" val="1635477882"/>
              </p:ext>
            </p:extLst>
          </p:nvPr>
        </p:nvGraphicFramePr>
        <p:xfrm>
          <a:off x="1641573" y="1872795"/>
          <a:ext cx="8688733" cy="4804697"/>
        </p:xfrm>
        <a:graphic>
          <a:graphicData uri="http://schemas.openxmlformats.org/drawingml/2006/chart">
            <c:chart xmlns:c="http://schemas.openxmlformats.org/drawingml/2006/chart" xmlns:r="http://schemas.openxmlformats.org/officeDocument/2006/relationships" r:id="rId3"/>
          </a:graphicData>
        </a:graphic>
      </p:graphicFrame>
      <p:sp>
        <p:nvSpPr>
          <p:cNvPr id="9" name="Line 11">
            <a:extLst>
              <a:ext uri="{FF2B5EF4-FFF2-40B4-BE49-F238E27FC236}">
                <a16:creationId xmlns:a16="http://schemas.microsoft.com/office/drawing/2014/main" id="{D88A2DC2-29F2-658E-F5C3-9FF654427065}"/>
              </a:ext>
            </a:extLst>
          </p:cNvPr>
          <p:cNvSpPr>
            <a:spLocks noChangeShapeType="1"/>
          </p:cNvSpPr>
          <p:nvPr/>
        </p:nvSpPr>
        <p:spPr bwMode="auto">
          <a:xfrm>
            <a:off x="6048732" y="2028402"/>
            <a:ext cx="0" cy="838200"/>
          </a:xfrm>
          <a:prstGeom prst="line">
            <a:avLst/>
          </a:prstGeom>
          <a:noFill/>
          <a:ln w="635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defTabSz="914400" eaLnBrk="0" fontAlgn="base" hangingPunct="0">
              <a:spcBef>
                <a:spcPct val="0"/>
              </a:spcBef>
              <a:spcAft>
                <a:spcPct val="0"/>
              </a:spcAft>
            </a:pPr>
            <a:endParaRPr lang="es-GT" noProof="0" dirty="0">
              <a:latin typeface="Courier New" panose="02070309020205020404" pitchFamily="49" charset="0"/>
              <a:cs typeface="Arial" panose="020B0604020202020204" pitchFamily="34" charset="0"/>
            </a:endParaRPr>
          </a:p>
        </p:txBody>
      </p:sp>
      <p:sp>
        <p:nvSpPr>
          <p:cNvPr id="10" name="Text Box 13">
            <a:extLst>
              <a:ext uri="{FF2B5EF4-FFF2-40B4-BE49-F238E27FC236}">
                <a16:creationId xmlns:a16="http://schemas.microsoft.com/office/drawing/2014/main" id="{AEA960EC-85BE-965F-9957-5A39575B7243}"/>
              </a:ext>
            </a:extLst>
          </p:cNvPr>
          <p:cNvSpPr txBox="1">
            <a:spLocks noChangeArrowheads="1"/>
          </p:cNvSpPr>
          <p:nvPr/>
        </p:nvSpPr>
        <p:spPr bwMode="auto">
          <a:xfrm>
            <a:off x="6086832" y="2035976"/>
            <a:ext cx="995286" cy="52322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marL="0" marR="0" lvl="0" indent="0" defTabSz="914400" eaLnBrk="1" fontAlgn="base" latinLnBrk="0" hangingPunct="1">
              <a:lnSpc>
                <a:spcPct val="100000"/>
              </a:lnSpc>
              <a:spcBef>
                <a:spcPct val="50000"/>
              </a:spcBef>
              <a:spcAft>
                <a:spcPct val="0"/>
              </a:spcAft>
              <a:buClrTx/>
              <a:buSzTx/>
              <a:buFontTx/>
              <a:buNone/>
              <a:tabLst/>
              <a:defRPr/>
            </a:pPr>
            <a:r>
              <a:rPr kumimoji="0" lang="es-GT" sz="2800" b="1" i="0" u="none" strike="noStrike" kern="0" cap="none" spc="0" normalizeH="0" baseline="0" noProof="0" dirty="0">
                <a:ln>
                  <a:noFill/>
                </a:ln>
                <a:effectLst/>
                <a:uLnTx/>
                <a:uFillTx/>
                <a:latin typeface="Arial" panose="020B0604020202020204" pitchFamily="34" charset="0"/>
                <a:cs typeface="Times New Roman" panose="02020603050405020304" pitchFamily="18" charset="0"/>
              </a:rPr>
              <a:t>¿B?</a:t>
            </a:r>
          </a:p>
        </p:txBody>
      </p:sp>
      <p:sp>
        <p:nvSpPr>
          <p:cNvPr id="11" name="Text Box 12">
            <a:extLst>
              <a:ext uri="{FF2B5EF4-FFF2-40B4-BE49-F238E27FC236}">
                <a16:creationId xmlns:a16="http://schemas.microsoft.com/office/drawing/2014/main" id="{A780E064-3FAC-5640-88B7-EB7387B317AB}"/>
              </a:ext>
            </a:extLst>
          </p:cNvPr>
          <p:cNvSpPr txBox="1">
            <a:spLocks noChangeArrowheads="1"/>
          </p:cNvSpPr>
          <p:nvPr/>
        </p:nvSpPr>
        <p:spPr bwMode="auto">
          <a:xfrm>
            <a:off x="5130320" y="1545520"/>
            <a:ext cx="1073256" cy="52322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eaLnBrk="1" hangingPunct="1">
              <a:spcBef>
                <a:spcPct val="50000"/>
              </a:spcBef>
              <a:buClrTx/>
              <a:buSzTx/>
              <a:buFontTx/>
              <a:buNone/>
            </a:pPr>
            <a:r>
              <a:rPr lang="es-GT" b="1" noProof="0" dirty="0"/>
              <a:t>¿A?</a:t>
            </a:r>
          </a:p>
        </p:txBody>
      </p:sp>
      <p:sp>
        <p:nvSpPr>
          <p:cNvPr id="12" name="Line 3">
            <a:extLst>
              <a:ext uri="{FF2B5EF4-FFF2-40B4-BE49-F238E27FC236}">
                <a16:creationId xmlns:a16="http://schemas.microsoft.com/office/drawing/2014/main" id="{49293395-6CC3-9F80-145F-EA4664DDE142}"/>
              </a:ext>
            </a:extLst>
          </p:cNvPr>
          <p:cNvSpPr>
            <a:spLocks noChangeShapeType="1"/>
          </p:cNvSpPr>
          <p:nvPr/>
        </p:nvSpPr>
        <p:spPr bwMode="auto">
          <a:xfrm>
            <a:off x="5154384" y="1692258"/>
            <a:ext cx="0" cy="838200"/>
          </a:xfrm>
          <a:prstGeom prst="line">
            <a:avLst/>
          </a:prstGeom>
          <a:noFill/>
          <a:ln w="635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s-GT" noProof="0" dirty="0"/>
          </a:p>
        </p:txBody>
      </p:sp>
    </p:spTree>
    <p:extLst>
      <p:ext uri="{BB962C8B-B14F-4D97-AF65-F5344CB8AC3E}">
        <p14:creationId xmlns:p14="http://schemas.microsoft.com/office/powerpoint/2010/main" val="247125156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085C06-BFE8-0C33-F13F-B0D069C7E5FD}"/>
              </a:ext>
            </a:extLst>
          </p:cNvPr>
          <p:cNvSpPr>
            <a:spLocks noGrp="1"/>
          </p:cNvSpPr>
          <p:nvPr>
            <p:ph type="title"/>
          </p:nvPr>
        </p:nvSpPr>
        <p:spPr/>
        <p:txBody>
          <a:bodyPr/>
          <a:lstStyle/>
          <a:p>
            <a:r>
              <a:rPr lang="es-GT" noProof="0" dirty="0"/>
              <a:t>Distribuciones comunes</a:t>
            </a:r>
          </a:p>
        </p:txBody>
      </p:sp>
      <p:graphicFrame>
        <p:nvGraphicFramePr>
          <p:cNvPr id="3" name="Object 2">
            <a:extLst>
              <a:ext uri="{FF2B5EF4-FFF2-40B4-BE49-F238E27FC236}">
                <a16:creationId xmlns:a16="http://schemas.microsoft.com/office/drawing/2014/main" id="{AF51C5C6-7282-D25C-52CB-28C890168E8C}"/>
              </a:ext>
            </a:extLst>
          </p:cNvPr>
          <p:cNvGraphicFramePr>
            <a:graphicFrameLocks noChangeAspect="1"/>
          </p:cNvGraphicFramePr>
          <p:nvPr>
            <p:extLst>
              <p:ext uri="{D42A27DB-BD31-4B8C-83A1-F6EECF244321}">
                <p14:modId xmlns:p14="http://schemas.microsoft.com/office/powerpoint/2010/main" val="2395370197"/>
              </p:ext>
            </p:extLst>
          </p:nvPr>
        </p:nvGraphicFramePr>
        <p:xfrm>
          <a:off x="508000" y="2264121"/>
          <a:ext cx="4634650" cy="3194049"/>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4" name="Object 2">
            <a:extLst>
              <a:ext uri="{FF2B5EF4-FFF2-40B4-BE49-F238E27FC236}">
                <a16:creationId xmlns:a16="http://schemas.microsoft.com/office/drawing/2014/main" id="{1E94534D-171F-C706-2C6C-7DBAD436FA12}"/>
              </a:ext>
            </a:extLst>
          </p:cNvPr>
          <p:cNvGraphicFramePr>
            <a:graphicFrameLocks noChangeAspect="1"/>
          </p:cNvGraphicFramePr>
          <p:nvPr>
            <p:extLst>
              <p:ext uri="{D42A27DB-BD31-4B8C-83A1-F6EECF244321}">
                <p14:modId xmlns:p14="http://schemas.microsoft.com/office/powerpoint/2010/main" val="3931169235"/>
              </p:ext>
            </p:extLst>
          </p:nvPr>
        </p:nvGraphicFramePr>
        <p:xfrm>
          <a:off x="6324600" y="2264121"/>
          <a:ext cx="4909089" cy="3227190"/>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19267736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800771E4-D1DC-F751-0F11-F9C4DF545DB0}"/>
              </a:ext>
            </a:extLst>
          </p:cNvPr>
          <p:cNvSpPr>
            <a:spLocks noGrp="1"/>
          </p:cNvSpPr>
          <p:nvPr>
            <p:ph sz="half" idx="2"/>
          </p:nvPr>
        </p:nvSpPr>
        <p:spPr>
          <a:xfrm>
            <a:off x="5384800" y="1478857"/>
            <a:ext cx="5969000" cy="4639309"/>
          </a:xfrm>
        </p:spPr>
        <p:txBody>
          <a:bodyPr lIns="91440" tIns="45720" rIns="91440" bIns="45720" anchor="t"/>
          <a:lstStyle/>
          <a:p>
            <a:pPr>
              <a:buNone/>
              <a:defRPr/>
            </a:pPr>
            <a:r>
              <a:rPr lang="es-GT" kern="0" noProof="0" dirty="0">
                <a:solidFill>
                  <a:srgbClr val="000000"/>
                </a:solidFill>
                <a:latin typeface="Arial"/>
                <a:cs typeface="Arial"/>
              </a:rPr>
              <a:t>Conjunto de datos: periodo de incubación (en días) de 19 pacientes con enfermedad por el virus del Ébola (EVE)</a:t>
            </a:r>
            <a:endParaRPr lang="es-GT" noProof="0" dirty="0"/>
          </a:p>
          <a:p>
            <a:pPr marL="0" indent="0">
              <a:buNone/>
              <a:defRPr/>
            </a:pPr>
            <a:endParaRPr lang="es-GT" b="1" kern="0" noProof="0" dirty="0">
              <a:solidFill>
                <a:srgbClr val="00953A"/>
              </a:solidFill>
              <a:latin typeface="Arial"/>
              <a:cs typeface="Times New Roman"/>
            </a:endParaRPr>
          </a:p>
          <a:p>
            <a:pPr marL="0" indent="0">
              <a:buNone/>
              <a:defRPr/>
            </a:pPr>
            <a:r>
              <a:rPr lang="es-GT" b="1" kern="0" noProof="0" dirty="0">
                <a:solidFill>
                  <a:srgbClr val="00953A"/>
                </a:solidFill>
                <a:latin typeface="Arial"/>
                <a:cs typeface="Times New Roman"/>
              </a:rPr>
              <a:t>Periodo de incubación</a:t>
            </a:r>
            <a:r>
              <a:rPr lang="es-GT" kern="0" noProof="0" dirty="0">
                <a:solidFill>
                  <a:srgbClr val="00953A"/>
                </a:solidFill>
                <a:latin typeface="Arial"/>
                <a:cs typeface="Times New Roman"/>
              </a:rPr>
              <a:t>: </a:t>
            </a:r>
            <a:r>
              <a:rPr lang="es-GT" kern="0" noProof="0" dirty="0">
                <a:latin typeface="Arial"/>
                <a:cs typeface="Times New Roman"/>
              </a:rPr>
              <a:t>tiempo transcurrido entre la exposición a un agente infeccioso y el inicio de los síntomas</a:t>
            </a:r>
          </a:p>
          <a:p>
            <a:pPr marL="0" indent="0">
              <a:buNone/>
              <a:defRPr/>
            </a:pPr>
            <a:endParaRPr lang="es-GT" b="1" kern="0" noProof="0" dirty="0">
              <a:solidFill>
                <a:srgbClr val="00953A"/>
              </a:solidFill>
              <a:latin typeface="Arial"/>
              <a:cs typeface="Times New Roman"/>
            </a:endParaRPr>
          </a:p>
          <a:p>
            <a:pPr marL="0" indent="0">
              <a:buFont typeface="Wingdings" pitchFamily="2" charset="2"/>
              <a:buNone/>
              <a:defRPr/>
            </a:pPr>
            <a:endParaRPr lang="es-GT" sz="2800" noProof="0" dirty="0"/>
          </a:p>
          <a:p>
            <a:endParaRPr lang="es-GT" noProof="0" dirty="0"/>
          </a:p>
        </p:txBody>
      </p:sp>
      <p:sp>
        <p:nvSpPr>
          <p:cNvPr id="3" name="Title 2">
            <a:extLst>
              <a:ext uri="{FF2B5EF4-FFF2-40B4-BE49-F238E27FC236}">
                <a16:creationId xmlns:a16="http://schemas.microsoft.com/office/drawing/2014/main" id="{4CD06DCD-FAC6-03D3-EF2C-D177C4761BCB}"/>
              </a:ext>
            </a:extLst>
          </p:cNvPr>
          <p:cNvSpPr>
            <a:spLocks noGrp="1"/>
          </p:cNvSpPr>
          <p:nvPr>
            <p:ph type="title"/>
          </p:nvPr>
        </p:nvSpPr>
        <p:spPr/>
        <p:txBody>
          <a:bodyPr/>
          <a:lstStyle/>
          <a:p>
            <a:r>
              <a:rPr lang="es-GT" noProof="0" dirty="0"/>
              <a:t>Periodo de incubación</a:t>
            </a:r>
          </a:p>
        </p:txBody>
      </p:sp>
      <p:graphicFrame>
        <p:nvGraphicFramePr>
          <p:cNvPr id="6" name="Group 74">
            <a:extLst>
              <a:ext uri="{FF2B5EF4-FFF2-40B4-BE49-F238E27FC236}">
                <a16:creationId xmlns:a16="http://schemas.microsoft.com/office/drawing/2014/main" id="{9B21AE9E-D527-BDB2-0A93-0BEAF685D536}"/>
              </a:ext>
            </a:extLst>
          </p:cNvPr>
          <p:cNvGraphicFramePr>
            <a:graphicFrameLocks noGrp="1"/>
          </p:cNvGraphicFramePr>
          <p:nvPr>
            <p:extLst>
              <p:ext uri="{D42A27DB-BD31-4B8C-83A1-F6EECF244321}">
                <p14:modId xmlns:p14="http://schemas.microsoft.com/office/powerpoint/2010/main" val="257476306"/>
              </p:ext>
            </p:extLst>
          </p:nvPr>
        </p:nvGraphicFramePr>
        <p:xfrm>
          <a:off x="838200" y="1358086"/>
          <a:ext cx="4243250" cy="5278775"/>
        </p:xfrm>
        <a:graphic>
          <a:graphicData uri="http://schemas.openxmlformats.org/drawingml/2006/table">
            <a:tbl>
              <a:tblPr bandRow="1">
                <a:tableStyleId>{68D230F3-CF80-4859-8CE7-A43EE81993B5}</a:tableStyleId>
              </a:tblPr>
              <a:tblGrid>
                <a:gridCol w="1600200">
                  <a:extLst>
                    <a:ext uri="{9D8B030D-6E8A-4147-A177-3AD203B41FA5}">
                      <a16:colId xmlns:a16="http://schemas.microsoft.com/office/drawing/2014/main" val="818979362"/>
                    </a:ext>
                  </a:extLst>
                </a:gridCol>
                <a:gridCol w="2643050">
                  <a:extLst>
                    <a:ext uri="{9D8B030D-6E8A-4147-A177-3AD203B41FA5}">
                      <a16:colId xmlns:a16="http://schemas.microsoft.com/office/drawing/2014/main" val="20001"/>
                    </a:ext>
                  </a:extLst>
                </a:gridCol>
              </a:tblGrid>
              <a:tr h="287642">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s-GT" sz="1800" b="1" u="none" strike="noStrike" cap="none" normalizeH="0" baseline="0" noProof="0" dirty="0">
                          <a:ln>
                            <a:noFill/>
                          </a:ln>
                          <a:solidFill>
                            <a:schemeClr val="tx1"/>
                          </a:solidFill>
                          <a:effectLst/>
                          <a:latin typeface="+mn-lt"/>
                        </a:rPr>
                        <a:t>Iniciales del paciente</a:t>
                      </a:r>
                      <a:endParaRPr kumimoji="0" lang="es-GT" sz="1800" b="1" i="0" u="none" strike="noStrike" cap="none" normalizeH="0" baseline="0" noProof="0" dirty="0">
                        <a:ln>
                          <a:noFill/>
                        </a:ln>
                        <a:solidFill>
                          <a:schemeClr val="tx1"/>
                        </a:solidFill>
                        <a:effectLst/>
                        <a:latin typeface="+mn-lt"/>
                        <a:cs typeface="Arial" panose="020B0604020202020204" pitchFamily="34" charset="0"/>
                      </a:endParaRPr>
                    </a:p>
                  </a:txBody>
                  <a:tcPr marT="0"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lvl1pPr marL="0" algn="l" defTabSz="914400" rtl="0" eaLnBrk="1" latinLnBrk="0" hangingPunct="1">
                        <a:defRPr sz="1800" kern="1200">
                          <a:solidFill>
                            <a:schemeClr val="tx1"/>
                          </a:solidFill>
                          <a:latin typeface="Calibri"/>
                          <a:cs typeface="Times New Roman"/>
                        </a:defRPr>
                      </a:lvl1pPr>
                      <a:lvl2pPr marL="457200" algn="l" defTabSz="914400" rtl="0" eaLnBrk="1" latinLnBrk="0" hangingPunct="1">
                        <a:defRPr sz="1800" kern="1200">
                          <a:solidFill>
                            <a:schemeClr val="tx1"/>
                          </a:solidFill>
                          <a:latin typeface="Calibri"/>
                          <a:cs typeface="Times New Roman"/>
                        </a:defRPr>
                      </a:lvl2pPr>
                      <a:lvl3pPr marL="914400" algn="l" defTabSz="914400" rtl="0" eaLnBrk="1" latinLnBrk="0" hangingPunct="1">
                        <a:defRPr sz="1800" kern="1200">
                          <a:solidFill>
                            <a:schemeClr val="tx1"/>
                          </a:solidFill>
                          <a:latin typeface="Calibri"/>
                          <a:cs typeface="Times New Roman"/>
                        </a:defRPr>
                      </a:lvl3pPr>
                      <a:lvl4pPr marL="1371600" algn="l" defTabSz="914400" rtl="0" eaLnBrk="1" latinLnBrk="0" hangingPunct="1">
                        <a:defRPr sz="1800" kern="1200">
                          <a:solidFill>
                            <a:schemeClr val="tx1"/>
                          </a:solidFill>
                          <a:latin typeface="Calibri"/>
                          <a:cs typeface="Times New Roman"/>
                        </a:defRPr>
                      </a:lvl4pPr>
                      <a:lvl5pPr marL="1828800" algn="l" defTabSz="914400" rtl="0" eaLnBrk="1" latinLnBrk="0" hangingPunct="1">
                        <a:defRPr sz="1800" kern="1200">
                          <a:solidFill>
                            <a:schemeClr val="tx1"/>
                          </a:solidFill>
                          <a:latin typeface="Calibri"/>
                          <a:cs typeface="Times New Roman"/>
                        </a:defRPr>
                      </a:lvl5pPr>
                      <a:lvl6pPr marL="2286000" algn="l" defTabSz="914400" rtl="0" eaLnBrk="1" latinLnBrk="0" hangingPunct="1">
                        <a:defRPr sz="1800" kern="1200">
                          <a:solidFill>
                            <a:schemeClr val="tx1"/>
                          </a:solidFill>
                          <a:latin typeface="Calibri"/>
                          <a:cs typeface="Times New Roman"/>
                        </a:defRPr>
                      </a:lvl6pPr>
                      <a:lvl7pPr marL="2743200" algn="l" defTabSz="914400" rtl="0" eaLnBrk="1" latinLnBrk="0" hangingPunct="1">
                        <a:defRPr sz="1800" kern="1200">
                          <a:solidFill>
                            <a:schemeClr val="tx1"/>
                          </a:solidFill>
                          <a:latin typeface="Calibri"/>
                          <a:cs typeface="Times New Roman"/>
                        </a:defRPr>
                      </a:lvl7pPr>
                      <a:lvl8pPr marL="3200400" algn="l" defTabSz="914400" rtl="0" eaLnBrk="1" latinLnBrk="0" hangingPunct="1">
                        <a:defRPr sz="1800" kern="1200">
                          <a:solidFill>
                            <a:schemeClr val="tx1"/>
                          </a:solidFill>
                          <a:latin typeface="Calibri"/>
                          <a:cs typeface="Times New Roman"/>
                        </a:defRPr>
                      </a:lvl8pPr>
                      <a:lvl9pPr marL="3657600" algn="l" defTabSz="914400" rtl="0" eaLnBrk="1" latinLnBrk="0" hangingPunct="1">
                        <a:defRPr sz="1800" kern="1200">
                          <a:solidFill>
                            <a:schemeClr val="tx1"/>
                          </a:solidFill>
                          <a:latin typeface="Calibri"/>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s-GT" sz="1800" b="1" u="none" strike="noStrike" cap="none" normalizeH="0" baseline="0" noProof="0" dirty="0">
                          <a:ln>
                            <a:noFill/>
                          </a:ln>
                          <a:solidFill>
                            <a:schemeClr val="tx1"/>
                          </a:solidFill>
                          <a:effectLst/>
                          <a:latin typeface="+mn-lt"/>
                        </a:rPr>
                        <a:t>Periodo de incubación </a:t>
                      </a:r>
                    </a:p>
                    <a:p>
                      <a:pPr marL="0" marR="0" lvl="0" indent="0" algn="ctr" defTabSz="914400" rtl="0" eaLnBrk="1" fontAlgn="b" latinLnBrk="0" hangingPunct="1">
                        <a:lnSpc>
                          <a:spcPct val="100000"/>
                        </a:lnSpc>
                        <a:spcBef>
                          <a:spcPts val="0"/>
                        </a:spcBef>
                        <a:spcAft>
                          <a:spcPts val="0"/>
                        </a:spcAft>
                        <a:buClrTx/>
                        <a:buSzTx/>
                        <a:buFontTx/>
                        <a:buNone/>
                        <a:tabLst/>
                      </a:pPr>
                      <a:r>
                        <a:rPr kumimoji="0" lang="es-GT" sz="1800" b="1" u="none" strike="noStrike" cap="none" normalizeH="0" baseline="0" noProof="0" dirty="0">
                          <a:ln>
                            <a:noFill/>
                          </a:ln>
                          <a:solidFill>
                            <a:schemeClr val="tx1"/>
                          </a:solidFill>
                          <a:effectLst/>
                          <a:latin typeface="+mn-lt"/>
                        </a:rPr>
                        <a:t>(días)</a:t>
                      </a:r>
                      <a:endParaRPr kumimoji="0" lang="es-GT" sz="1800" b="1" i="0" u="none" strike="noStrike" cap="none" normalizeH="0" baseline="0" noProof="0" dirty="0">
                        <a:ln>
                          <a:noFill/>
                        </a:ln>
                        <a:solidFill>
                          <a:schemeClr val="tx1"/>
                        </a:solidFill>
                        <a:effectLst/>
                        <a:latin typeface="+mn-lt"/>
                        <a:cs typeface="Arial" panose="020B0604020202020204" pitchFamily="34" charset="0"/>
                      </a:endParaRPr>
                    </a:p>
                  </a:txBody>
                  <a:tcPr marT="0" marB="45723"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0000"/>
                  </a:ext>
                </a:extLst>
              </a:tr>
              <a:tr h="246548">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spcBef>
                          <a:spcPts val="0"/>
                        </a:spcBef>
                        <a:spcAft>
                          <a:spcPts val="0"/>
                        </a:spcAft>
                      </a:pPr>
                      <a:r>
                        <a:rPr lang="es-GT" sz="1600" b="0" u="none" strike="noStrike" noProof="0" dirty="0">
                          <a:solidFill>
                            <a:srgbClr val="000000"/>
                          </a:solidFill>
                          <a:effectLst/>
                          <a:latin typeface="+mn-lt"/>
                        </a:rPr>
                        <a:t>KP</a:t>
                      </a:r>
                      <a:endParaRPr lang="es-GT" sz="1600" b="0" i="0" u="none" strike="noStrike" noProof="0" dirty="0">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cs typeface="Times New Roman"/>
                        </a:defRPr>
                      </a:lvl1pPr>
                      <a:lvl2pPr marL="457200" algn="l" defTabSz="914400" rtl="0" eaLnBrk="1" latinLnBrk="0" hangingPunct="1">
                        <a:defRPr sz="1800" kern="1200">
                          <a:solidFill>
                            <a:schemeClr val="tx1"/>
                          </a:solidFill>
                          <a:latin typeface="Calibri"/>
                          <a:cs typeface="Times New Roman"/>
                        </a:defRPr>
                      </a:lvl2pPr>
                      <a:lvl3pPr marL="914400" algn="l" defTabSz="914400" rtl="0" eaLnBrk="1" latinLnBrk="0" hangingPunct="1">
                        <a:defRPr sz="1800" kern="1200">
                          <a:solidFill>
                            <a:schemeClr val="tx1"/>
                          </a:solidFill>
                          <a:latin typeface="Calibri"/>
                          <a:cs typeface="Times New Roman"/>
                        </a:defRPr>
                      </a:lvl3pPr>
                      <a:lvl4pPr marL="1371600" algn="l" defTabSz="914400" rtl="0" eaLnBrk="1" latinLnBrk="0" hangingPunct="1">
                        <a:defRPr sz="1800" kern="1200">
                          <a:solidFill>
                            <a:schemeClr val="tx1"/>
                          </a:solidFill>
                          <a:latin typeface="Calibri"/>
                          <a:cs typeface="Times New Roman"/>
                        </a:defRPr>
                      </a:lvl4pPr>
                      <a:lvl5pPr marL="1828800" algn="l" defTabSz="914400" rtl="0" eaLnBrk="1" latinLnBrk="0" hangingPunct="1">
                        <a:defRPr sz="1800" kern="1200">
                          <a:solidFill>
                            <a:schemeClr val="tx1"/>
                          </a:solidFill>
                          <a:latin typeface="Calibri"/>
                          <a:cs typeface="Times New Roman"/>
                        </a:defRPr>
                      </a:lvl5pPr>
                      <a:lvl6pPr marL="2286000" algn="l" defTabSz="914400" rtl="0" eaLnBrk="1" latinLnBrk="0" hangingPunct="1">
                        <a:defRPr sz="1800" kern="1200">
                          <a:solidFill>
                            <a:schemeClr val="tx1"/>
                          </a:solidFill>
                          <a:latin typeface="Calibri"/>
                          <a:cs typeface="Times New Roman"/>
                        </a:defRPr>
                      </a:lvl6pPr>
                      <a:lvl7pPr marL="2743200" algn="l" defTabSz="914400" rtl="0" eaLnBrk="1" latinLnBrk="0" hangingPunct="1">
                        <a:defRPr sz="1800" kern="1200">
                          <a:solidFill>
                            <a:schemeClr val="tx1"/>
                          </a:solidFill>
                          <a:latin typeface="Calibri"/>
                          <a:cs typeface="Times New Roman"/>
                        </a:defRPr>
                      </a:lvl7pPr>
                      <a:lvl8pPr marL="3200400" algn="l" defTabSz="914400" rtl="0" eaLnBrk="1" latinLnBrk="0" hangingPunct="1">
                        <a:defRPr sz="1800" kern="1200">
                          <a:solidFill>
                            <a:schemeClr val="tx1"/>
                          </a:solidFill>
                          <a:latin typeface="Calibri"/>
                          <a:cs typeface="Times New Roman"/>
                        </a:defRPr>
                      </a:lvl8pPr>
                      <a:lvl9pPr marL="3657600" algn="l" defTabSz="914400" rtl="0" eaLnBrk="1" latinLnBrk="0" hangingPunct="1">
                        <a:defRPr sz="1800" kern="1200">
                          <a:solidFill>
                            <a:schemeClr val="tx1"/>
                          </a:solidFill>
                          <a:latin typeface="Calibri"/>
                          <a:cs typeface="Times New Roman"/>
                        </a:defRPr>
                      </a:lvl9pPr>
                    </a:lstStyle>
                    <a:p>
                      <a:pPr algn="ctr" rtl="0" fontAlgn="b">
                        <a:spcBef>
                          <a:spcPts val="0"/>
                        </a:spcBef>
                        <a:spcAft>
                          <a:spcPts val="0"/>
                        </a:spcAft>
                      </a:pPr>
                      <a:r>
                        <a:rPr lang="es-GT" sz="1600" b="0" u="none" strike="noStrike" noProof="0" dirty="0">
                          <a:solidFill>
                            <a:srgbClr val="000000"/>
                          </a:solidFill>
                          <a:effectLst/>
                          <a:latin typeface="+mn-lt"/>
                        </a:rPr>
                        <a:t>9</a:t>
                      </a:r>
                      <a:endParaRPr lang="es-GT" sz="1600" b="0" i="0" u="none" strike="noStrike" noProof="0" dirty="0">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246548">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spcBef>
                          <a:spcPts val="0"/>
                        </a:spcBef>
                        <a:spcAft>
                          <a:spcPts val="0"/>
                        </a:spcAft>
                      </a:pPr>
                      <a:r>
                        <a:rPr lang="es-GT" sz="1600" b="0" u="none" strike="noStrike" noProof="0" dirty="0">
                          <a:solidFill>
                            <a:srgbClr val="000000"/>
                          </a:solidFill>
                          <a:effectLst/>
                          <a:latin typeface="+mn-lt"/>
                        </a:rPr>
                        <a:t>JB</a:t>
                      </a:r>
                      <a:endParaRPr lang="es-GT" sz="1600" b="0" i="0" u="none" strike="noStrike" noProof="0" dirty="0">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cs typeface="Times New Roman"/>
                        </a:defRPr>
                      </a:lvl1pPr>
                      <a:lvl2pPr marL="457200" algn="l" defTabSz="914400" rtl="0" eaLnBrk="1" latinLnBrk="0" hangingPunct="1">
                        <a:defRPr sz="1800" kern="1200">
                          <a:solidFill>
                            <a:schemeClr val="tx1"/>
                          </a:solidFill>
                          <a:latin typeface="Calibri"/>
                          <a:cs typeface="Times New Roman"/>
                        </a:defRPr>
                      </a:lvl2pPr>
                      <a:lvl3pPr marL="914400" algn="l" defTabSz="914400" rtl="0" eaLnBrk="1" latinLnBrk="0" hangingPunct="1">
                        <a:defRPr sz="1800" kern="1200">
                          <a:solidFill>
                            <a:schemeClr val="tx1"/>
                          </a:solidFill>
                          <a:latin typeface="Calibri"/>
                          <a:cs typeface="Times New Roman"/>
                        </a:defRPr>
                      </a:lvl3pPr>
                      <a:lvl4pPr marL="1371600" algn="l" defTabSz="914400" rtl="0" eaLnBrk="1" latinLnBrk="0" hangingPunct="1">
                        <a:defRPr sz="1800" kern="1200">
                          <a:solidFill>
                            <a:schemeClr val="tx1"/>
                          </a:solidFill>
                          <a:latin typeface="Calibri"/>
                          <a:cs typeface="Times New Roman"/>
                        </a:defRPr>
                      </a:lvl4pPr>
                      <a:lvl5pPr marL="1828800" algn="l" defTabSz="914400" rtl="0" eaLnBrk="1" latinLnBrk="0" hangingPunct="1">
                        <a:defRPr sz="1800" kern="1200">
                          <a:solidFill>
                            <a:schemeClr val="tx1"/>
                          </a:solidFill>
                          <a:latin typeface="Calibri"/>
                          <a:cs typeface="Times New Roman"/>
                        </a:defRPr>
                      </a:lvl5pPr>
                      <a:lvl6pPr marL="2286000" algn="l" defTabSz="914400" rtl="0" eaLnBrk="1" latinLnBrk="0" hangingPunct="1">
                        <a:defRPr sz="1800" kern="1200">
                          <a:solidFill>
                            <a:schemeClr val="tx1"/>
                          </a:solidFill>
                          <a:latin typeface="Calibri"/>
                          <a:cs typeface="Times New Roman"/>
                        </a:defRPr>
                      </a:lvl6pPr>
                      <a:lvl7pPr marL="2743200" algn="l" defTabSz="914400" rtl="0" eaLnBrk="1" latinLnBrk="0" hangingPunct="1">
                        <a:defRPr sz="1800" kern="1200">
                          <a:solidFill>
                            <a:schemeClr val="tx1"/>
                          </a:solidFill>
                          <a:latin typeface="Calibri"/>
                          <a:cs typeface="Times New Roman"/>
                        </a:defRPr>
                      </a:lvl7pPr>
                      <a:lvl8pPr marL="3200400" algn="l" defTabSz="914400" rtl="0" eaLnBrk="1" latinLnBrk="0" hangingPunct="1">
                        <a:defRPr sz="1800" kern="1200">
                          <a:solidFill>
                            <a:schemeClr val="tx1"/>
                          </a:solidFill>
                          <a:latin typeface="Calibri"/>
                          <a:cs typeface="Times New Roman"/>
                        </a:defRPr>
                      </a:lvl8pPr>
                      <a:lvl9pPr marL="3657600" algn="l" defTabSz="914400" rtl="0" eaLnBrk="1" latinLnBrk="0" hangingPunct="1">
                        <a:defRPr sz="1800" kern="1200">
                          <a:solidFill>
                            <a:schemeClr val="tx1"/>
                          </a:solidFill>
                          <a:latin typeface="Calibri"/>
                          <a:cs typeface="Times New Roman"/>
                        </a:defRPr>
                      </a:lvl9pPr>
                    </a:lstStyle>
                    <a:p>
                      <a:pPr algn="ctr" rtl="0" fontAlgn="b">
                        <a:spcBef>
                          <a:spcPts val="0"/>
                        </a:spcBef>
                        <a:spcAft>
                          <a:spcPts val="0"/>
                        </a:spcAft>
                      </a:pPr>
                      <a:r>
                        <a:rPr lang="es-GT" sz="1600" b="0" u="none" strike="noStrike" noProof="0" dirty="0">
                          <a:solidFill>
                            <a:srgbClr val="000000"/>
                          </a:solidFill>
                          <a:effectLst/>
                          <a:latin typeface="+mn-lt"/>
                        </a:rPr>
                        <a:t>8</a:t>
                      </a:r>
                      <a:endParaRPr lang="es-GT" sz="1600" b="0" i="0" u="none" strike="noStrike" noProof="0" dirty="0">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246548">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spcBef>
                          <a:spcPts val="0"/>
                        </a:spcBef>
                        <a:spcAft>
                          <a:spcPts val="0"/>
                        </a:spcAft>
                      </a:pPr>
                      <a:r>
                        <a:rPr lang="es-GT" sz="1600" b="0" u="none" strike="noStrike" noProof="0" dirty="0">
                          <a:solidFill>
                            <a:srgbClr val="000000"/>
                          </a:solidFill>
                          <a:effectLst/>
                          <a:latin typeface="+mn-lt"/>
                        </a:rPr>
                        <a:t>SW</a:t>
                      </a:r>
                      <a:endParaRPr lang="es-GT" sz="1600" b="0" i="0" u="none" strike="noStrike" noProof="0" dirty="0">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cs typeface="Times New Roman"/>
                        </a:defRPr>
                      </a:lvl1pPr>
                      <a:lvl2pPr marL="457200" algn="l" defTabSz="914400" rtl="0" eaLnBrk="1" latinLnBrk="0" hangingPunct="1">
                        <a:defRPr sz="1800" kern="1200">
                          <a:solidFill>
                            <a:schemeClr val="tx1"/>
                          </a:solidFill>
                          <a:latin typeface="Calibri"/>
                          <a:cs typeface="Times New Roman"/>
                        </a:defRPr>
                      </a:lvl2pPr>
                      <a:lvl3pPr marL="914400" algn="l" defTabSz="914400" rtl="0" eaLnBrk="1" latinLnBrk="0" hangingPunct="1">
                        <a:defRPr sz="1800" kern="1200">
                          <a:solidFill>
                            <a:schemeClr val="tx1"/>
                          </a:solidFill>
                          <a:latin typeface="Calibri"/>
                          <a:cs typeface="Times New Roman"/>
                        </a:defRPr>
                      </a:lvl3pPr>
                      <a:lvl4pPr marL="1371600" algn="l" defTabSz="914400" rtl="0" eaLnBrk="1" latinLnBrk="0" hangingPunct="1">
                        <a:defRPr sz="1800" kern="1200">
                          <a:solidFill>
                            <a:schemeClr val="tx1"/>
                          </a:solidFill>
                          <a:latin typeface="Calibri"/>
                          <a:cs typeface="Times New Roman"/>
                        </a:defRPr>
                      </a:lvl4pPr>
                      <a:lvl5pPr marL="1828800" algn="l" defTabSz="914400" rtl="0" eaLnBrk="1" latinLnBrk="0" hangingPunct="1">
                        <a:defRPr sz="1800" kern="1200">
                          <a:solidFill>
                            <a:schemeClr val="tx1"/>
                          </a:solidFill>
                          <a:latin typeface="Calibri"/>
                          <a:cs typeface="Times New Roman"/>
                        </a:defRPr>
                      </a:lvl5pPr>
                      <a:lvl6pPr marL="2286000" algn="l" defTabSz="914400" rtl="0" eaLnBrk="1" latinLnBrk="0" hangingPunct="1">
                        <a:defRPr sz="1800" kern="1200">
                          <a:solidFill>
                            <a:schemeClr val="tx1"/>
                          </a:solidFill>
                          <a:latin typeface="Calibri"/>
                          <a:cs typeface="Times New Roman"/>
                        </a:defRPr>
                      </a:lvl6pPr>
                      <a:lvl7pPr marL="2743200" algn="l" defTabSz="914400" rtl="0" eaLnBrk="1" latinLnBrk="0" hangingPunct="1">
                        <a:defRPr sz="1800" kern="1200">
                          <a:solidFill>
                            <a:schemeClr val="tx1"/>
                          </a:solidFill>
                          <a:latin typeface="Calibri"/>
                          <a:cs typeface="Times New Roman"/>
                        </a:defRPr>
                      </a:lvl7pPr>
                      <a:lvl8pPr marL="3200400" algn="l" defTabSz="914400" rtl="0" eaLnBrk="1" latinLnBrk="0" hangingPunct="1">
                        <a:defRPr sz="1800" kern="1200">
                          <a:solidFill>
                            <a:schemeClr val="tx1"/>
                          </a:solidFill>
                          <a:latin typeface="Calibri"/>
                          <a:cs typeface="Times New Roman"/>
                        </a:defRPr>
                      </a:lvl8pPr>
                      <a:lvl9pPr marL="3657600" algn="l" defTabSz="914400" rtl="0" eaLnBrk="1" latinLnBrk="0" hangingPunct="1">
                        <a:defRPr sz="1800" kern="1200">
                          <a:solidFill>
                            <a:schemeClr val="tx1"/>
                          </a:solidFill>
                          <a:latin typeface="Calibri"/>
                          <a:cs typeface="Times New Roman"/>
                        </a:defRPr>
                      </a:lvl9pPr>
                    </a:lstStyle>
                    <a:p>
                      <a:pPr algn="ctr" rtl="0" fontAlgn="b">
                        <a:spcBef>
                          <a:spcPts val="0"/>
                        </a:spcBef>
                        <a:spcAft>
                          <a:spcPts val="0"/>
                        </a:spcAft>
                      </a:pPr>
                      <a:r>
                        <a:rPr lang="es-GT" sz="1600" b="0" u="none" strike="noStrike" noProof="0" dirty="0">
                          <a:solidFill>
                            <a:srgbClr val="000000"/>
                          </a:solidFill>
                          <a:effectLst/>
                          <a:latin typeface="+mn-lt"/>
                        </a:rPr>
                        <a:t>11</a:t>
                      </a:r>
                      <a:endParaRPr lang="es-GT" sz="1600" b="0" i="0" u="none" strike="noStrike" noProof="0" dirty="0">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246548">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spcBef>
                          <a:spcPts val="0"/>
                        </a:spcBef>
                        <a:spcAft>
                          <a:spcPts val="0"/>
                        </a:spcAft>
                      </a:pPr>
                      <a:r>
                        <a:rPr lang="es-GT" sz="1600" b="0" u="none" strike="noStrike" noProof="0" dirty="0">
                          <a:solidFill>
                            <a:srgbClr val="000000"/>
                          </a:solidFill>
                          <a:effectLst/>
                          <a:latin typeface="+mn-lt"/>
                        </a:rPr>
                        <a:t>EB</a:t>
                      </a:r>
                      <a:endParaRPr lang="es-GT" sz="1600" b="0" i="0" u="none" strike="noStrike" noProof="0" dirty="0">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cs typeface="Times New Roman"/>
                        </a:defRPr>
                      </a:lvl1pPr>
                      <a:lvl2pPr marL="457200" algn="l" defTabSz="914400" rtl="0" eaLnBrk="1" latinLnBrk="0" hangingPunct="1">
                        <a:defRPr sz="1800" kern="1200">
                          <a:solidFill>
                            <a:schemeClr val="tx1"/>
                          </a:solidFill>
                          <a:latin typeface="Calibri"/>
                          <a:cs typeface="Times New Roman"/>
                        </a:defRPr>
                      </a:lvl2pPr>
                      <a:lvl3pPr marL="914400" algn="l" defTabSz="914400" rtl="0" eaLnBrk="1" latinLnBrk="0" hangingPunct="1">
                        <a:defRPr sz="1800" kern="1200">
                          <a:solidFill>
                            <a:schemeClr val="tx1"/>
                          </a:solidFill>
                          <a:latin typeface="Calibri"/>
                          <a:cs typeface="Times New Roman"/>
                        </a:defRPr>
                      </a:lvl3pPr>
                      <a:lvl4pPr marL="1371600" algn="l" defTabSz="914400" rtl="0" eaLnBrk="1" latinLnBrk="0" hangingPunct="1">
                        <a:defRPr sz="1800" kern="1200">
                          <a:solidFill>
                            <a:schemeClr val="tx1"/>
                          </a:solidFill>
                          <a:latin typeface="Calibri"/>
                          <a:cs typeface="Times New Roman"/>
                        </a:defRPr>
                      </a:lvl4pPr>
                      <a:lvl5pPr marL="1828800" algn="l" defTabSz="914400" rtl="0" eaLnBrk="1" latinLnBrk="0" hangingPunct="1">
                        <a:defRPr sz="1800" kern="1200">
                          <a:solidFill>
                            <a:schemeClr val="tx1"/>
                          </a:solidFill>
                          <a:latin typeface="Calibri"/>
                          <a:cs typeface="Times New Roman"/>
                        </a:defRPr>
                      </a:lvl5pPr>
                      <a:lvl6pPr marL="2286000" algn="l" defTabSz="914400" rtl="0" eaLnBrk="1" latinLnBrk="0" hangingPunct="1">
                        <a:defRPr sz="1800" kern="1200">
                          <a:solidFill>
                            <a:schemeClr val="tx1"/>
                          </a:solidFill>
                          <a:latin typeface="Calibri"/>
                          <a:cs typeface="Times New Roman"/>
                        </a:defRPr>
                      </a:lvl6pPr>
                      <a:lvl7pPr marL="2743200" algn="l" defTabSz="914400" rtl="0" eaLnBrk="1" latinLnBrk="0" hangingPunct="1">
                        <a:defRPr sz="1800" kern="1200">
                          <a:solidFill>
                            <a:schemeClr val="tx1"/>
                          </a:solidFill>
                          <a:latin typeface="Calibri"/>
                          <a:cs typeface="Times New Roman"/>
                        </a:defRPr>
                      </a:lvl7pPr>
                      <a:lvl8pPr marL="3200400" algn="l" defTabSz="914400" rtl="0" eaLnBrk="1" latinLnBrk="0" hangingPunct="1">
                        <a:defRPr sz="1800" kern="1200">
                          <a:solidFill>
                            <a:schemeClr val="tx1"/>
                          </a:solidFill>
                          <a:latin typeface="Calibri"/>
                          <a:cs typeface="Times New Roman"/>
                        </a:defRPr>
                      </a:lvl8pPr>
                      <a:lvl9pPr marL="3657600" algn="l" defTabSz="914400" rtl="0" eaLnBrk="1" latinLnBrk="0" hangingPunct="1">
                        <a:defRPr sz="1800" kern="1200">
                          <a:solidFill>
                            <a:schemeClr val="tx1"/>
                          </a:solidFill>
                          <a:latin typeface="Calibri"/>
                          <a:cs typeface="Times New Roman"/>
                        </a:defRPr>
                      </a:lvl9pPr>
                    </a:lstStyle>
                    <a:p>
                      <a:pPr algn="ctr" rtl="0" fontAlgn="b">
                        <a:spcBef>
                          <a:spcPts val="0"/>
                        </a:spcBef>
                        <a:spcAft>
                          <a:spcPts val="0"/>
                        </a:spcAft>
                      </a:pPr>
                      <a:r>
                        <a:rPr lang="es-GT" sz="1600" b="0" u="none" strike="noStrike" noProof="0" dirty="0">
                          <a:solidFill>
                            <a:srgbClr val="000000"/>
                          </a:solidFill>
                          <a:effectLst/>
                          <a:latin typeface="+mn-lt"/>
                        </a:rPr>
                        <a:t>9</a:t>
                      </a:r>
                      <a:endParaRPr lang="es-GT" sz="1600" b="0" i="0" u="none" strike="noStrike" noProof="0" dirty="0">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246548">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spcBef>
                          <a:spcPts val="0"/>
                        </a:spcBef>
                        <a:spcAft>
                          <a:spcPts val="0"/>
                        </a:spcAft>
                      </a:pPr>
                      <a:r>
                        <a:rPr lang="es-GT" sz="1600" b="0" u="none" strike="noStrike" noProof="0" dirty="0">
                          <a:solidFill>
                            <a:srgbClr val="000000"/>
                          </a:solidFill>
                          <a:effectLst/>
                          <a:latin typeface="+mn-lt"/>
                        </a:rPr>
                        <a:t>NG</a:t>
                      </a:r>
                      <a:endParaRPr lang="es-GT" sz="1600" b="0" i="0" u="none" strike="noStrike" noProof="0" dirty="0">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cs typeface="Times New Roman"/>
                        </a:defRPr>
                      </a:lvl1pPr>
                      <a:lvl2pPr marL="457200" algn="l" defTabSz="914400" rtl="0" eaLnBrk="1" latinLnBrk="0" hangingPunct="1">
                        <a:defRPr sz="1800" kern="1200">
                          <a:solidFill>
                            <a:schemeClr val="tx1"/>
                          </a:solidFill>
                          <a:latin typeface="Calibri"/>
                          <a:cs typeface="Times New Roman"/>
                        </a:defRPr>
                      </a:lvl2pPr>
                      <a:lvl3pPr marL="914400" algn="l" defTabSz="914400" rtl="0" eaLnBrk="1" latinLnBrk="0" hangingPunct="1">
                        <a:defRPr sz="1800" kern="1200">
                          <a:solidFill>
                            <a:schemeClr val="tx1"/>
                          </a:solidFill>
                          <a:latin typeface="Calibri"/>
                          <a:cs typeface="Times New Roman"/>
                        </a:defRPr>
                      </a:lvl3pPr>
                      <a:lvl4pPr marL="1371600" algn="l" defTabSz="914400" rtl="0" eaLnBrk="1" latinLnBrk="0" hangingPunct="1">
                        <a:defRPr sz="1800" kern="1200">
                          <a:solidFill>
                            <a:schemeClr val="tx1"/>
                          </a:solidFill>
                          <a:latin typeface="Calibri"/>
                          <a:cs typeface="Times New Roman"/>
                        </a:defRPr>
                      </a:lvl4pPr>
                      <a:lvl5pPr marL="1828800" algn="l" defTabSz="914400" rtl="0" eaLnBrk="1" latinLnBrk="0" hangingPunct="1">
                        <a:defRPr sz="1800" kern="1200">
                          <a:solidFill>
                            <a:schemeClr val="tx1"/>
                          </a:solidFill>
                          <a:latin typeface="Calibri"/>
                          <a:cs typeface="Times New Roman"/>
                        </a:defRPr>
                      </a:lvl5pPr>
                      <a:lvl6pPr marL="2286000" algn="l" defTabSz="914400" rtl="0" eaLnBrk="1" latinLnBrk="0" hangingPunct="1">
                        <a:defRPr sz="1800" kern="1200">
                          <a:solidFill>
                            <a:schemeClr val="tx1"/>
                          </a:solidFill>
                          <a:latin typeface="Calibri"/>
                          <a:cs typeface="Times New Roman"/>
                        </a:defRPr>
                      </a:lvl6pPr>
                      <a:lvl7pPr marL="2743200" algn="l" defTabSz="914400" rtl="0" eaLnBrk="1" latinLnBrk="0" hangingPunct="1">
                        <a:defRPr sz="1800" kern="1200">
                          <a:solidFill>
                            <a:schemeClr val="tx1"/>
                          </a:solidFill>
                          <a:latin typeface="Calibri"/>
                          <a:cs typeface="Times New Roman"/>
                        </a:defRPr>
                      </a:lvl7pPr>
                      <a:lvl8pPr marL="3200400" algn="l" defTabSz="914400" rtl="0" eaLnBrk="1" latinLnBrk="0" hangingPunct="1">
                        <a:defRPr sz="1800" kern="1200">
                          <a:solidFill>
                            <a:schemeClr val="tx1"/>
                          </a:solidFill>
                          <a:latin typeface="Calibri"/>
                          <a:cs typeface="Times New Roman"/>
                        </a:defRPr>
                      </a:lvl8pPr>
                      <a:lvl9pPr marL="3657600" algn="l" defTabSz="914400" rtl="0" eaLnBrk="1" latinLnBrk="0" hangingPunct="1">
                        <a:defRPr sz="1800" kern="1200">
                          <a:solidFill>
                            <a:schemeClr val="tx1"/>
                          </a:solidFill>
                          <a:latin typeface="Calibri"/>
                          <a:cs typeface="Times New Roman"/>
                        </a:defRPr>
                      </a:lvl9pPr>
                    </a:lstStyle>
                    <a:p>
                      <a:pPr algn="ctr" rtl="0" fontAlgn="b">
                        <a:spcBef>
                          <a:spcPts val="0"/>
                        </a:spcBef>
                        <a:spcAft>
                          <a:spcPts val="0"/>
                        </a:spcAft>
                      </a:pPr>
                      <a:r>
                        <a:rPr lang="es-GT" sz="1600" b="0" u="none" strike="noStrike" noProof="0" dirty="0">
                          <a:solidFill>
                            <a:srgbClr val="000000"/>
                          </a:solidFill>
                          <a:effectLst/>
                          <a:latin typeface="+mn-lt"/>
                        </a:rPr>
                        <a:t>10</a:t>
                      </a:r>
                      <a:endParaRPr lang="es-GT" sz="1600" b="0" i="0" u="none" strike="noStrike" noProof="0" dirty="0">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246548">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spcBef>
                          <a:spcPts val="0"/>
                        </a:spcBef>
                        <a:spcAft>
                          <a:spcPts val="0"/>
                        </a:spcAft>
                      </a:pPr>
                      <a:r>
                        <a:rPr lang="es-GT" sz="1600" b="0" u="none" strike="noStrike" noProof="0" dirty="0">
                          <a:solidFill>
                            <a:srgbClr val="000000"/>
                          </a:solidFill>
                          <a:effectLst/>
                          <a:latin typeface="+mn-lt"/>
                        </a:rPr>
                        <a:t>PK</a:t>
                      </a:r>
                      <a:endParaRPr lang="es-GT" sz="1600" b="0" i="0" u="none" strike="noStrike" noProof="0" dirty="0">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cs typeface="Times New Roman"/>
                        </a:defRPr>
                      </a:lvl1pPr>
                      <a:lvl2pPr marL="457200" algn="l" defTabSz="914400" rtl="0" eaLnBrk="1" latinLnBrk="0" hangingPunct="1">
                        <a:defRPr sz="1800" kern="1200">
                          <a:solidFill>
                            <a:schemeClr val="tx1"/>
                          </a:solidFill>
                          <a:latin typeface="Calibri"/>
                          <a:cs typeface="Times New Roman"/>
                        </a:defRPr>
                      </a:lvl2pPr>
                      <a:lvl3pPr marL="914400" algn="l" defTabSz="914400" rtl="0" eaLnBrk="1" latinLnBrk="0" hangingPunct="1">
                        <a:defRPr sz="1800" kern="1200">
                          <a:solidFill>
                            <a:schemeClr val="tx1"/>
                          </a:solidFill>
                          <a:latin typeface="Calibri"/>
                          <a:cs typeface="Times New Roman"/>
                        </a:defRPr>
                      </a:lvl3pPr>
                      <a:lvl4pPr marL="1371600" algn="l" defTabSz="914400" rtl="0" eaLnBrk="1" latinLnBrk="0" hangingPunct="1">
                        <a:defRPr sz="1800" kern="1200">
                          <a:solidFill>
                            <a:schemeClr val="tx1"/>
                          </a:solidFill>
                          <a:latin typeface="Calibri"/>
                          <a:cs typeface="Times New Roman"/>
                        </a:defRPr>
                      </a:lvl4pPr>
                      <a:lvl5pPr marL="1828800" algn="l" defTabSz="914400" rtl="0" eaLnBrk="1" latinLnBrk="0" hangingPunct="1">
                        <a:defRPr sz="1800" kern="1200">
                          <a:solidFill>
                            <a:schemeClr val="tx1"/>
                          </a:solidFill>
                          <a:latin typeface="Calibri"/>
                          <a:cs typeface="Times New Roman"/>
                        </a:defRPr>
                      </a:lvl5pPr>
                      <a:lvl6pPr marL="2286000" algn="l" defTabSz="914400" rtl="0" eaLnBrk="1" latinLnBrk="0" hangingPunct="1">
                        <a:defRPr sz="1800" kern="1200">
                          <a:solidFill>
                            <a:schemeClr val="tx1"/>
                          </a:solidFill>
                          <a:latin typeface="Calibri"/>
                          <a:cs typeface="Times New Roman"/>
                        </a:defRPr>
                      </a:lvl6pPr>
                      <a:lvl7pPr marL="2743200" algn="l" defTabSz="914400" rtl="0" eaLnBrk="1" latinLnBrk="0" hangingPunct="1">
                        <a:defRPr sz="1800" kern="1200">
                          <a:solidFill>
                            <a:schemeClr val="tx1"/>
                          </a:solidFill>
                          <a:latin typeface="Calibri"/>
                          <a:cs typeface="Times New Roman"/>
                        </a:defRPr>
                      </a:lvl7pPr>
                      <a:lvl8pPr marL="3200400" algn="l" defTabSz="914400" rtl="0" eaLnBrk="1" latinLnBrk="0" hangingPunct="1">
                        <a:defRPr sz="1800" kern="1200">
                          <a:solidFill>
                            <a:schemeClr val="tx1"/>
                          </a:solidFill>
                          <a:latin typeface="Calibri"/>
                          <a:cs typeface="Times New Roman"/>
                        </a:defRPr>
                      </a:lvl8pPr>
                      <a:lvl9pPr marL="3657600" algn="l" defTabSz="914400" rtl="0" eaLnBrk="1" latinLnBrk="0" hangingPunct="1">
                        <a:defRPr sz="1800" kern="1200">
                          <a:solidFill>
                            <a:schemeClr val="tx1"/>
                          </a:solidFill>
                          <a:latin typeface="Calibri"/>
                          <a:cs typeface="Times New Roman"/>
                        </a:defRPr>
                      </a:lvl9pPr>
                    </a:lstStyle>
                    <a:p>
                      <a:pPr algn="ctr" rtl="0" fontAlgn="b">
                        <a:spcBef>
                          <a:spcPts val="0"/>
                        </a:spcBef>
                        <a:spcAft>
                          <a:spcPts val="0"/>
                        </a:spcAft>
                      </a:pPr>
                      <a:r>
                        <a:rPr lang="es-GT" sz="1600" b="0" u="none" strike="noStrike" noProof="0" dirty="0">
                          <a:solidFill>
                            <a:srgbClr val="000000"/>
                          </a:solidFill>
                          <a:effectLst/>
                          <a:latin typeface="+mn-lt"/>
                        </a:rPr>
                        <a:t>7</a:t>
                      </a:r>
                      <a:endParaRPr lang="es-GT" sz="1600" b="0" i="0" u="none" strike="noStrike" noProof="0" dirty="0">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r h="246548">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spcBef>
                          <a:spcPts val="0"/>
                        </a:spcBef>
                        <a:spcAft>
                          <a:spcPts val="0"/>
                        </a:spcAft>
                      </a:pPr>
                      <a:r>
                        <a:rPr lang="es-GT" sz="1600" b="0" u="none" strike="noStrike" noProof="0" dirty="0">
                          <a:solidFill>
                            <a:srgbClr val="000000"/>
                          </a:solidFill>
                          <a:effectLst/>
                          <a:latin typeface="+mn-lt"/>
                        </a:rPr>
                        <a:t>BJ</a:t>
                      </a:r>
                      <a:endParaRPr lang="es-GT" sz="1600" b="0" i="0" u="none" strike="noStrike" noProof="0" dirty="0">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cs typeface="Times New Roman"/>
                        </a:defRPr>
                      </a:lvl1pPr>
                      <a:lvl2pPr marL="457200" algn="l" defTabSz="914400" rtl="0" eaLnBrk="1" latinLnBrk="0" hangingPunct="1">
                        <a:defRPr sz="1800" kern="1200">
                          <a:solidFill>
                            <a:schemeClr val="tx1"/>
                          </a:solidFill>
                          <a:latin typeface="Calibri"/>
                          <a:cs typeface="Times New Roman"/>
                        </a:defRPr>
                      </a:lvl2pPr>
                      <a:lvl3pPr marL="914400" algn="l" defTabSz="914400" rtl="0" eaLnBrk="1" latinLnBrk="0" hangingPunct="1">
                        <a:defRPr sz="1800" kern="1200">
                          <a:solidFill>
                            <a:schemeClr val="tx1"/>
                          </a:solidFill>
                          <a:latin typeface="Calibri"/>
                          <a:cs typeface="Times New Roman"/>
                        </a:defRPr>
                      </a:lvl3pPr>
                      <a:lvl4pPr marL="1371600" algn="l" defTabSz="914400" rtl="0" eaLnBrk="1" latinLnBrk="0" hangingPunct="1">
                        <a:defRPr sz="1800" kern="1200">
                          <a:solidFill>
                            <a:schemeClr val="tx1"/>
                          </a:solidFill>
                          <a:latin typeface="Calibri"/>
                          <a:cs typeface="Times New Roman"/>
                        </a:defRPr>
                      </a:lvl4pPr>
                      <a:lvl5pPr marL="1828800" algn="l" defTabSz="914400" rtl="0" eaLnBrk="1" latinLnBrk="0" hangingPunct="1">
                        <a:defRPr sz="1800" kern="1200">
                          <a:solidFill>
                            <a:schemeClr val="tx1"/>
                          </a:solidFill>
                          <a:latin typeface="Calibri"/>
                          <a:cs typeface="Times New Roman"/>
                        </a:defRPr>
                      </a:lvl5pPr>
                      <a:lvl6pPr marL="2286000" algn="l" defTabSz="914400" rtl="0" eaLnBrk="1" latinLnBrk="0" hangingPunct="1">
                        <a:defRPr sz="1800" kern="1200">
                          <a:solidFill>
                            <a:schemeClr val="tx1"/>
                          </a:solidFill>
                          <a:latin typeface="Calibri"/>
                          <a:cs typeface="Times New Roman"/>
                        </a:defRPr>
                      </a:lvl6pPr>
                      <a:lvl7pPr marL="2743200" algn="l" defTabSz="914400" rtl="0" eaLnBrk="1" latinLnBrk="0" hangingPunct="1">
                        <a:defRPr sz="1800" kern="1200">
                          <a:solidFill>
                            <a:schemeClr val="tx1"/>
                          </a:solidFill>
                          <a:latin typeface="Calibri"/>
                          <a:cs typeface="Times New Roman"/>
                        </a:defRPr>
                      </a:lvl7pPr>
                      <a:lvl8pPr marL="3200400" algn="l" defTabSz="914400" rtl="0" eaLnBrk="1" latinLnBrk="0" hangingPunct="1">
                        <a:defRPr sz="1800" kern="1200">
                          <a:solidFill>
                            <a:schemeClr val="tx1"/>
                          </a:solidFill>
                          <a:latin typeface="Calibri"/>
                          <a:cs typeface="Times New Roman"/>
                        </a:defRPr>
                      </a:lvl8pPr>
                      <a:lvl9pPr marL="3657600" algn="l" defTabSz="914400" rtl="0" eaLnBrk="1" latinLnBrk="0" hangingPunct="1">
                        <a:defRPr sz="1800" kern="1200">
                          <a:solidFill>
                            <a:schemeClr val="tx1"/>
                          </a:solidFill>
                          <a:latin typeface="Calibri"/>
                          <a:cs typeface="Times New Roman"/>
                        </a:defRPr>
                      </a:lvl9pPr>
                    </a:lstStyle>
                    <a:p>
                      <a:pPr algn="ctr" rtl="0" fontAlgn="b">
                        <a:spcBef>
                          <a:spcPts val="0"/>
                        </a:spcBef>
                        <a:spcAft>
                          <a:spcPts val="0"/>
                        </a:spcAft>
                      </a:pPr>
                      <a:r>
                        <a:rPr lang="es-GT" sz="1600" b="0" u="none" strike="noStrike" noProof="0" dirty="0">
                          <a:solidFill>
                            <a:srgbClr val="000000"/>
                          </a:solidFill>
                          <a:effectLst/>
                          <a:latin typeface="+mn-lt"/>
                        </a:rPr>
                        <a:t>9</a:t>
                      </a:r>
                      <a:endParaRPr lang="es-GT" sz="1600" b="0" i="0" u="none" strike="noStrike" noProof="0" dirty="0">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7"/>
                  </a:ext>
                </a:extLst>
              </a:tr>
              <a:tr h="246548">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spcBef>
                          <a:spcPts val="0"/>
                        </a:spcBef>
                        <a:spcAft>
                          <a:spcPts val="0"/>
                        </a:spcAft>
                      </a:pPr>
                      <a:r>
                        <a:rPr lang="es-GT" sz="1600" b="0" u="none" strike="noStrike" noProof="0" dirty="0">
                          <a:solidFill>
                            <a:srgbClr val="000000"/>
                          </a:solidFill>
                          <a:effectLst/>
                          <a:latin typeface="+mn-lt"/>
                        </a:rPr>
                        <a:t>JH</a:t>
                      </a:r>
                      <a:endParaRPr lang="es-GT" sz="1600" b="0" i="0" u="none" strike="noStrike" noProof="0" dirty="0">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cs typeface="Times New Roman"/>
                        </a:defRPr>
                      </a:lvl1pPr>
                      <a:lvl2pPr marL="457200" algn="l" defTabSz="914400" rtl="0" eaLnBrk="1" latinLnBrk="0" hangingPunct="1">
                        <a:defRPr sz="1800" kern="1200">
                          <a:solidFill>
                            <a:schemeClr val="tx1"/>
                          </a:solidFill>
                          <a:latin typeface="Calibri"/>
                          <a:cs typeface="Times New Roman"/>
                        </a:defRPr>
                      </a:lvl2pPr>
                      <a:lvl3pPr marL="914400" algn="l" defTabSz="914400" rtl="0" eaLnBrk="1" latinLnBrk="0" hangingPunct="1">
                        <a:defRPr sz="1800" kern="1200">
                          <a:solidFill>
                            <a:schemeClr val="tx1"/>
                          </a:solidFill>
                          <a:latin typeface="Calibri"/>
                          <a:cs typeface="Times New Roman"/>
                        </a:defRPr>
                      </a:lvl3pPr>
                      <a:lvl4pPr marL="1371600" algn="l" defTabSz="914400" rtl="0" eaLnBrk="1" latinLnBrk="0" hangingPunct="1">
                        <a:defRPr sz="1800" kern="1200">
                          <a:solidFill>
                            <a:schemeClr val="tx1"/>
                          </a:solidFill>
                          <a:latin typeface="Calibri"/>
                          <a:cs typeface="Times New Roman"/>
                        </a:defRPr>
                      </a:lvl4pPr>
                      <a:lvl5pPr marL="1828800" algn="l" defTabSz="914400" rtl="0" eaLnBrk="1" latinLnBrk="0" hangingPunct="1">
                        <a:defRPr sz="1800" kern="1200">
                          <a:solidFill>
                            <a:schemeClr val="tx1"/>
                          </a:solidFill>
                          <a:latin typeface="Calibri"/>
                          <a:cs typeface="Times New Roman"/>
                        </a:defRPr>
                      </a:lvl5pPr>
                      <a:lvl6pPr marL="2286000" algn="l" defTabSz="914400" rtl="0" eaLnBrk="1" latinLnBrk="0" hangingPunct="1">
                        <a:defRPr sz="1800" kern="1200">
                          <a:solidFill>
                            <a:schemeClr val="tx1"/>
                          </a:solidFill>
                          <a:latin typeface="Calibri"/>
                          <a:cs typeface="Times New Roman"/>
                        </a:defRPr>
                      </a:lvl6pPr>
                      <a:lvl7pPr marL="2743200" algn="l" defTabSz="914400" rtl="0" eaLnBrk="1" latinLnBrk="0" hangingPunct="1">
                        <a:defRPr sz="1800" kern="1200">
                          <a:solidFill>
                            <a:schemeClr val="tx1"/>
                          </a:solidFill>
                          <a:latin typeface="Calibri"/>
                          <a:cs typeface="Times New Roman"/>
                        </a:defRPr>
                      </a:lvl7pPr>
                      <a:lvl8pPr marL="3200400" algn="l" defTabSz="914400" rtl="0" eaLnBrk="1" latinLnBrk="0" hangingPunct="1">
                        <a:defRPr sz="1800" kern="1200">
                          <a:solidFill>
                            <a:schemeClr val="tx1"/>
                          </a:solidFill>
                          <a:latin typeface="Calibri"/>
                          <a:cs typeface="Times New Roman"/>
                        </a:defRPr>
                      </a:lvl8pPr>
                      <a:lvl9pPr marL="3657600" algn="l" defTabSz="914400" rtl="0" eaLnBrk="1" latinLnBrk="0" hangingPunct="1">
                        <a:defRPr sz="1800" kern="1200">
                          <a:solidFill>
                            <a:schemeClr val="tx1"/>
                          </a:solidFill>
                          <a:latin typeface="Calibri"/>
                          <a:cs typeface="Times New Roman"/>
                        </a:defRPr>
                      </a:lvl9pPr>
                    </a:lstStyle>
                    <a:p>
                      <a:pPr algn="ctr" rtl="0" fontAlgn="b">
                        <a:spcBef>
                          <a:spcPts val="0"/>
                        </a:spcBef>
                        <a:spcAft>
                          <a:spcPts val="0"/>
                        </a:spcAft>
                      </a:pPr>
                      <a:r>
                        <a:rPr lang="es-GT" sz="1600" b="0" u="none" strike="noStrike" noProof="0" dirty="0">
                          <a:solidFill>
                            <a:srgbClr val="000000"/>
                          </a:solidFill>
                          <a:effectLst/>
                          <a:latin typeface="+mn-lt"/>
                        </a:rPr>
                        <a:t>9</a:t>
                      </a:r>
                      <a:endParaRPr lang="es-GT" sz="1600" b="0" i="0" u="none" strike="noStrike" noProof="0" dirty="0">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8"/>
                  </a:ext>
                </a:extLst>
              </a:tr>
              <a:tr h="246548">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spcBef>
                          <a:spcPts val="0"/>
                        </a:spcBef>
                        <a:spcAft>
                          <a:spcPts val="0"/>
                        </a:spcAft>
                      </a:pPr>
                      <a:r>
                        <a:rPr lang="es-GT" sz="1600" b="0" u="none" strike="noStrike" noProof="0" dirty="0">
                          <a:solidFill>
                            <a:srgbClr val="000000"/>
                          </a:solidFill>
                          <a:effectLst/>
                          <a:latin typeface="+mn-lt"/>
                        </a:rPr>
                        <a:t>RF</a:t>
                      </a:r>
                      <a:endParaRPr lang="es-GT" sz="1600" b="0" i="0" u="none" strike="noStrike" noProof="0" dirty="0">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cs typeface="Times New Roman"/>
                        </a:defRPr>
                      </a:lvl1pPr>
                      <a:lvl2pPr marL="457200" algn="l" defTabSz="914400" rtl="0" eaLnBrk="1" latinLnBrk="0" hangingPunct="1">
                        <a:defRPr sz="1800" kern="1200">
                          <a:solidFill>
                            <a:schemeClr val="tx1"/>
                          </a:solidFill>
                          <a:latin typeface="Calibri"/>
                          <a:cs typeface="Times New Roman"/>
                        </a:defRPr>
                      </a:lvl2pPr>
                      <a:lvl3pPr marL="914400" algn="l" defTabSz="914400" rtl="0" eaLnBrk="1" latinLnBrk="0" hangingPunct="1">
                        <a:defRPr sz="1800" kern="1200">
                          <a:solidFill>
                            <a:schemeClr val="tx1"/>
                          </a:solidFill>
                          <a:latin typeface="Calibri"/>
                          <a:cs typeface="Times New Roman"/>
                        </a:defRPr>
                      </a:lvl3pPr>
                      <a:lvl4pPr marL="1371600" algn="l" defTabSz="914400" rtl="0" eaLnBrk="1" latinLnBrk="0" hangingPunct="1">
                        <a:defRPr sz="1800" kern="1200">
                          <a:solidFill>
                            <a:schemeClr val="tx1"/>
                          </a:solidFill>
                          <a:latin typeface="Calibri"/>
                          <a:cs typeface="Times New Roman"/>
                        </a:defRPr>
                      </a:lvl4pPr>
                      <a:lvl5pPr marL="1828800" algn="l" defTabSz="914400" rtl="0" eaLnBrk="1" latinLnBrk="0" hangingPunct="1">
                        <a:defRPr sz="1800" kern="1200">
                          <a:solidFill>
                            <a:schemeClr val="tx1"/>
                          </a:solidFill>
                          <a:latin typeface="Calibri"/>
                          <a:cs typeface="Times New Roman"/>
                        </a:defRPr>
                      </a:lvl5pPr>
                      <a:lvl6pPr marL="2286000" algn="l" defTabSz="914400" rtl="0" eaLnBrk="1" latinLnBrk="0" hangingPunct="1">
                        <a:defRPr sz="1800" kern="1200">
                          <a:solidFill>
                            <a:schemeClr val="tx1"/>
                          </a:solidFill>
                          <a:latin typeface="Calibri"/>
                          <a:cs typeface="Times New Roman"/>
                        </a:defRPr>
                      </a:lvl6pPr>
                      <a:lvl7pPr marL="2743200" algn="l" defTabSz="914400" rtl="0" eaLnBrk="1" latinLnBrk="0" hangingPunct="1">
                        <a:defRPr sz="1800" kern="1200">
                          <a:solidFill>
                            <a:schemeClr val="tx1"/>
                          </a:solidFill>
                          <a:latin typeface="Calibri"/>
                          <a:cs typeface="Times New Roman"/>
                        </a:defRPr>
                      </a:lvl7pPr>
                      <a:lvl8pPr marL="3200400" algn="l" defTabSz="914400" rtl="0" eaLnBrk="1" latinLnBrk="0" hangingPunct="1">
                        <a:defRPr sz="1800" kern="1200">
                          <a:solidFill>
                            <a:schemeClr val="tx1"/>
                          </a:solidFill>
                          <a:latin typeface="Calibri"/>
                          <a:cs typeface="Times New Roman"/>
                        </a:defRPr>
                      </a:lvl8pPr>
                      <a:lvl9pPr marL="3657600" algn="l" defTabSz="914400" rtl="0" eaLnBrk="1" latinLnBrk="0" hangingPunct="1">
                        <a:defRPr sz="1800" kern="1200">
                          <a:solidFill>
                            <a:schemeClr val="tx1"/>
                          </a:solidFill>
                          <a:latin typeface="Calibri"/>
                          <a:cs typeface="Times New Roman"/>
                        </a:defRPr>
                      </a:lvl9pPr>
                    </a:lstStyle>
                    <a:p>
                      <a:pPr algn="ctr" rtl="0" fontAlgn="b">
                        <a:spcBef>
                          <a:spcPts val="0"/>
                        </a:spcBef>
                        <a:spcAft>
                          <a:spcPts val="0"/>
                        </a:spcAft>
                      </a:pPr>
                      <a:r>
                        <a:rPr lang="es-GT" sz="1600" b="0" u="none" strike="noStrike" noProof="0" dirty="0">
                          <a:solidFill>
                            <a:srgbClr val="000000"/>
                          </a:solidFill>
                          <a:effectLst/>
                          <a:latin typeface="+mn-lt"/>
                        </a:rPr>
                        <a:t>6</a:t>
                      </a:r>
                      <a:endParaRPr lang="es-GT" sz="1600" b="0" i="0" u="none" strike="noStrike" noProof="0" dirty="0">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9"/>
                  </a:ext>
                </a:extLst>
              </a:tr>
              <a:tr h="246548">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spcBef>
                          <a:spcPts val="0"/>
                        </a:spcBef>
                        <a:spcAft>
                          <a:spcPts val="0"/>
                        </a:spcAft>
                      </a:pPr>
                      <a:r>
                        <a:rPr lang="es-GT" sz="1600" b="0" u="none" strike="noStrike" noProof="0" dirty="0">
                          <a:solidFill>
                            <a:srgbClr val="000000"/>
                          </a:solidFill>
                          <a:effectLst/>
                          <a:latin typeface="+mn-lt"/>
                        </a:rPr>
                        <a:t>AH</a:t>
                      </a:r>
                      <a:endParaRPr lang="es-GT" sz="1600" b="0" i="0" u="none" strike="noStrike" noProof="0" dirty="0">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cs typeface="Times New Roman"/>
                        </a:defRPr>
                      </a:lvl1pPr>
                      <a:lvl2pPr marL="457200" algn="l" defTabSz="914400" rtl="0" eaLnBrk="1" latinLnBrk="0" hangingPunct="1">
                        <a:defRPr sz="1800" kern="1200">
                          <a:solidFill>
                            <a:schemeClr val="tx1"/>
                          </a:solidFill>
                          <a:latin typeface="Calibri"/>
                          <a:cs typeface="Times New Roman"/>
                        </a:defRPr>
                      </a:lvl2pPr>
                      <a:lvl3pPr marL="914400" algn="l" defTabSz="914400" rtl="0" eaLnBrk="1" latinLnBrk="0" hangingPunct="1">
                        <a:defRPr sz="1800" kern="1200">
                          <a:solidFill>
                            <a:schemeClr val="tx1"/>
                          </a:solidFill>
                          <a:latin typeface="Calibri"/>
                          <a:cs typeface="Times New Roman"/>
                        </a:defRPr>
                      </a:lvl3pPr>
                      <a:lvl4pPr marL="1371600" algn="l" defTabSz="914400" rtl="0" eaLnBrk="1" latinLnBrk="0" hangingPunct="1">
                        <a:defRPr sz="1800" kern="1200">
                          <a:solidFill>
                            <a:schemeClr val="tx1"/>
                          </a:solidFill>
                          <a:latin typeface="Calibri"/>
                          <a:cs typeface="Times New Roman"/>
                        </a:defRPr>
                      </a:lvl4pPr>
                      <a:lvl5pPr marL="1828800" algn="l" defTabSz="914400" rtl="0" eaLnBrk="1" latinLnBrk="0" hangingPunct="1">
                        <a:defRPr sz="1800" kern="1200">
                          <a:solidFill>
                            <a:schemeClr val="tx1"/>
                          </a:solidFill>
                          <a:latin typeface="Calibri"/>
                          <a:cs typeface="Times New Roman"/>
                        </a:defRPr>
                      </a:lvl5pPr>
                      <a:lvl6pPr marL="2286000" algn="l" defTabSz="914400" rtl="0" eaLnBrk="1" latinLnBrk="0" hangingPunct="1">
                        <a:defRPr sz="1800" kern="1200">
                          <a:solidFill>
                            <a:schemeClr val="tx1"/>
                          </a:solidFill>
                          <a:latin typeface="Calibri"/>
                          <a:cs typeface="Times New Roman"/>
                        </a:defRPr>
                      </a:lvl6pPr>
                      <a:lvl7pPr marL="2743200" algn="l" defTabSz="914400" rtl="0" eaLnBrk="1" latinLnBrk="0" hangingPunct="1">
                        <a:defRPr sz="1800" kern="1200">
                          <a:solidFill>
                            <a:schemeClr val="tx1"/>
                          </a:solidFill>
                          <a:latin typeface="Calibri"/>
                          <a:cs typeface="Times New Roman"/>
                        </a:defRPr>
                      </a:lvl7pPr>
                      <a:lvl8pPr marL="3200400" algn="l" defTabSz="914400" rtl="0" eaLnBrk="1" latinLnBrk="0" hangingPunct="1">
                        <a:defRPr sz="1800" kern="1200">
                          <a:solidFill>
                            <a:schemeClr val="tx1"/>
                          </a:solidFill>
                          <a:latin typeface="Calibri"/>
                          <a:cs typeface="Times New Roman"/>
                        </a:defRPr>
                      </a:lvl8pPr>
                      <a:lvl9pPr marL="3657600" algn="l" defTabSz="914400" rtl="0" eaLnBrk="1" latinLnBrk="0" hangingPunct="1">
                        <a:defRPr sz="1800" kern="1200">
                          <a:solidFill>
                            <a:schemeClr val="tx1"/>
                          </a:solidFill>
                          <a:latin typeface="Calibri"/>
                          <a:cs typeface="Times New Roman"/>
                        </a:defRPr>
                      </a:lvl9pPr>
                    </a:lstStyle>
                    <a:p>
                      <a:pPr algn="ctr" rtl="0" fontAlgn="b">
                        <a:spcBef>
                          <a:spcPts val="0"/>
                        </a:spcBef>
                        <a:spcAft>
                          <a:spcPts val="0"/>
                        </a:spcAft>
                      </a:pPr>
                      <a:r>
                        <a:rPr lang="es-GT" sz="1600" b="0" u="none" strike="noStrike" noProof="0" dirty="0">
                          <a:solidFill>
                            <a:srgbClr val="000000"/>
                          </a:solidFill>
                          <a:effectLst/>
                          <a:latin typeface="+mn-lt"/>
                        </a:rPr>
                        <a:t>2</a:t>
                      </a:r>
                      <a:endParaRPr lang="es-GT" sz="1600" b="0" i="0" u="none" strike="noStrike" noProof="0" dirty="0">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0"/>
                  </a:ext>
                </a:extLst>
              </a:tr>
              <a:tr h="246548">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spcBef>
                          <a:spcPts val="0"/>
                        </a:spcBef>
                        <a:spcAft>
                          <a:spcPts val="0"/>
                        </a:spcAft>
                      </a:pPr>
                      <a:r>
                        <a:rPr lang="es-GT" sz="1600" b="0" u="none" strike="noStrike" noProof="0" dirty="0">
                          <a:solidFill>
                            <a:srgbClr val="000000"/>
                          </a:solidFill>
                          <a:effectLst/>
                          <a:latin typeface="+mn-lt"/>
                        </a:rPr>
                        <a:t>TN</a:t>
                      </a:r>
                      <a:endParaRPr lang="es-GT" sz="1600" b="0" i="0" u="none" strike="noStrike" noProof="0" dirty="0">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cs typeface="Times New Roman"/>
                        </a:defRPr>
                      </a:lvl1pPr>
                      <a:lvl2pPr marL="457200" algn="l" defTabSz="914400" rtl="0" eaLnBrk="1" latinLnBrk="0" hangingPunct="1">
                        <a:defRPr sz="1800" kern="1200">
                          <a:solidFill>
                            <a:schemeClr val="tx1"/>
                          </a:solidFill>
                          <a:latin typeface="Calibri"/>
                          <a:cs typeface="Times New Roman"/>
                        </a:defRPr>
                      </a:lvl2pPr>
                      <a:lvl3pPr marL="914400" algn="l" defTabSz="914400" rtl="0" eaLnBrk="1" latinLnBrk="0" hangingPunct="1">
                        <a:defRPr sz="1800" kern="1200">
                          <a:solidFill>
                            <a:schemeClr val="tx1"/>
                          </a:solidFill>
                          <a:latin typeface="Calibri"/>
                          <a:cs typeface="Times New Roman"/>
                        </a:defRPr>
                      </a:lvl3pPr>
                      <a:lvl4pPr marL="1371600" algn="l" defTabSz="914400" rtl="0" eaLnBrk="1" latinLnBrk="0" hangingPunct="1">
                        <a:defRPr sz="1800" kern="1200">
                          <a:solidFill>
                            <a:schemeClr val="tx1"/>
                          </a:solidFill>
                          <a:latin typeface="Calibri"/>
                          <a:cs typeface="Times New Roman"/>
                        </a:defRPr>
                      </a:lvl4pPr>
                      <a:lvl5pPr marL="1828800" algn="l" defTabSz="914400" rtl="0" eaLnBrk="1" latinLnBrk="0" hangingPunct="1">
                        <a:defRPr sz="1800" kern="1200">
                          <a:solidFill>
                            <a:schemeClr val="tx1"/>
                          </a:solidFill>
                          <a:latin typeface="Calibri"/>
                          <a:cs typeface="Times New Roman"/>
                        </a:defRPr>
                      </a:lvl5pPr>
                      <a:lvl6pPr marL="2286000" algn="l" defTabSz="914400" rtl="0" eaLnBrk="1" latinLnBrk="0" hangingPunct="1">
                        <a:defRPr sz="1800" kern="1200">
                          <a:solidFill>
                            <a:schemeClr val="tx1"/>
                          </a:solidFill>
                          <a:latin typeface="Calibri"/>
                          <a:cs typeface="Times New Roman"/>
                        </a:defRPr>
                      </a:lvl6pPr>
                      <a:lvl7pPr marL="2743200" algn="l" defTabSz="914400" rtl="0" eaLnBrk="1" latinLnBrk="0" hangingPunct="1">
                        <a:defRPr sz="1800" kern="1200">
                          <a:solidFill>
                            <a:schemeClr val="tx1"/>
                          </a:solidFill>
                          <a:latin typeface="Calibri"/>
                          <a:cs typeface="Times New Roman"/>
                        </a:defRPr>
                      </a:lvl7pPr>
                      <a:lvl8pPr marL="3200400" algn="l" defTabSz="914400" rtl="0" eaLnBrk="1" latinLnBrk="0" hangingPunct="1">
                        <a:defRPr sz="1800" kern="1200">
                          <a:solidFill>
                            <a:schemeClr val="tx1"/>
                          </a:solidFill>
                          <a:latin typeface="Calibri"/>
                          <a:cs typeface="Times New Roman"/>
                        </a:defRPr>
                      </a:lvl8pPr>
                      <a:lvl9pPr marL="3657600" algn="l" defTabSz="914400" rtl="0" eaLnBrk="1" latinLnBrk="0" hangingPunct="1">
                        <a:defRPr sz="1800" kern="1200">
                          <a:solidFill>
                            <a:schemeClr val="tx1"/>
                          </a:solidFill>
                          <a:latin typeface="Calibri"/>
                          <a:cs typeface="Times New Roman"/>
                        </a:defRPr>
                      </a:lvl9pPr>
                    </a:lstStyle>
                    <a:p>
                      <a:pPr algn="ctr" rtl="0" fontAlgn="b">
                        <a:spcBef>
                          <a:spcPts val="0"/>
                        </a:spcBef>
                        <a:spcAft>
                          <a:spcPts val="0"/>
                        </a:spcAft>
                      </a:pPr>
                      <a:r>
                        <a:rPr lang="es-GT" sz="1600" b="0" u="none" strike="noStrike" noProof="0" dirty="0">
                          <a:solidFill>
                            <a:srgbClr val="000000"/>
                          </a:solidFill>
                          <a:effectLst/>
                          <a:latin typeface="+mn-lt"/>
                        </a:rPr>
                        <a:t>11</a:t>
                      </a:r>
                      <a:endParaRPr lang="es-GT" sz="1600" b="0" i="0" u="none" strike="noStrike" noProof="0" dirty="0">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1"/>
                  </a:ext>
                </a:extLst>
              </a:tr>
              <a:tr h="246548">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spcBef>
                          <a:spcPts val="0"/>
                        </a:spcBef>
                        <a:spcAft>
                          <a:spcPts val="0"/>
                        </a:spcAft>
                      </a:pPr>
                      <a:r>
                        <a:rPr lang="es-GT" sz="1600" b="0" u="none" strike="noStrike" noProof="0" dirty="0">
                          <a:solidFill>
                            <a:srgbClr val="000000"/>
                          </a:solidFill>
                          <a:effectLst/>
                          <a:latin typeface="+mn-lt"/>
                        </a:rPr>
                        <a:t>RT</a:t>
                      </a:r>
                      <a:endParaRPr lang="es-GT" sz="1600" b="0" i="0" u="none" strike="noStrike" noProof="0" dirty="0">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cs typeface="Times New Roman"/>
                        </a:defRPr>
                      </a:lvl1pPr>
                      <a:lvl2pPr marL="457200" algn="l" defTabSz="914400" rtl="0" eaLnBrk="1" latinLnBrk="0" hangingPunct="1">
                        <a:defRPr sz="1800" kern="1200">
                          <a:solidFill>
                            <a:schemeClr val="tx1"/>
                          </a:solidFill>
                          <a:latin typeface="Calibri"/>
                          <a:cs typeface="Times New Roman"/>
                        </a:defRPr>
                      </a:lvl2pPr>
                      <a:lvl3pPr marL="914400" algn="l" defTabSz="914400" rtl="0" eaLnBrk="1" latinLnBrk="0" hangingPunct="1">
                        <a:defRPr sz="1800" kern="1200">
                          <a:solidFill>
                            <a:schemeClr val="tx1"/>
                          </a:solidFill>
                          <a:latin typeface="Calibri"/>
                          <a:cs typeface="Times New Roman"/>
                        </a:defRPr>
                      </a:lvl3pPr>
                      <a:lvl4pPr marL="1371600" algn="l" defTabSz="914400" rtl="0" eaLnBrk="1" latinLnBrk="0" hangingPunct="1">
                        <a:defRPr sz="1800" kern="1200">
                          <a:solidFill>
                            <a:schemeClr val="tx1"/>
                          </a:solidFill>
                          <a:latin typeface="Calibri"/>
                          <a:cs typeface="Times New Roman"/>
                        </a:defRPr>
                      </a:lvl4pPr>
                      <a:lvl5pPr marL="1828800" algn="l" defTabSz="914400" rtl="0" eaLnBrk="1" latinLnBrk="0" hangingPunct="1">
                        <a:defRPr sz="1800" kern="1200">
                          <a:solidFill>
                            <a:schemeClr val="tx1"/>
                          </a:solidFill>
                          <a:latin typeface="Calibri"/>
                          <a:cs typeface="Times New Roman"/>
                        </a:defRPr>
                      </a:lvl5pPr>
                      <a:lvl6pPr marL="2286000" algn="l" defTabSz="914400" rtl="0" eaLnBrk="1" latinLnBrk="0" hangingPunct="1">
                        <a:defRPr sz="1800" kern="1200">
                          <a:solidFill>
                            <a:schemeClr val="tx1"/>
                          </a:solidFill>
                          <a:latin typeface="Calibri"/>
                          <a:cs typeface="Times New Roman"/>
                        </a:defRPr>
                      </a:lvl6pPr>
                      <a:lvl7pPr marL="2743200" algn="l" defTabSz="914400" rtl="0" eaLnBrk="1" latinLnBrk="0" hangingPunct="1">
                        <a:defRPr sz="1800" kern="1200">
                          <a:solidFill>
                            <a:schemeClr val="tx1"/>
                          </a:solidFill>
                          <a:latin typeface="Calibri"/>
                          <a:cs typeface="Times New Roman"/>
                        </a:defRPr>
                      </a:lvl7pPr>
                      <a:lvl8pPr marL="3200400" algn="l" defTabSz="914400" rtl="0" eaLnBrk="1" latinLnBrk="0" hangingPunct="1">
                        <a:defRPr sz="1800" kern="1200">
                          <a:solidFill>
                            <a:schemeClr val="tx1"/>
                          </a:solidFill>
                          <a:latin typeface="Calibri"/>
                          <a:cs typeface="Times New Roman"/>
                        </a:defRPr>
                      </a:lvl8pPr>
                      <a:lvl9pPr marL="3657600" algn="l" defTabSz="914400" rtl="0" eaLnBrk="1" latinLnBrk="0" hangingPunct="1">
                        <a:defRPr sz="1800" kern="1200">
                          <a:solidFill>
                            <a:schemeClr val="tx1"/>
                          </a:solidFill>
                          <a:latin typeface="Calibri"/>
                          <a:cs typeface="Times New Roman"/>
                        </a:defRPr>
                      </a:lvl9pPr>
                    </a:lstStyle>
                    <a:p>
                      <a:pPr algn="ctr" rtl="0" fontAlgn="b">
                        <a:spcBef>
                          <a:spcPts val="0"/>
                        </a:spcBef>
                        <a:spcAft>
                          <a:spcPts val="0"/>
                        </a:spcAft>
                      </a:pPr>
                      <a:r>
                        <a:rPr lang="es-GT" sz="1600" b="0" u="none" strike="noStrike" noProof="0" dirty="0">
                          <a:solidFill>
                            <a:srgbClr val="000000"/>
                          </a:solidFill>
                          <a:effectLst/>
                          <a:latin typeface="+mn-lt"/>
                        </a:rPr>
                        <a:t>8</a:t>
                      </a:r>
                      <a:endParaRPr lang="es-GT" sz="1600" b="0" i="0" u="none" strike="noStrike" noProof="0" dirty="0">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2"/>
                  </a:ext>
                </a:extLst>
              </a:tr>
              <a:tr h="246548">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spcBef>
                          <a:spcPts val="0"/>
                        </a:spcBef>
                        <a:spcAft>
                          <a:spcPts val="0"/>
                        </a:spcAft>
                      </a:pPr>
                      <a:r>
                        <a:rPr lang="es-GT" sz="1600" b="0" u="none" strike="noStrike" noProof="0" dirty="0">
                          <a:solidFill>
                            <a:srgbClr val="000000"/>
                          </a:solidFill>
                          <a:effectLst/>
                          <a:latin typeface="+mn-lt"/>
                        </a:rPr>
                        <a:t>LW</a:t>
                      </a:r>
                      <a:endParaRPr lang="es-GT" sz="1600" b="0" i="0" u="none" strike="noStrike" noProof="0" dirty="0">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cs typeface="Times New Roman"/>
                        </a:defRPr>
                      </a:lvl1pPr>
                      <a:lvl2pPr marL="457200" algn="l" defTabSz="914400" rtl="0" eaLnBrk="1" latinLnBrk="0" hangingPunct="1">
                        <a:defRPr sz="1800" kern="1200">
                          <a:solidFill>
                            <a:schemeClr val="tx1"/>
                          </a:solidFill>
                          <a:latin typeface="Calibri"/>
                          <a:cs typeface="Times New Roman"/>
                        </a:defRPr>
                      </a:lvl2pPr>
                      <a:lvl3pPr marL="914400" algn="l" defTabSz="914400" rtl="0" eaLnBrk="1" latinLnBrk="0" hangingPunct="1">
                        <a:defRPr sz="1800" kern="1200">
                          <a:solidFill>
                            <a:schemeClr val="tx1"/>
                          </a:solidFill>
                          <a:latin typeface="Calibri"/>
                          <a:cs typeface="Times New Roman"/>
                        </a:defRPr>
                      </a:lvl3pPr>
                      <a:lvl4pPr marL="1371600" algn="l" defTabSz="914400" rtl="0" eaLnBrk="1" latinLnBrk="0" hangingPunct="1">
                        <a:defRPr sz="1800" kern="1200">
                          <a:solidFill>
                            <a:schemeClr val="tx1"/>
                          </a:solidFill>
                          <a:latin typeface="Calibri"/>
                          <a:cs typeface="Times New Roman"/>
                        </a:defRPr>
                      </a:lvl4pPr>
                      <a:lvl5pPr marL="1828800" algn="l" defTabSz="914400" rtl="0" eaLnBrk="1" latinLnBrk="0" hangingPunct="1">
                        <a:defRPr sz="1800" kern="1200">
                          <a:solidFill>
                            <a:schemeClr val="tx1"/>
                          </a:solidFill>
                          <a:latin typeface="Calibri"/>
                          <a:cs typeface="Times New Roman"/>
                        </a:defRPr>
                      </a:lvl5pPr>
                      <a:lvl6pPr marL="2286000" algn="l" defTabSz="914400" rtl="0" eaLnBrk="1" latinLnBrk="0" hangingPunct="1">
                        <a:defRPr sz="1800" kern="1200">
                          <a:solidFill>
                            <a:schemeClr val="tx1"/>
                          </a:solidFill>
                          <a:latin typeface="Calibri"/>
                          <a:cs typeface="Times New Roman"/>
                        </a:defRPr>
                      </a:lvl6pPr>
                      <a:lvl7pPr marL="2743200" algn="l" defTabSz="914400" rtl="0" eaLnBrk="1" latinLnBrk="0" hangingPunct="1">
                        <a:defRPr sz="1800" kern="1200">
                          <a:solidFill>
                            <a:schemeClr val="tx1"/>
                          </a:solidFill>
                          <a:latin typeface="Calibri"/>
                          <a:cs typeface="Times New Roman"/>
                        </a:defRPr>
                      </a:lvl7pPr>
                      <a:lvl8pPr marL="3200400" algn="l" defTabSz="914400" rtl="0" eaLnBrk="1" latinLnBrk="0" hangingPunct="1">
                        <a:defRPr sz="1800" kern="1200">
                          <a:solidFill>
                            <a:schemeClr val="tx1"/>
                          </a:solidFill>
                          <a:latin typeface="Calibri"/>
                          <a:cs typeface="Times New Roman"/>
                        </a:defRPr>
                      </a:lvl8pPr>
                      <a:lvl9pPr marL="3657600" algn="l" defTabSz="914400" rtl="0" eaLnBrk="1" latinLnBrk="0" hangingPunct="1">
                        <a:defRPr sz="1800" kern="1200">
                          <a:solidFill>
                            <a:schemeClr val="tx1"/>
                          </a:solidFill>
                          <a:latin typeface="Calibri"/>
                          <a:cs typeface="Times New Roman"/>
                        </a:defRPr>
                      </a:lvl9pPr>
                    </a:lstStyle>
                    <a:p>
                      <a:pPr algn="ctr" rtl="0" fontAlgn="b">
                        <a:spcBef>
                          <a:spcPts val="0"/>
                        </a:spcBef>
                        <a:spcAft>
                          <a:spcPts val="0"/>
                        </a:spcAft>
                      </a:pPr>
                      <a:r>
                        <a:rPr lang="es-GT" sz="1600" b="0" u="none" strike="noStrike" noProof="0" dirty="0">
                          <a:solidFill>
                            <a:srgbClr val="000000"/>
                          </a:solidFill>
                          <a:effectLst/>
                          <a:latin typeface="+mn-lt"/>
                        </a:rPr>
                        <a:t>14</a:t>
                      </a:r>
                      <a:endParaRPr lang="es-GT" sz="1600" b="0" i="0" u="none" strike="noStrike" noProof="0" dirty="0">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3"/>
                  </a:ext>
                </a:extLst>
              </a:tr>
              <a:tr h="246548">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spcBef>
                          <a:spcPts val="0"/>
                        </a:spcBef>
                        <a:spcAft>
                          <a:spcPts val="0"/>
                        </a:spcAft>
                      </a:pPr>
                      <a:r>
                        <a:rPr lang="es-GT" sz="1600" b="0" u="none" strike="noStrike" noProof="0" dirty="0">
                          <a:solidFill>
                            <a:srgbClr val="000000"/>
                          </a:solidFill>
                          <a:effectLst/>
                          <a:latin typeface="+mn-lt"/>
                        </a:rPr>
                        <a:t>ES</a:t>
                      </a:r>
                      <a:endParaRPr lang="es-GT" sz="1600" b="0" i="0" u="none" strike="noStrike" noProof="0" dirty="0">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cs typeface="Times New Roman"/>
                        </a:defRPr>
                      </a:lvl1pPr>
                      <a:lvl2pPr marL="457200" algn="l" defTabSz="914400" rtl="0" eaLnBrk="1" latinLnBrk="0" hangingPunct="1">
                        <a:defRPr sz="1800" kern="1200">
                          <a:solidFill>
                            <a:schemeClr val="tx1"/>
                          </a:solidFill>
                          <a:latin typeface="Calibri"/>
                          <a:cs typeface="Times New Roman"/>
                        </a:defRPr>
                      </a:lvl2pPr>
                      <a:lvl3pPr marL="914400" algn="l" defTabSz="914400" rtl="0" eaLnBrk="1" latinLnBrk="0" hangingPunct="1">
                        <a:defRPr sz="1800" kern="1200">
                          <a:solidFill>
                            <a:schemeClr val="tx1"/>
                          </a:solidFill>
                          <a:latin typeface="Calibri"/>
                          <a:cs typeface="Times New Roman"/>
                        </a:defRPr>
                      </a:lvl3pPr>
                      <a:lvl4pPr marL="1371600" algn="l" defTabSz="914400" rtl="0" eaLnBrk="1" latinLnBrk="0" hangingPunct="1">
                        <a:defRPr sz="1800" kern="1200">
                          <a:solidFill>
                            <a:schemeClr val="tx1"/>
                          </a:solidFill>
                          <a:latin typeface="Calibri"/>
                          <a:cs typeface="Times New Roman"/>
                        </a:defRPr>
                      </a:lvl4pPr>
                      <a:lvl5pPr marL="1828800" algn="l" defTabSz="914400" rtl="0" eaLnBrk="1" latinLnBrk="0" hangingPunct="1">
                        <a:defRPr sz="1800" kern="1200">
                          <a:solidFill>
                            <a:schemeClr val="tx1"/>
                          </a:solidFill>
                          <a:latin typeface="Calibri"/>
                          <a:cs typeface="Times New Roman"/>
                        </a:defRPr>
                      </a:lvl5pPr>
                      <a:lvl6pPr marL="2286000" algn="l" defTabSz="914400" rtl="0" eaLnBrk="1" latinLnBrk="0" hangingPunct="1">
                        <a:defRPr sz="1800" kern="1200">
                          <a:solidFill>
                            <a:schemeClr val="tx1"/>
                          </a:solidFill>
                          <a:latin typeface="Calibri"/>
                          <a:cs typeface="Times New Roman"/>
                        </a:defRPr>
                      </a:lvl6pPr>
                      <a:lvl7pPr marL="2743200" algn="l" defTabSz="914400" rtl="0" eaLnBrk="1" latinLnBrk="0" hangingPunct="1">
                        <a:defRPr sz="1800" kern="1200">
                          <a:solidFill>
                            <a:schemeClr val="tx1"/>
                          </a:solidFill>
                          <a:latin typeface="Calibri"/>
                          <a:cs typeface="Times New Roman"/>
                        </a:defRPr>
                      </a:lvl7pPr>
                      <a:lvl8pPr marL="3200400" algn="l" defTabSz="914400" rtl="0" eaLnBrk="1" latinLnBrk="0" hangingPunct="1">
                        <a:defRPr sz="1800" kern="1200">
                          <a:solidFill>
                            <a:schemeClr val="tx1"/>
                          </a:solidFill>
                          <a:latin typeface="Calibri"/>
                          <a:cs typeface="Times New Roman"/>
                        </a:defRPr>
                      </a:lvl8pPr>
                      <a:lvl9pPr marL="3657600" algn="l" defTabSz="914400" rtl="0" eaLnBrk="1" latinLnBrk="0" hangingPunct="1">
                        <a:defRPr sz="1800" kern="1200">
                          <a:solidFill>
                            <a:schemeClr val="tx1"/>
                          </a:solidFill>
                          <a:latin typeface="Calibri"/>
                          <a:cs typeface="Times New Roman"/>
                        </a:defRPr>
                      </a:lvl9pPr>
                    </a:lstStyle>
                    <a:p>
                      <a:pPr algn="ctr" rtl="0" fontAlgn="b">
                        <a:spcBef>
                          <a:spcPts val="0"/>
                        </a:spcBef>
                        <a:spcAft>
                          <a:spcPts val="0"/>
                        </a:spcAft>
                      </a:pPr>
                      <a:r>
                        <a:rPr lang="es-GT" sz="1600" b="0" u="none" strike="noStrike" noProof="0" dirty="0">
                          <a:solidFill>
                            <a:srgbClr val="000000"/>
                          </a:solidFill>
                          <a:effectLst/>
                          <a:latin typeface="+mn-lt"/>
                        </a:rPr>
                        <a:t>9</a:t>
                      </a:r>
                      <a:endParaRPr lang="es-GT" sz="1600" b="0" i="0" u="none" strike="noStrike" noProof="0" dirty="0">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4"/>
                  </a:ext>
                </a:extLst>
              </a:tr>
              <a:tr h="246548">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spcBef>
                          <a:spcPts val="0"/>
                        </a:spcBef>
                        <a:spcAft>
                          <a:spcPts val="0"/>
                        </a:spcAft>
                      </a:pPr>
                      <a:r>
                        <a:rPr lang="es-GT" sz="1600" b="0" u="none" strike="noStrike" noProof="0" dirty="0">
                          <a:solidFill>
                            <a:srgbClr val="000000"/>
                          </a:solidFill>
                          <a:effectLst/>
                          <a:latin typeface="+mn-lt"/>
                        </a:rPr>
                        <a:t>CL</a:t>
                      </a:r>
                      <a:endParaRPr lang="es-GT" sz="1600" b="0" i="0" u="none" strike="noStrike" noProof="0" dirty="0">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cs typeface="Times New Roman"/>
                        </a:defRPr>
                      </a:lvl1pPr>
                      <a:lvl2pPr marL="457200" algn="l" defTabSz="914400" rtl="0" eaLnBrk="1" latinLnBrk="0" hangingPunct="1">
                        <a:defRPr sz="1800" kern="1200">
                          <a:solidFill>
                            <a:schemeClr val="tx1"/>
                          </a:solidFill>
                          <a:latin typeface="Calibri"/>
                          <a:cs typeface="Times New Roman"/>
                        </a:defRPr>
                      </a:lvl2pPr>
                      <a:lvl3pPr marL="914400" algn="l" defTabSz="914400" rtl="0" eaLnBrk="1" latinLnBrk="0" hangingPunct="1">
                        <a:defRPr sz="1800" kern="1200">
                          <a:solidFill>
                            <a:schemeClr val="tx1"/>
                          </a:solidFill>
                          <a:latin typeface="Calibri"/>
                          <a:cs typeface="Times New Roman"/>
                        </a:defRPr>
                      </a:lvl3pPr>
                      <a:lvl4pPr marL="1371600" algn="l" defTabSz="914400" rtl="0" eaLnBrk="1" latinLnBrk="0" hangingPunct="1">
                        <a:defRPr sz="1800" kern="1200">
                          <a:solidFill>
                            <a:schemeClr val="tx1"/>
                          </a:solidFill>
                          <a:latin typeface="Calibri"/>
                          <a:cs typeface="Times New Roman"/>
                        </a:defRPr>
                      </a:lvl4pPr>
                      <a:lvl5pPr marL="1828800" algn="l" defTabSz="914400" rtl="0" eaLnBrk="1" latinLnBrk="0" hangingPunct="1">
                        <a:defRPr sz="1800" kern="1200">
                          <a:solidFill>
                            <a:schemeClr val="tx1"/>
                          </a:solidFill>
                          <a:latin typeface="Calibri"/>
                          <a:cs typeface="Times New Roman"/>
                        </a:defRPr>
                      </a:lvl5pPr>
                      <a:lvl6pPr marL="2286000" algn="l" defTabSz="914400" rtl="0" eaLnBrk="1" latinLnBrk="0" hangingPunct="1">
                        <a:defRPr sz="1800" kern="1200">
                          <a:solidFill>
                            <a:schemeClr val="tx1"/>
                          </a:solidFill>
                          <a:latin typeface="Calibri"/>
                          <a:cs typeface="Times New Roman"/>
                        </a:defRPr>
                      </a:lvl6pPr>
                      <a:lvl7pPr marL="2743200" algn="l" defTabSz="914400" rtl="0" eaLnBrk="1" latinLnBrk="0" hangingPunct="1">
                        <a:defRPr sz="1800" kern="1200">
                          <a:solidFill>
                            <a:schemeClr val="tx1"/>
                          </a:solidFill>
                          <a:latin typeface="Calibri"/>
                          <a:cs typeface="Times New Roman"/>
                        </a:defRPr>
                      </a:lvl7pPr>
                      <a:lvl8pPr marL="3200400" algn="l" defTabSz="914400" rtl="0" eaLnBrk="1" latinLnBrk="0" hangingPunct="1">
                        <a:defRPr sz="1800" kern="1200">
                          <a:solidFill>
                            <a:schemeClr val="tx1"/>
                          </a:solidFill>
                          <a:latin typeface="Calibri"/>
                          <a:cs typeface="Times New Roman"/>
                        </a:defRPr>
                      </a:lvl8pPr>
                      <a:lvl9pPr marL="3657600" algn="l" defTabSz="914400" rtl="0" eaLnBrk="1" latinLnBrk="0" hangingPunct="1">
                        <a:defRPr sz="1800" kern="1200">
                          <a:solidFill>
                            <a:schemeClr val="tx1"/>
                          </a:solidFill>
                          <a:latin typeface="Calibri"/>
                          <a:cs typeface="Times New Roman"/>
                        </a:defRPr>
                      </a:lvl9pPr>
                    </a:lstStyle>
                    <a:p>
                      <a:pPr algn="ctr" rtl="0" fontAlgn="b">
                        <a:spcBef>
                          <a:spcPts val="0"/>
                        </a:spcBef>
                        <a:spcAft>
                          <a:spcPts val="0"/>
                        </a:spcAft>
                      </a:pPr>
                      <a:r>
                        <a:rPr lang="es-GT" sz="1600" b="0" u="none" strike="noStrike" noProof="0" dirty="0">
                          <a:solidFill>
                            <a:srgbClr val="000000"/>
                          </a:solidFill>
                          <a:effectLst/>
                          <a:latin typeface="+mn-lt"/>
                        </a:rPr>
                        <a:t>8</a:t>
                      </a:r>
                      <a:endParaRPr lang="es-GT" sz="1600" b="0" i="0" u="none" strike="noStrike" noProof="0" dirty="0">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5"/>
                  </a:ext>
                </a:extLst>
              </a:tr>
              <a:tr h="246548">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spcBef>
                          <a:spcPts val="0"/>
                        </a:spcBef>
                        <a:spcAft>
                          <a:spcPts val="0"/>
                        </a:spcAft>
                      </a:pPr>
                      <a:r>
                        <a:rPr lang="es-GT" sz="1600" b="0" u="none" strike="noStrike" noProof="0" dirty="0">
                          <a:solidFill>
                            <a:srgbClr val="000000"/>
                          </a:solidFill>
                          <a:effectLst/>
                          <a:latin typeface="+mn-lt"/>
                        </a:rPr>
                        <a:t>RD</a:t>
                      </a:r>
                      <a:endParaRPr lang="es-GT" sz="1600" b="0" i="0" u="none" strike="noStrike" noProof="0" dirty="0">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cs typeface="Times New Roman"/>
                        </a:defRPr>
                      </a:lvl1pPr>
                      <a:lvl2pPr marL="457200" algn="l" defTabSz="914400" rtl="0" eaLnBrk="1" latinLnBrk="0" hangingPunct="1">
                        <a:defRPr sz="1800" kern="1200">
                          <a:solidFill>
                            <a:schemeClr val="tx1"/>
                          </a:solidFill>
                          <a:latin typeface="Calibri"/>
                          <a:cs typeface="Times New Roman"/>
                        </a:defRPr>
                      </a:lvl2pPr>
                      <a:lvl3pPr marL="914400" algn="l" defTabSz="914400" rtl="0" eaLnBrk="1" latinLnBrk="0" hangingPunct="1">
                        <a:defRPr sz="1800" kern="1200">
                          <a:solidFill>
                            <a:schemeClr val="tx1"/>
                          </a:solidFill>
                          <a:latin typeface="Calibri"/>
                          <a:cs typeface="Times New Roman"/>
                        </a:defRPr>
                      </a:lvl3pPr>
                      <a:lvl4pPr marL="1371600" algn="l" defTabSz="914400" rtl="0" eaLnBrk="1" latinLnBrk="0" hangingPunct="1">
                        <a:defRPr sz="1800" kern="1200">
                          <a:solidFill>
                            <a:schemeClr val="tx1"/>
                          </a:solidFill>
                          <a:latin typeface="Calibri"/>
                          <a:cs typeface="Times New Roman"/>
                        </a:defRPr>
                      </a:lvl4pPr>
                      <a:lvl5pPr marL="1828800" algn="l" defTabSz="914400" rtl="0" eaLnBrk="1" latinLnBrk="0" hangingPunct="1">
                        <a:defRPr sz="1800" kern="1200">
                          <a:solidFill>
                            <a:schemeClr val="tx1"/>
                          </a:solidFill>
                          <a:latin typeface="Calibri"/>
                          <a:cs typeface="Times New Roman"/>
                        </a:defRPr>
                      </a:lvl5pPr>
                      <a:lvl6pPr marL="2286000" algn="l" defTabSz="914400" rtl="0" eaLnBrk="1" latinLnBrk="0" hangingPunct="1">
                        <a:defRPr sz="1800" kern="1200">
                          <a:solidFill>
                            <a:schemeClr val="tx1"/>
                          </a:solidFill>
                          <a:latin typeface="Calibri"/>
                          <a:cs typeface="Times New Roman"/>
                        </a:defRPr>
                      </a:lvl6pPr>
                      <a:lvl7pPr marL="2743200" algn="l" defTabSz="914400" rtl="0" eaLnBrk="1" latinLnBrk="0" hangingPunct="1">
                        <a:defRPr sz="1800" kern="1200">
                          <a:solidFill>
                            <a:schemeClr val="tx1"/>
                          </a:solidFill>
                          <a:latin typeface="Calibri"/>
                          <a:cs typeface="Times New Roman"/>
                        </a:defRPr>
                      </a:lvl7pPr>
                      <a:lvl8pPr marL="3200400" algn="l" defTabSz="914400" rtl="0" eaLnBrk="1" latinLnBrk="0" hangingPunct="1">
                        <a:defRPr sz="1800" kern="1200">
                          <a:solidFill>
                            <a:schemeClr val="tx1"/>
                          </a:solidFill>
                          <a:latin typeface="Calibri"/>
                          <a:cs typeface="Times New Roman"/>
                        </a:defRPr>
                      </a:lvl8pPr>
                      <a:lvl9pPr marL="3657600" algn="l" defTabSz="914400" rtl="0" eaLnBrk="1" latinLnBrk="0" hangingPunct="1">
                        <a:defRPr sz="1800" kern="1200">
                          <a:solidFill>
                            <a:schemeClr val="tx1"/>
                          </a:solidFill>
                          <a:latin typeface="Calibri"/>
                          <a:cs typeface="Times New Roman"/>
                        </a:defRPr>
                      </a:lvl9pPr>
                    </a:lstStyle>
                    <a:p>
                      <a:pPr algn="ctr" rtl="0" fontAlgn="b">
                        <a:spcBef>
                          <a:spcPts val="0"/>
                        </a:spcBef>
                        <a:spcAft>
                          <a:spcPts val="0"/>
                        </a:spcAft>
                      </a:pPr>
                      <a:r>
                        <a:rPr lang="es-GT" sz="1600" b="0" u="none" strike="noStrike" noProof="0" dirty="0">
                          <a:solidFill>
                            <a:srgbClr val="000000"/>
                          </a:solidFill>
                          <a:effectLst/>
                          <a:latin typeface="+mn-lt"/>
                        </a:rPr>
                        <a:t>13</a:t>
                      </a:r>
                      <a:endParaRPr lang="es-GT" sz="1600" b="0" i="0" u="none" strike="noStrike" noProof="0" dirty="0">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6"/>
                  </a:ext>
                </a:extLst>
              </a:tr>
              <a:tr h="246548">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spcBef>
                          <a:spcPts val="0"/>
                        </a:spcBef>
                        <a:spcAft>
                          <a:spcPts val="0"/>
                        </a:spcAft>
                      </a:pPr>
                      <a:r>
                        <a:rPr lang="es-GT" sz="1600" b="0" u="none" strike="noStrike" noProof="0" dirty="0">
                          <a:solidFill>
                            <a:srgbClr val="000000"/>
                          </a:solidFill>
                          <a:effectLst/>
                          <a:latin typeface="+mn-lt"/>
                        </a:rPr>
                        <a:t>KJ</a:t>
                      </a:r>
                      <a:endParaRPr lang="es-GT" sz="1600" b="0" i="0" u="none" strike="noStrike" noProof="0" dirty="0">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cs typeface="Times New Roman"/>
                        </a:defRPr>
                      </a:lvl1pPr>
                      <a:lvl2pPr marL="457200" algn="l" defTabSz="914400" rtl="0" eaLnBrk="1" latinLnBrk="0" hangingPunct="1">
                        <a:defRPr sz="1800" kern="1200">
                          <a:solidFill>
                            <a:schemeClr val="tx1"/>
                          </a:solidFill>
                          <a:latin typeface="Calibri"/>
                          <a:cs typeface="Times New Roman"/>
                        </a:defRPr>
                      </a:lvl2pPr>
                      <a:lvl3pPr marL="914400" algn="l" defTabSz="914400" rtl="0" eaLnBrk="1" latinLnBrk="0" hangingPunct="1">
                        <a:defRPr sz="1800" kern="1200">
                          <a:solidFill>
                            <a:schemeClr val="tx1"/>
                          </a:solidFill>
                          <a:latin typeface="Calibri"/>
                          <a:cs typeface="Times New Roman"/>
                        </a:defRPr>
                      </a:lvl3pPr>
                      <a:lvl4pPr marL="1371600" algn="l" defTabSz="914400" rtl="0" eaLnBrk="1" latinLnBrk="0" hangingPunct="1">
                        <a:defRPr sz="1800" kern="1200">
                          <a:solidFill>
                            <a:schemeClr val="tx1"/>
                          </a:solidFill>
                          <a:latin typeface="Calibri"/>
                          <a:cs typeface="Times New Roman"/>
                        </a:defRPr>
                      </a:lvl4pPr>
                      <a:lvl5pPr marL="1828800" algn="l" defTabSz="914400" rtl="0" eaLnBrk="1" latinLnBrk="0" hangingPunct="1">
                        <a:defRPr sz="1800" kern="1200">
                          <a:solidFill>
                            <a:schemeClr val="tx1"/>
                          </a:solidFill>
                          <a:latin typeface="Calibri"/>
                          <a:cs typeface="Times New Roman"/>
                        </a:defRPr>
                      </a:lvl5pPr>
                      <a:lvl6pPr marL="2286000" algn="l" defTabSz="914400" rtl="0" eaLnBrk="1" latinLnBrk="0" hangingPunct="1">
                        <a:defRPr sz="1800" kern="1200">
                          <a:solidFill>
                            <a:schemeClr val="tx1"/>
                          </a:solidFill>
                          <a:latin typeface="Calibri"/>
                          <a:cs typeface="Times New Roman"/>
                        </a:defRPr>
                      </a:lvl6pPr>
                      <a:lvl7pPr marL="2743200" algn="l" defTabSz="914400" rtl="0" eaLnBrk="1" latinLnBrk="0" hangingPunct="1">
                        <a:defRPr sz="1800" kern="1200">
                          <a:solidFill>
                            <a:schemeClr val="tx1"/>
                          </a:solidFill>
                          <a:latin typeface="Calibri"/>
                          <a:cs typeface="Times New Roman"/>
                        </a:defRPr>
                      </a:lvl7pPr>
                      <a:lvl8pPr marL="3200400" algn="l" defTabSz="914400" rtl="0" eaLnBrk="1" latinLnBrk="0" hangingPunct="1">
                        <a:defRPr sz="1800" kern="1200">
                          <a:solidFill>
                            <a:schemeClr val="tx1"/>
                          </a:solidFill>
                          <a:latin typeface="Calibri"/>
                          <a:cs typeface="Times New Roman"/>
                        </a:defRPr>
                      </a:lvl8pPr>
                      <a:lvl9pPr marL="3657600" algn="l" defTabSz="914400" rtl="0" eaLnBrk="1" latinLnBrk="0" hangingPunct="1">
                        <a:defRPr sz="1800" kern="1200">
                          <a:solidFill>
                            <a:schemeClr val="tx1"/>
                          </a:solidFill>
                          <a:latin typeface="Calibri"/>
                          <a:cs typeface="Times New Roman"/>
                        </a:defRPr>
                      </a:lvl9pPr>
                    </a:lstStyle>
                    <a:p>
                      <a:pPr algn="ctr" rtl="0" fontAlgn="b">
                        <a:spcBef>
                          <a:spcPts val="0"/>
                        </a:spcBef>
                        <a:spcAft>
                          <a:spcPts val="0"/>
                        </a:spcAft>
                      </a:pPr>
                      <a:r>
                        <a:rPr lang="es-GT" sz="1600" b="0" u="none" strike="noStrike" noProof="0" dirty="0">
                          <a:solidFill>
                            <a:srgbClr val="000000"/>
                          </a:solidFill>
                          <a:effectLst/>
                          <a:latin typeface="+mn-lt"/>
                        </a:rPr>
                        <a:t>8</a:t>
                      </a:r>
                      <a:endParaRPr lang="es-GT" sz="1600" b="0" i="0" u="none" strike="noStrike" noProof="0" dirty="0">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7"/>
                  </a:ext>
                </a:extLst>
              </a:tr>
              <a:tr h="246548">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spcBef>
                          <a:spcPts val="0"/>
                        </a:spcBef>
                        <a:spcAft>
                          <a:spcPts val="0"/>
                        </a:spcAft>
                      </a:pPr>
                      <a:r>
                        <a:rPr lang="es-GT" sz="1600" b="0" u="none" strike="noStrike" noProof="0" dirty="0">
                          <a:solidFill>
                            <a:srgbClr val="000000"/>
                          </a:solidFill>
                          <a:effectLst/>
                          <a:latin typeface="+mn-lt"/>
                        </a:rPr>
                        <a:t>LC</a:t>
                      </a:r>
                      <a:endParaRPr lang="es-GT" sz="1600" b="0" i="0" u="none" strike="noStrike" noProof="0" dirty="0">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cs typeface="Times New Roman"/>
                        </a:defRPr>
                      </a:lvl1pPr>
                      <a:lvl2pPr marL="457200" algn="l" defTabSz="914400" rtl="0" eaLnBrk="1" latinLnBrk="0" hangingPunct="1">
                        <a:defRPr sz="1800" kern="1200">
                          <a:solidFill>
                            <a:schemeClr val="tx1"/>
                          </a:solidFill>
                          <a:latin typeface="Calibri"/>
                          <a:cs typeface="Times New Roman"/>
                        </a:defRPr>
                      </a:lvl2pPr>
                      <a:lvl3pPr marL="914400" algn="l" defTabSz="914400" rtl="0" eaLnBrk="1" latinLnBrk="0" hangingPunct="1">
                        <a:defRPr sz="1800" kern="1200">
                          <a:solidFill>
                            <a:schemeClr val="tx1"/>
                          </a:solidFill>
                          <a:latin typeface="Calibri"/>
                          <a:cs typeface="Times New Roman"/>
                        </a:defRPr>
                      </a:lvl3pPr>
                      <a:lvl4pPr marL="1371600" algn="l" defTabSz="914400" rtl="0" eaLnBrk="1" latinLnBrk="0" hangingPunct="1">
                        <a:defRPr sz="1800" kern="1200">
                          <a:solidFill>
                            <a:schemeClr val="tx1"/>
                          </a:solidFill>
                          <a:latin typeface="Calibri"/>
                          <a:cs typeface="Times New Roman"/>
                        </a:defRPr>
                      </a:lvl4pPr>
                      <a:lvl5pPr marL="1828800" algn="l" defTabSz="914400" rtl="0" eaLnBrk="1" latinLnBrk="0" hangingPunct="1">
                        <a:defRPr sz="1800" kern="1200">
                          <a:solidFill>
                            <a:schemeClr val="tx1"/>
                          </a:solidFill>
                          <a:latin typeface="Calibri"/>
                          <a:cs typeface="Times New Roman"/>
                        </a:defRPr>
                      </a:lvl5pPr>
                      <a:lvl6pPr marL="2286000" algn="l" defTabSz="914400" rtl="0" eaLnBrk="1" latinLnBrk="0" hangingPunct="1">
                        <a:defRPr sz="1800" kern="1200">
                          <a:solidFill>
                            <a:schemeClr val="tx1"/>
                          </a:solidFill>
                          <a:latin typeface="Calibri"/>
                          <a:cs typeface="Times New Roman"/>
                        </a:defRPr>
                      </a:lvl6pPr>
                      <a:lvl7pPr marL="2743200" algn="l" defTabSz="914400" rtl="0" eaLnBrk="1" latinLnBrk="0" hangingPunct="1">
                        <a:defRPr sz="1800" kern="1200">
                          <a:solidFill>
                            <a:schemeClr val="tx1"/>
                          </a:solidFill>
                          <a:latin typeface="Calibri"/>
                          <a:cs typeface="Times New Roman"/>
                        </a:defRPr>
                      </a:lvl7pPr>
                      <a:lvl8pPr marL="3200400" algn="l" defTabSz="914400" rtl="0" eaLnBrk="1" latinLnBrk="0" hangingPunct="1">
                        <a:defRPr sz="1800" kern="1200">
                          <a:solidFill>
                            <a:schemeClr val="tx1"/>
                          </a:solidFill>
                          <a:latin typeface="Calibri"/>
                          <a:cs typeface="Times New Roman"/>
                        </a:defRPr>
                      </a:lvl8pPr>
                      <a:lvl9pPr marL="3657600" algn="l" defTabSz="914400" rtl="0" eaLnBrk="1" latinLnBrk="0" hangingPunct="1">
                        <a:defRPr sz="1800" kern="1200">
                          <a:solidFill>
                            <a:schemeClr val="tx1"/>
                          </a:solidFill>
                          <a:latin typeface="Calibri"/>
                          <a:cs typeface="Times New Roman"/>
                        </a:defRPr>
                      </a:lvl9pPr>
                    </a:lstStyle>
                    <a:p>
                      <a:pPr algn="ctr" rtl="0" fontAlgn="b">
                        <a:spcBef>
                          <a:spcPts val="0"/>
                        </a:spcBef>
                        <a:spcAft>
                          <a:spcPts val="0"/>
                        </a:spcAft>
                      </a:pPr>
                      <a:r>
                        <a:rPr lang="es-GT" sz="1600" b="0" u="none" strike="noStrike" noProof="0" dirty="0">
                          <a:solidFill>
                            <a:srgbClr val="000000"/>
                          </a:solidFill>
                          <a:effectLst/>
                          <a:latin typeface="+mn-lt"/>
                        </a:rPr>
                        <a:t>10</a:t>
                      </a:r>
                      <a:endParaRPr lang="es-GT" sz="1600" b="0" i="0" u="none" strike="noStrike" noProof="0" dirty="0">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8"/>
                  </a:ext>
                </a:extLst>
              </a:tr>
              <a:tr h="246548">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spcBef>
                          <a:spcPts val="0"/>
                        </a:spcBef>
                        <a:spcAft>
                          <a:spcPts val="0"/>
                        </a:spcAft>
                      </a:pPr>
                      <a:r>
                        <a:rPr lang="es-GT" sz="1600" b="0" u="none" strike="noStrike" noProof="0" dirty="0">
                          <a:solidFill>
                            <a:srgbClr val="000000"/>
                          </a:solidFill>
                          <a:effectLst/>
                          <a:latin typeface="+mn-lt"/>
                        </a:rPr>
                        <a:t>TB</a:t>
                      </a:r>
                      <a:endParaRPr lang="es-GT" sz="1600" b="0" i="0" u="none" strike="noStrike" noProof="0" dirty="0">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cs typeface="Times New Roman"/>
                        </a:defRPr>
                      </a:lvl1pPr>
                      <a:lvl2pPr marL="457200" algn="l" defTabSz="914400" rtl="0" eaLnBrk="1" latinLnBrk="0" hangingPunct="1">
                        <a:defRPr sz="1800" kern="1200">
                          <a:solidFill>
                            <a:schemeClr val="tx1"/>
                          </a:solidFill>
                          <a:latin typeface="Calibri"/>
                          <a:cs typeface="Times New Roman"/>
                        </a:defRPr>
                      </a:lvl2pPr>
                      <a:lvl3pPr marL="914400" algn="l" defTabSz="914400" rtl="0" eaLnBrk="1" latinLnBrk="0" hangingPunct="1">
                        <a:defRPr sz="1800" kern="1200">
                          <a:solidFill>
                            <a:schemeClr val="tx1"/>
                          </a:solidFill>
                          <a:latin typeface="Calibri"/>
                          <a:cs typeface="Times New Roman"/>
                        </a:defRPr>
                      </a:lvl3pPr>
                      <a:lvl4pPr marL="1371600" algn="l" defTabSz="914400" rtl="0" eaLnBrk="1" latinLnBrk="0" hangingPunct="1">
                        <a:defRPr sz="1800" kern="1200">
                          <a:solidFill>
                            <a:schemeClr val="tx1"/>
                          </a:solidFill>
                          <a:latin typeface="Calibri"/>
                          <a:cs typeface="Times New Roman"/>
                        </a:defRPr>
                      </a:lvl4pPr>
                      <a:lvl5pPr marL="1828800" algn="l" defTabSz="914400" rtl="0" eaLnBrk="1" latinLnBrk="0" hangingPunct="1">
                        <a:defRPr sz="1800" kern="1200">
                          <a:solidFill>
                            <a:schemeClr val="tx1"/>
                          </a:solidFill>
                          <a:latin typeface="Calibri"/>
                          <a:cs typeface="Times New Roman"/>
                        </a:defRPr>
                      </a:lvl5pPr>
                      <a:lvl6pPr marL="2286000" algn="l" defTabSz="914400" rtl="0" eaLnBrk="1" latinLnBrk="0" hangingPunct="1">
                        <a:defRPr sz="1800" kern="1200">
                          <a:solidFill>
                            <a:schemeClr val="tx1"/>
                          </a:solidFill>
                          <a:latin typeface="Calibri"/>
                          <a:cs typeface="Times New Roman"/>
                        </a:defRPr>
                      </a:lvl6pPr>
                      <a:lvl7pPr marL="2743200" algn="l" defTabSz="914400" rtl="0" eaLnBrk="1" latinLnBrk="0" hangingPunct="1">
                        <a:defRPr sz="1800" kern="1200">
                          <a:solidFill>
                            <a:schemeClr val="tx1"/>
                          </a:solidFill>
                          <a:latin typeface="Calibri"/>
                          <a:cs typeface="Times New Roman"/>
                        </a:defRPr>
                      </a:lvl7pPr>
                      <a:lvl8pPr marL="3200400" algn="l" defTabSz="914400" rtl="0" eaLnBrk="1" latinLnBrk="0" hangingPunct="1">
                        <a:defRPr sz="1800" kern="1200">
                          <a:solidFill>
                            <a:schemeClr val="tx1"/>
                          </a:solidFill>
                          <a:latin typeface="Calibri"/>
                          <a:cs typeface="Times New Roman"/>
                        </a:defRPr>
                      </a:lvl8pPr>
                      <a:lvl9pPr marL="3657600" algn="l" defTabSz="914400" rtl="0" eaLnBrk="1" latinLnBrk="0" hangingPunct="1">
                        <a:defRPr sz="1800" kern="1200">
                          <a:solidFill>
                            <a:schemeClr val="tx1"/>
                          </a:solidFill>
                          <a:latin typeface="Calibri"/>
                          <a:cs typeface="Times New Roman"/>
                        </a:defRPr>
                      </a:lvl9pPr>
                    </a:lstStyle>
                    <a:p>
                      <a:pPr algn="ctr" rtl="0" fontAlgn="b">
                        <a:spcBef>
                          <a:spcPts val="0"/>
                        </a:spcBef>
                        <a:spcAft>
                          <a:spcPts val="0"/>
                        </a:spcAft>
                      </a:pPr>
                      <a:r>
                        <a:rPr lang="es-GT" sz="1600" b="0" u="none" strike="noStrike" noProof="0" dirty="0">
                          <a:solidFill>
                            <a:srgbClr val="000000"/>
                          </a:solidFill>
                          <a:effectLst/>
                          <a:latin typeface="+mn-lt"/>
                        </a:rPr>
                        <a:t>7</a:t>
                      </a:r>
                      <a:endParaRPr lang="es-GT" sz="1600" b="0" i="0" u="none" strike="noStrike" noProof="0" dirty="0">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9"/>
                  </a:ext>
                </a:extLst>
              </a:tr>
            </a:tbl>
          </a:graphicData>
        </a:graphic>
      </p:graphicFrame>
    </p:spTree>
    <p:extLst>
      <p:ext uri="{BB962C8B-B14F-4D97-AF65-F5344CB8AC3E}">
        <p14:creationId xmlns:p14="http://schemas.microsoft.com/office/powerpoint/2010/main" val="357362164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48FB019-9A9B-7071-5A8D-0318C379BCB7}"/>
              </a:ext>
            </a:extLst>
          </p:cNvPr>
          <p:cNvSpPr>
            <a:spLocks noGrp="1"/>
          </p:cNvSpPr>
          <p:nvPr>
            <p:ph type="title"/>
          </p:nvPr>
        </p:nvSpPr>
        <p:spPr>
          <a:xfrm>
            <a:off x="838200" y="-15759"/>
            <a:ext cx="10515600" cy="800100"/>
          </a:xfrm>
        </p:spPr>
        <p:txBody>
          <a:bodyPr/>
          <a:lstStyle/>
          <a:p>
            <a:r>
              <a:rPr lang="es-GT" noProof="0" dirty="0"/>
              <a:t>Distribución de frecuencias: Período </a:t>
            </a:r>
            <a:br>
              <a:rPr lang="es-GT" noProof="0" dirty="0"/>
            </a:br>
            <a:r>
              <a:rPr lang="es-GT" noProof="0" dirty="0"/>
              <a:t>de incubación</a:t>
            </a:r>
          </a:p>
        </p:txBody>
      </p:sp>
      <p:graphicFrame>
        <p:nvGraphicFramePr>
          <p:cNvPr id="7" name="Object 2">
            <a:extLst>
              <a:ext uri="{FF2B5EF4-FFF2-40B4-BE49-F238E27FC236}">
                <a16:creationId xmlns:a16="http://schemas.microsoft.com/office/drawing/2014/main" id="{B55FA880-69C1-CAE6-0A86-6D21A31FEAD7}"/>
              </a:ext>
            </a:extLst>
          </p:cNvPr>
          <p:cNvGraphicFramePr>
            <a:graphicFrameLocks noChangeAspect="1"/>
          </p:cNvGraphicFramePr>
          <p:nvPr>
            <p:extLst>
              <p:ext uri="{D42A27DB-BD31-4B8C-83A1-F6EECF244321}">
                <p14:modId xmlns:p14="http://schemas.microsoft.com/office/powerpoint/2010/main" val="488609145"/>
              </p:ext>
            </p:extLst>
          </p:nvPr>
        </p:nvGraphicFramePr>
        <p:xfrm>
          <a:off x="1070073" y="1596103"/>
          <a:ext cx="8688733" cy="480469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83112383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5429F58-8AFE-FE01-5A30-2FC7F2B635EA}"/>
              </a:ext>
            </a:extLst>
          </p:cNvPr>
          <p:cNvSpPr>
            <a:spLocks noGrp="1"/>
          </p:cNvSpPr>
          <p:nvPr>
            <p:ph sz="half" idx="2"/>
          </p:nvPr>
        </p:nvSpPr>
        <p:spPr/>
        <p:txBody>
          <a:bodyPr/>
          <a:lstStyle/>
          <a:p>
            <a:pPr marL="0" marR="0" lvl="0" indent="0" algn="l" defTabSz="914400" rtl="0" eaLnBrk="0" fontAlgn="base" latinLnBrk="0" hangingPunct="0">
              <a:lnSpc>
                <a:spcPct val="100000"/>
              </a:lnSpc>
              <a:buClr>
                <a:srgbClr val="00820C"/>
              </a:buClr>
              <a:buSzPct val="100000"/>
              <a:buFont typeface="Wingdings" pitchFamily="2" charset="2"/>
              <a:buNone/>
              <a:tabLst/>
              <a:defRPr/>
            </a:pPr>
            <a:r>
              <a:rPr kumimoji="0" lang="es-GT" sz="2800" b="0" u="none" strike="noStrike" kern="0" cap="none" spc="0" normalizeH="0" baseline="0" noProof="0" dirty="0">
                <a:ln>
                  <a:noFill/>
                </a:ln>
                <a:solidFill>
                  <a:srgbClr val="000000"/>
                </a:solidFill>
                <a:effectLst/>
                <a:uLnTx/>
                <a:uFillTx/>
                <a:latin typeface="Arial"/>
                <a:cs typeface="Times New Roman"/>
              </a:rPr>
              <a:t>Valor que aparece con más frecuencia en un conjunto de datos</a:t>
            </a:r>
          </a:p>
          <a:p>
            <a:pPr marL="744538" lvl="1" indent="-287338" eaLnBrk="0" fontAlgn="base" hangingPunct="0">
              <a:buClr>
                <a:srgbClr val="00820C"/>
              </a:buClr>
              <a:buSzPct val="100000"/>
              <a:defRPr/>
            </a:pPr>
            <a:r>
              <a:rPr kumimoji="0" lang="es-GT" b="0" i="0" u="none" strike="noStrike" kern="0" cap="none" spc="0" normalizeH="0" baseline="0" noProof="0" dirty="0">
                <a:ln>
                  <a:noFill/>
                </a:ln>
                <a:solidFill>
                  <a:srgbClr val="000000"/>
                </a:solidFill>
                <a:effectLst/>
                <a:uLnTx/>
                <a:uFillTx/>
                <a:latin typeface="Arial"/>
                <a:cs typeface="Times New Roman"/>
              </a:rPr>
              <a:t>Fácil de calcular</a:t>
            </a:r>
          </a:p>
          <a:p>
            <a:pPr marL="744538" lvl="1" indent="-287338" eaLnBrk="0" fontAlgn="base" hangingPunct="0">
              <a:buClr>
                <a:srgbClr val="00820C"/>
              </a:buClr>
              <a:buSzPct val="100000"/>
              <a:defRPr/>
            </a:pPr>
            <a:r>
              <a:rPr kumimoji="0" lang="es-GT" b="0" i="0" u="none" strike="noStrike" kern="0" cap="none" spc="0" normalizeH="0" baseline="0" noProof="0" dirty="0">
                <a:ln>
                  <a:noFill/>
                </a:ln>
                <a:solidFill>
                  <a:srgbClr val="000000"/>
                </a:solidFill>
                <a:effectLst/>
                <a:uLnTx/>
                <a:uFillTx/>
                <a:latin typeface="Arial"/>
                <a:cs typeface="Times New Roman"/>
              </a:rPr>
              <a:t>Utilizado con poca frecuencia</a:t>
            </a:r>
          </a:p>
          <a:p>
            <a:pPr marL="744538" lvl="1" indent="-287338" eaLnBrk="0" fontAlgn="base" hangingPunct="0">
              <a:buClr>
                <a:srgbClr val="00820C"/>
              </a:buClr>
              <a:buSzPct val="100000"/>
              <a:defRPr/>
            </a:pPr>
            <a:endParaRPr kumimoji="0" lang="es-GT" sz="1200" b="0" i="0" u="none" strike="noStrike" kern="0" cap="none" spc="0" normalizeH="0" baseline="0" noProof="0" dirty="0">
              <a:ln>
                <a:noFill/>
              </a:ln>
              <a:solidFill>
                <a:srgbClr val="000000"/>
              </a:solidFill>
              <a:effectLst/>
              <a:uLnTx/>
              <a:uFillTx/>
              <a:latin typeface="Arial"/>
              <a:cs typeface="Times New Roman"/>
            </a:endParaRPr>
          </a:p>
          <a:p>
            <a:pPr marL="0" marR="0" lvl="0" indent="0" algn="l" defTabSz="914400" rtl="0" eaLnBrk="0" fontAlgn="base" latinLnBrk="0" hangingPunct="0">
              <a:lnSpc>
                <a:spcPct val="100000"/>
              </a:lnSpc>
              <a:buClr>
                <a:srgbClr val="00820C"/>
              </a:buClr>
              <a:buSzPct val="100000"/>
              <a:buFont typeface="Wingdings" pitchFamily="2" charset="2"/>
              <a:buNone/>
              <a:tabLst/>
              <a:defRPr/>
            </a:pPr>
            <a:r>
              <a:rPr kumimoji="0" lang="es-GT" sz="2800" b="1" i="0" u="none" strike="noStrike" kern="0" cap="none" spc="0" normalizeH="0" baseline="0" noProof="0" dirty="0">
                <a:ln>
                  <a:noFill/>
                </a:ln>
                <a:solidFill>
                  <a:srgbClr val="00953A"/>
                </a:solidFill>
                <a:effectLst/>
                <a:uLnTx/>
                <a:uFillTx/>
                <a:latin typeface="Arial"/>
                <a:cs typeface="Times New Roman"/>
              </a:rPr>
              <a:t>Para identificar </a:t>
            </a:r>
            <a:r>
              <a:rPr lang="es-GT" b="1" kern="0" noProof="0" dirty="0">
                <a:solidFill>
                  <a:srgbClr val="00953A"/>
                </a:solidFill>
                <a:latin typeface="Arial"/>
                <a:cs typeface="Times New Roman"/>
              </a:rPr>
              <a:t>la</a:t>
            </a:r>
            <a:r>
              <a:rPr kumimoji="0" lang="es-GT" sz="2800" b="1" i="0" u="none" strike="noStrike" kern="0" cap="none" spc="0" normalizeH="0" baseline="0" noProof="0" dirty="0">
                <a:ln>
                  <a:noFill/>
                </a:ln>
                <a:solidFill>
                  <a:srgbClr val="00953A"/>
                </a:solidFill>
                <a:effectLst/>
                <a:uLnTx/>
                <a:uFillTx/>
                <a:latin typeface="Arial"/>
                <a:cs typeface="Times New Roman"/>
              </a:rPr>
              <a:t> moda</a:t>
            </a:r>
            <a:r>
              <a:rPr kumimoji="0" lang="es-GT" sz="2800" b="0" i="0" u="none" strike="noStrike" kern="0" cap="none" spc="0" normalizeH="0" baseline="0" noProof="0" dirty="0">
                <a:ln>
                  <a:noFill/>
                </a:ln>
                <a:solidFill>
                  <a:srgbClr val="00953A"/>
                </a:solidFill>
                <a:effectLst/>
                <a:uLnTx/>
                <a:uFillTx/>
                <a:latin typeface="Arial"/>
                <a:cs typeface="Times New Roman"/>
              </a:rPr>
              <a:t>: </a:t>
            </a:r>
          </a:p>
          <a:p>
            <a:endParaRPr lang="es-GT" noProof="0" dirty="0"/>
          </a:p>
        </p:txBody>
      </p:sp>
      <p:sp>
        <p:nvSpPr>
          <p:cNvPr id="3" name="Title 2">
            <a:extLst>
              <a:ext uri="{FF2B5EF4-FFF2-40B4-BE49-F238E27FC236}">
                <a16:creationId xmlns:a16="http://schemas.microsoft.com/office/drawing/2014/main" id="{C03BB3DB-491E-0D87-D270-F9DC14B53C80}"/>
              </a:ext>
            </a:extLst>
          </p:cNvPr>
          <p:cNvSpPr>
            <a:spLocks noGrp="1"/>
          </p:cNvSpPr>
          <p:nvPr>
            <p:ph type="title"/>
          </p:nvPr>
        </p:nvSpPr>
        <p:spPr/>
        <p:txBody>
          <a:bodyPr/>
          <a:lstStyle/>
          <a:p>
            <a:r>
              <a:rPr lang="es-GT" noProof="0" dirty="0"/>
              <a:t>Moda</a:t>
            </a:r>
          </a:p>
        </p:txBody>
      </p:sp>
      <p:sp>
        <p:nvSpPr>
          <p:cNvPr id="5" name="Rounded Rectangle 6">
            <a:extLst>
              <a:ext uri="{FF2B5EF4-FFF2-40B4-BE49-F238E27FC236}">
                <a16:creationId xmlns:a16="http://schemas.microsoft.com/office/drawing/2014/main" id="{7846CDD1-E505-4765-959B-E8DA2D288CC3}"/>
              </a:ext>
            </a:extLst>
          </p:cNvPr>
          <p:cNvSpPr/>
          <p:nvPr/>
        </p:nvSpPr>
        <p:spPr>
          <a:xfrm>
            <a:off x="879189" y="3999298"/>
            <a:ext cx="4781550" cy="914400"/>
          </a:xfrm>
          <a:prstGeom prst="roundRect">
            <a:avLst/>
          </a:prstGeom>
          <a:noFill/>
          <a:ln w="76200" cap="flat" cmpd="sng" algn="ctr">
            <a:solidFill>
              <a:srgbClr val="00953A"/>
            </a:solidFill>
            <a:prstDash val="solid"/>
          </a:ln>
          <a:effectLst/>
        </p:spPr>
        <p:txBody>
          <a:bodyPr lIns="9144" rIns="9144" anchor="ctr"/>
          <a:lstStyle/>
          <a:p>
            <a:pPr marL="1027113" marR="0" lvl="0" indent="0" defTabSz="914400" eaLnBrk="1" fontAlgn="auto" latinLnBrk="0" hangingPunct="1">
              <a:lnSpc>
                <a:spcPct val="100000"/>
              </a:lnSpc>
              <a:spcBef>
                <a:spcPts val="0"/>
              </a:spcBef>
              <a:spcAft>
                <a:spcPts val="0"/>
              </a:spcAft>
              <a:buClrTx/>
              <a:buSzTx/>
              <a:buFontTx/>
              <a:buNone/>
              <a:tabLst/>
              <a:defRPr/>
            </a:pPr>
            <a:r>
              <a:rPr kumimoji="0" lang="es-GT" sz="2400" i="0" u="none" strike="noStrike" kern="0" cap="none" spc="0" normalizeH="0" baseline="0" noProof="0" dirty="0">
                <a:ln>
                  <a:noFill/>
                </a:ln>
                <a:solidFill>
                  <a:srgbClr val="000000"/>
                </a:solidFill>
                <a:effectLst/>
                <a:uLnTx/>
                <a:uFillTx/>
                <a:latin typeface="Arial"/>
                <a:ea typeface="+mn-ea"/>
                <a:cs typeface="Arial" panose="020B0604020202020204" pitchFamily="34" charset="0"/>
              </a:rPr>
              <a:t>Crear tabla de distribución de frecuencias</a:t>
            </a:r>
          </a:p>
        </p:txBody>
      </p:sp>
      <p:sp>
        <p:nvSpPr>
          <p:cNvPr id="6" name="TextBox 7">
            <a:extLst>
              <a:ext uri="{FF2B5EF4-FFF2-40B4-BE49-F238E27FC236}">
                <a16:creationId xmlns:a16="http://schemas.microsoft.com/office/drawing/2014/main" id="{C4115616-8323-D439-1D63-65F89464582F}"/>
              </a:ext>
            </a:extLst>
          </p:cNvPr>
          <p:cNvSpPr txBox="1">
            <a:spLocks noChangeArrowheads="1"/>
          </p:cNvSpPr>
          <p:nvPr/>
        </p:nvSpPr>
        <p:spPr bwMode="auto">
          <a:xfrm>
            <a:off x="1077584" y="3948498"/>
            <a:ext cx="661988"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eaLnBrk="1" hangingPunct="1">
              <a:spcBef>
                <a:spcPct val="0"/>
              </a:spcBef>
              <a:buClrTx/>
              <a:buSzTx/>
              <a:buFontTx/>
              <a:buNone/>
            </a:pPr>
            <a:r>
              <a:rPr lang="es-GT" sz="6000" noProof="0" dirty="0">
                <a:cs typeface="Arial" panose="020B0604020202020204" pitchFamily="34" charset="0"/>
              </a:rPr>
              <a:t>1</a:t>
            </a:r>
          </a:p>
        </p:txBody>
      </p:sp>
      <p:sp>
        <p:nvSpPr>
          <p:cNvPr id="7" name="Rounded Rectangle 4">
            <a:extLst>
              <a:ext uri="{FF2B5EF4-FFF2-40B4-BE49-F238E27FC236}">
                <a16:creationId xmlns:a16="http://schemas.microsoft.com/office/drawing/2014/main" id="{8BB16A01-2450-1D0E-49E9-0749DDAFEEBE}"/>
              </a:ext>
            </a:extLst>
          </p:cNvPr>
          <p:cNvSpPr/>
          <p:nvPr/>
        </p:nvSpPr>
        <p:spPr>
          <a:xfrm>
            <a:off x="838200" y="5080522"/>
            <a:ext cx="6672943" cy="1185471"/>
          </a:xfrm>
          <a:prstGeom prst="roundRect">
            <a:avLst/>
          </a:prstGeom>
          <a:noFill/>
          <a:ln w="76200" cap="flat" cmpd="sng" algn="ctr">
            <a:solidFill>
              <a:srgbClr val="00953A"/>
            </a:solidFill>
            <a:prstDash val="solid"/>
          </a:ln>
          <a:effectLst/>
        </p:spPr>
        <p:txBody>
          <a:bodyPr anchor="ctr"/>
          <a:lstStyle/>
          <a:p>
            <a:pPr marL="914400" marR="0" lvl="0" indent="0" defTabSz="914400" eaLnBrk="1" fontAlgn="auto" latinLnBrk="0" hangingPunct="1">
              <a:lnSpc>
                <a:spcPct val="100000"/>
              </a:lnSpc>
              <a:spcBef>
                <a:spcPts val="0"/>
              </a:spcBef>
              <a:spcAft>
                <a:spcPts val="0"/>
              </a:spcAft>
              <a:buClrTx/>
              <a:buSzTx/>
              <a:buFontTx/>
              <a:buNone/>
              <a:tabLst/>
              <a:defRPr/>
            </a:pPr>
            <a:r>
              <a:rPr kumimoji="0" lang="es-GT" sz="2400" i="0" u="none" strike="noStrike" kern="0" cap="none" spc="0" normalizeH="0" baseline="0" noProof="0" dirty="0">
                <a:ln>
                  <a:noFill/>
                </a:ln>
                <a:solidFill>
                  <a:srgbClr val="000000"/>
                </a:solidFill>
                <a:effectLst/>
                <a:uLnTx/>
                <a:uFillTx/>
                <a:latin typeface="Arial"/>
                <a:ea typeface="+mn-ea"/>
                <a:cs typeface="Arial" panose="020B0604020202020204" pitchFamily="34" charset="0"/>
              </a:rPr>
              <a:t>Identifique el valor que aparece con más frecuencia (marque si es 1 valor, más de 1 o ninguno)</a:t>
            </a:r>
          </a:p>
        </p:txBody>
      </p:sp>
      <p:sp>
        <p:nvSpPr>
          <p:cNvPr id="8" name="TextBox 5">
            <a:extLst>
              <a:ext uri="{FF2B5EF4-FFF2-40B4-BE49-F238E27FC236}">
                <a16:creationId xmlns:a16="http://schemas.microsoft.com/office/drawing/2014/main" id="{328F30CD-E655-FE8E-FDA5-0AD7E3513689}"/>
              </a:ext>
            </a:extLst>
          </p:cNvPr>
          <p:cNvSpPr txBox="1">
            <a:spLocks noChangeArrowheads="1"/>
          </p:cNvSpPr>
          <p:nvPr/>
        </p:nvSpPr>
        <p:spPr bwMode="auto">
          <a:xfrm>
            <a:off x="1077584" y="5061525"/>
            <a:ext cx="722313"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eaLnBrk="1" hangingPunct="1">
              <a:spcBef>
                <a:spcPct val="0"/>
              </a:spcBef>
              <a:buClrTx/>
              <a:buSzTx/>
              <a:buFontTx/>
              <a:buNone/>
            </a:pPr>
            <a:r>
              <a:rPr lang="es-GT" sz="6000" noProof="0" dirty="0">
                <a:cs typeface="Arial" panose="020B0604020202020204" pitchFamily="34" charset="0"/>
              </a:rPr>
              <a:t>2</a:t>
            </a:r>
          </a:p>
        </p:txBody>
      </p:sp>
    </p:spTree>
    <p:extLst>
      <p:ext uri="{BB962C8B-B14F-4D97-AF65-F5344CB8AC3E}">
        <p14:creationId xmlns:p14="http://schemas.microsoft.com/office/powerpoint/2010/main" val="21843781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AutoShape 319">
            <a:extLst>
              <a:ext uri="{FF2B5EF4-FFF2-40B4-BE49-F238E27FC236}">
                <a16:creationId xmlns:a16="http://schemas.microsoft.com/office/drawing/2014/main" id="{F683FB39-2410-8341-108E-0D75E791C7E1}"/>
              </a:ext>
            </a:extLst>
          </p:cNvPr>
          <p:cNvSpPr>
            <a:spLocks noChangeArrowheads="1"/>
          </p:cNvSpPr>
          <p:nvPr/>
        </p:nvSpPr>
        <p:spPr bwMode="auto">
          <a:xfrm>
            <a:off x="4900576" y="3560071"/>
            <a:ext cx="705852" cy="661987"/>
          </a:xfrm>
          <a:prstGeom prst="rightArrow">
            <a:avLst>
              <a:gd name="adj1" fmla="val 50000"/>
              <a:gd name="adj2" fmla="val 29546"/>
            </a:avLst>
          </a:prstGeom>
          <a:solidFill>
            <a:schemeClr val="tx1"/>
          </a:solidFill>
          <a:ln w="9525">
            <a:noFill/>
            <a:miter lim="800000"/>
            <a:headEnd/>
            <a:tailEnd/>
          </a:ln>
        </p:spPr>
        <p:txBody>
          <a:bodyPr wrap="none" anchor="ctr"/>
          <a:lstStyle>
            <a:lvl1pPr>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eaLnBrk="1" hangingPunct="1">
              <a:spcBef>
                <a:spcPct val="0"/>
              </a:spcBef>
              <a:buClrTx/>
              <a:buSzTx/>
              <a:buFontTx/>
              <a:buNone/>
            </a:pPr>
            <a:endParaRPr lang="es-GT" sz="2400" noProof="0" dirty="0">
              <a:latin typeface="Times New Roman" panose="02020603050405020304" pitchFamily="18" charset="0"/>
            </a:endParaRPr>
          </a:p>
        </p:txBody>
      </p:sp>
      <p:sp>
        <p:nvSpPr>
          <p:cNvPr id="24" name="TextBox 23">
            <a:extLst>
              <a:ext uri="{FF2B5EF4-FFF2-40B4-BE49-F238E27FC236}">
                <a16:creationId xmlns:a16="http://schemas.microsoft.com/office/drawing/2014/main" id="{1665CE2B-3480-3F56-A40A-68290CADF4EE}"/>
              </a:ext>
            </a:extLst>
          </p:cNvPr>
          <p:cNvSpPr txBox="1">
            <a:spLocks noChangeArrowheads="1"/>
          </p:cNvSpPr>
          <p:nvPr/>
        </p:nvSpPr>
        <p:spPr bwMode="auto">
          <a:xfrm>
            <a:off x="9996236" y="4238201"/>
            <a:ext cx="1205193" cy="523220"/>
          </a:xfrm>
          <a:prstGeom prst="rect">
            <a:avLst/>
          </a:prstGeom>
          <a:solidFill>
            <a:schemeClr val="bg1"/>
          </a:solidFill>
          <a:ln w="9525">
            <a:noFill/>
            <a:miter lim="800000"/>
            <a:headEnd/>
            <a:tailEnd/>
          </a:ln>
        </p:spPr>
        <p:txBody>
          <a:bodyPr wrap="square">
            <a:spAutoFit/>
          </a:bodyPr>
          <a:lstStyle>
            <a:lvl1pPr>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a:spcBef>
                <a:spcPct val="0"/>
              </a:spcBef>
              <a:buClrTx/>
              <a:buSzTx/>
              <a:buFontTx/>
              <a:buNone/>
            </a:pPr>
            <a:r>
              <a:rPr lang="es-GT" b="1" noProof="0" dirty="0">
                <a:solidFill>
                  <a:srgbClr val="00953A"/>
                </a:solidFill>
                <a:cs typeface="Arial" panose="020B0604020202020204" pitchFamily="34" charset="0"/>
              </a:rPr>
              <a:t>Moda</a:t>
            </a:r>
          </a:p>
        </p:txBody>
      </p:sp>
      <p:graphicFrame>
        <p:nvGraphicFramePr>
          <p:cNvPr id="6" name="Group 74">
            <a:extLst>
              <a:ext uri="{FF2B5EF4-FFF2-40B4-BE49-F238E27FC236}">
                <a16:creationId xmlns:a16="http://schemas.microsoft.com/office/drawing/2014/main" id="{47CCE786-7449-8916-243A-448454D8DFED}"/>
              </a:ext>
            </a:extLst>
          </p:cNvPr>
          <p:cNvGraphicFramePr>
            <a:graphicFrameLocks/>
          </p:cNvGraphicFramePr>
          <p:nvPr>
            <p:extLst>
              <p:ext uri="{D42A27DB-BD31-4B8C-83A1-F6EECF244321}">
                <p14:modId xmlns:p14="http://schemas.microsoft.com/office/powerpoint/2010/main" val="4147002184"/>
              </p:ext>
            </p:extLst>
          </p:nvPr>
        </p:nvGraphicFramePr>
        <p:xfrm>
          <a:off x="5655192" y="1459967"/>
          <a:ext cx="4218698" cy="5055872"/>
        </p:xfrm>
        <a:graphic>
          <a:graphicData uri="http://schemas.openxmlformats.org/drawingml/2006/table">
            <a:tbl>
              <a:tblPr bandRow="1">
                <a:tableStyleId>{68D230F3-CF80-4859-8CE7-A43EE81993B5}</a:tableStyleId>
              </a:tblPr>
              <a:tblGrid>
                <a:gridCol w="2760808">
                  <a:extLst>
                    <a:ext uri="{9D8B030D-6E8A-4147-A177-3AD203B41FA5}">
                      <a16:colId xmlns:a16="http://schemas.microsoft.com/office/drawing/2014/main" val="20001"/>
                    </a:ext>
                  </a:extLst>
                </a:gridCol>
                <a:gridCol w="1457890">
                  <a:extLst>
                    <a:ext uri="{9D8B030D-6E8A-4147-A177-3AD203B41FA5}">
                      <a16:colId xmlns:a16="http://schemas.microsoft.com/office/drawing/2014/main" val="1598173860"/>
                    </a:ext>
                  </a:extLst>
                </a:gridCol>
              </a:tblGrid>
              <a:tr h="259081">
                <a:tc>
                  <a:txBody>
                    <a:bodyPr/>
                    <a:lstStyle>
                      <a:lvl1pPr marL="0" algn="l" defTabSz="914400" rtl="0" eaLnBrk="1" latinLnBrk="0" hangingPunct="1">
                        <a:defRPr sz="1800" kern="1200">
                          <a:solidFill>
                            <a:schemeClr val="tx1"/>
                          </a:solidFill>
                          <a:latin typeface="Calibri"/>
                          <a:cs typeface="Times New Roman"/>
                        </a:defRPr>
                      </a:lvl1pPr>
                      <a:lvl2pPr marL="457200" algn="l" defTabSz="914400" rtl="0" eaLnBrk="1" latinLnBrk="0" hangingPunct="1">
                        <a:defRPr sz="1800" kern="1200">
                          <a:solidFill>
                            <a:schemeClr val="tx1"/>
                          </a:solidFill>
                          <a:latin typeface="Calibri"/>
                          <a:cs typeface="Times New Roman"/>
                        </a:defRPr>
                      </a:lvl2pPr>
                      <a:lvl3pPr marL="914400" algn="l" defTabSz="914400" rtl="0" eaLnBrk="1" latinLnBrk="0" hangingPunct="1">
                        <a:defRPr sz="1800" kern="1200">
                          <a:solidFill>
                            <a:schemeClr val="tx1"/>
                          </a:solidFill>
                          <a:latin typeface="Calibri"/>
                          <a:cs typeface="Times New Roman"/>
                        </a:defRPr>
                      </a:lvl3pPr>
                      <a:lvl4pPr marL="1371600" algn="l" defTabSz="914400" rtl="0" eaLnBrk="1" latinLnBrk="0" hangingPunct="1">
                        <a:defRPr sz="1800" kern="1200">
                          <a:solidFill>
                            <a:schemeClr val="tx1"/>
                          </a:solidFill>
                          <a:latin typeface="Calibri"/>
                          <a:cs typeface="Times New Roman"/>
                        </a:defRPr>
                      </a:lvl4pPr>
                      <a:lvl5pPr marL="1828800" algn="l" defTabSz="914400" rtl="0" eaLnBrk="1" latinLnBrk="0" hangingPunct="1">
                        <a:defRPr sz="1800" kern="1200">
                          <a:solidFill>
                            <a:schemeClr val="tx1"/>
                          </a:solidFill>
                          <a:latin typeface="Calibri"/>
                          <a:cs typeface="Times New Roman"/>
                        </a:defRPr>
                      </a:lvl5pPr>
                      <a:lvl6pPr marL="2286000" algn="l" defTabSz="914400" rtl="0" eaLnBrk="1" latinLnBrk="0" hangingPunct="1">
                        <a:defRPr sz="1800" kern="1200">
                          <a:solidFill>
                            <a:schemeClr val="tx1"/>
                          </a:solidFill>
                          <a:latin typeface="Calibri"/>
                          <a:cs typeface="Times New Roman"/>
                        </a:defRPr>
                      </a:lvl6pPr>
                      <a:lvl7pPr marL="2743200" algn="l" defTabSz="914400" rtl="0" eaLnBrk="1" latinLnBrk="0" hangingPunct="1">
                        <a:defRPr sz="1800" kern="1200">
                          <a:solidFill>
                            <a:schemeClr val="tx1"/>
                          </a:solidFill>
                          <a:latin typeface="Calibri"/>
                          <a:cs typeface="Times New Roman"/>
                        </a:defRPr>
                      </a:lvl7pPr>
                      <a:lvl8pPr marL="3200400" algn="l" defTabSz="914400" rtl="0" eaLnBrk="1" latinLnBrk="0" hangingPunct="1">
                        <a:defRPr sz="1800" kern="1200">
                          <a:solidFill>
                            <a:schemeClr val="tx1"/>
                          </a:solidFill>
                          <a:latin typeface="Calibri"/>
                          <a:cs typeface="Times New Roman"/>
                        </a:defRPr>
                      </a:lvl8pPr>
                      <a:lvl9pPr marL="3657600" algn="l" defTabSz="914400" rtl="0" eaLnBrk="1" latinLnBrk="0" hangingPunct="1">
                        <a:defRPr sz="1800" kern="1200">
                          <a:solidFill>
                            <a:schemeClr val="tx1"/>
                          </a:solidFill>
                          <a:latin typeface="Calibri"/>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s-GT" sz="2000" b="1" u="none" strike="noStrike" cap="none" normalizeH="0" baseline="0" noProof="0" dirty="0">
                          <a:ln>
                            <a:noFill/>
                          </a:ln>
                          <a:solidFill>
                            <a:schemeClr val="tx1"/>
                          </a:solidFill>
                          <a:effectLst/>
                          <a:latin typeface="+mn-lt"/>
                        </a:rPr>
                        <a:t>Periodo de incubación </a:t>
                      </a:r>
                    </a:p>
                    <a:p>
                      <a:pPr marL="0" marR="0" lvl="0" indent="0" algn="ctr" defTabSz="914400" rtl="0" eaLnBrk="1" fontAlgn="b" latinLnBrk="0" hangingPunct="1">
                        <a:lnSpc>
                          <a:spcPct val="100000"/>
                        </a:lnSpc>
                        <a:spcBef>
                          <a:spcPts val="0"/>
                        </a:spcBef>
                        <a:spcAft>
                          <a:spcPts val="0"/>
                        </a:spcAft>
                        <a:buClrTx/>
                        <a:buSzTx/>
                        <a:buFontTx/>
                        <a:buNone/>
                        <a:tabLst/>
                      </a:pPr>
                      <a:r>
                        <a:rPr kumimoji="0" lang="es-GT" sz="2000" b="1" u="none" strike="noStrike" cap="none" normalizeH="0" baseline="0" noProof="0" dirty="0">
                          <a:ln>
                            <a:noFill/>
                          </a:ln>
                          <a:solidFill>
                            <a:schemeClr val="tx1"/>
                          </a:solidFill>
                          <a:effectLst/>
                          <a:latin typeface="+mn-lt"/>
                        </a:rPr>
                        <a:t>(días)</a:t>
                      </a:r>
                      <a:endParaRPr kumimoji="0" lang="es-GT" sz="2000" b="1" i="0" u="none" strike="noStrike" cap="none" normalizeH="0" baseline="0" noProof="0" dirty="0">
                        <a:ln>
                          <a:noFill/>
                        </a:ln>
                        <a:solidFill>
                          <a:schemeClr val="tx1"/>
                        </a:solidFill>
                        <a:effectLst/>
                        <a:latin typeface="+mn-lt"/>
                        <a:cs typeface="Arial" panose="020B0604020202020204" pitchFamily="34" charset="0"/>
                      </a:endParaRPr>
                    </a:p>
                  </a:txBody>
                  <a:tcPr marL="0" marR="0" marT="0" marB="4572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s-GT" sz="2000" b="1" u="none" strike="noStrike" cap="none" normalizeH="0" baseline="0" noProof="0" dirty="0">
                          <a:ln>
                            <a:noFill/>
                          </a:ln>
                          <a:solidFill>
                            <a:schemeClr val="tx1"/>
                          </a:solidFill>
                          <a:effectLst/>
                          <a:latin typeface="+mn-lt"/>
                        </a:rPr>
                        <a:t>Frecuencia</a:t>
                      </a:r>
                      <a:endParaRPr kumimoji="0" lang="es-GT" sz="2000" b="1" i="0" u="none" strike="noStrike" cap="none" normalizeH="0" baseline="0" noProof="0" dirty="0">
                        <a:ln>
                          <a:noFill/>
                        </a:ln>
                        <a:solidFill>
                          <a:schemeClr val="tx1"/>
                        </a:solidFill>
                        <a:effectLst/>
                        <a:latin typeface="+mn-lt"/>
                        <a:cs typeface="Arial" panose="020B0604020202020204" pitchFamily="34" charset="0"/>
                      </a:endParaRPr>
                    </a:p>
                  </a:txBody>
                  <a:tcPr marL="0" marR="0" marT="0" marB="4572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0000"/>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2000" b="0" u="none" strike="noStrike" noProof="0" dirty="0">
                          <a:solidFill>
                            <a:srgbClr val="000000"/>
                          </a:solidFill>
                          <a:effectLst/>
                          <a:latin typeface="+mn-lt"/>
                        </a:rPr>
                        <a:t>2</a:t>
                      </a:r>
                      <a:endParaRPr lang="es-GT" sz="20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b"/>
                      <a:r>
                        <a:rPr lang="es-GT" sz="2000" b="0" u="none" strike="noStrike" noProof="0" dirty="0">
                          <a:solidFill>
                            <a:srgbClr val="000000"/>
                          </a:solidFill>
                          <a:effectLst/>
                          <a:latin typeface="+mn-lt"/>
                        </a:rPr>
                        <a:t>1</a:t>
                      </a:r>
                      <a:endParaRPr lang="es-GT" sz="20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2000" b="0" u="none" strike="noStrike" noProof="0" dirty="0">
                          <a:solidFill>
                            <a:srgbClr val="000000"/>
                          </a:solidFill>
                          <a:effectLst/>
                          <a:latin typeface="+mn-lt"/>
                        </a:rPr>
                        <a:t>3</a:t>
                      </a:r>
                      <a:endParaRPr lang="es-GT" sz="20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b"/>
                      <a:r>
                        <a:rPr lang="es-GT" sz="2000" b="0" u="none" strike="noStrike" noProof="0" dirty="0">
                          <a:solidFill>
                            <a:srgbClr val="000000"/>
                          </a:solidFill>
                          <a:effectLst/>
                          <a:latin typeface="+mn-lt"/>
                        </a:rPr>
                        <a:t>0</a:t>
                      </a:r>
                      <a:endParaRPr lang="es-GT" sz="20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2000" b="0" u="none" strike="noStrike" noProof="0" dirty="0">
                          <a:solidFill>
                            <a:srgbClr val="000000"/>
                          </a:solidFill>
                          <a:effectLst/>
                          <a:latin typeface="+mn-lt"/>
                        </a:rPr>
                        <a:t>4</a:t>
                      </a:r>
                      <a:endParaRPr lang="es-GT" sz="20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b"/>
                      <a:r>
                        <a:rPr lang="es-GT" sz="2000" b="0" u="none" strike="noStrike" noProof="0" dirty="0">
                          <a:solidFill>
                            <a:srgbClr val="000000"/>
                          </a:solidFill>
                          <a:effectLst/>
                          <a:latin typeface="+mn-lt"/>
                        </a:rPr>
                        <a:t>0</a:t>
                      </a:r>
                      <a:endParaRPr lang="es-GT" sz="20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2000" b="0" u="none" strike="noStrike" noProof="0" dirty="0">
                          <a:solidFill>
                            <a:srgbClr val="000000"/>
                          </a:solidFill>
                          <a:effectLst/>
                          <a:latin typeface="+mn-lt"/>
                        </a:rPr>
                        <a:t>5</a:t>
                      </a:r>
                      <a:endParaRPr lang="es-GT" sz="20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b"/>
                      <a:r>
                        <a:rPr lang="es-GT" sz="2000" b="0" u="none" strike="noStrike" noProof="0" dirty="0">
                          <a:solidFill>
                            <a:srgbClr val="000000"/>
                          </a:solidFill>
                          <a:effectLst/>
                          <a:latin typeface="+mn-lt"/>
                        </a:rPr>
                        <a:t>0</a:t>
                      </a:r>
                      <a:endParaRPr lang="es-GT" sz="20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2000" b="0" u="none" strike="noStrike" noProof="0" dirty="0">
                          <a:solidFill>
                            <a:srgbClr val="000000"/>
                          </a:solidFill>
                          <a:effectLst/>
                          <a:latin typeface="+mn-lt"/>
                        </a:rPr>
                        <a:t>6</a:t>
                      </a:r>
                      <a:endParaRPr lang="es-GT" sz="20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b"/>
                      <a:r>
                        <a:rPr lang="es-GT" sz="2000" b="0" u="none" strike="noStrike" noProof="0" dirty="0">
                          <a:solidFill>
                            <a:srgbClr val="000000"/>
                          </a:solidFill>
                          <a:effectLst/>
                          <a:latin typeface="+mn-lt"/>
                        </a:rPr>
                        <a:t>1</a:t>
                      </a:r>
                      <a:endParaRPr lang="es-GT" sz="20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2000" b="0" u="none" strike="noStrike" noProof="0" dirty="0">
                          <a:solidFill>
                            <a:srgbClr val="000000"/>
                          </a:solidFill>
                          <a:effectLst/>
                          <a:latin typeface="+mn-lt"/>
                        </a:rPr>
                        <a:t>7</a:t>
                      </a:r>
                      <a:endParaRPr lang="es-GT" sz="20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b"/>
                      <a:r>
                        <a:rPr lang="es-GT" sz="2000" b="0" u="none" strike="noStrike" noProof="0" dirty="0">
                          <a:solidFill>
                            <a:srgbClr val="000000"/>
                          </a:solidFill>
                          <a:effectLst/>
                          <a:latin typeface="+mn-lt"/>
                        </a:rPr>
                        <a:t>2</a:t>
                      </a:r>
                      <a:endParaRPr lang="es-GT" sz="20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2000" b="0" u="none" strike="noStrike" noProof="0" dirty="0">
                          <a:solidFill>
                            <a:srgbClr val="000000"/>
                          </a:solidFill>
                          <a:effectLst/>
                          <a:latin typeface="+mn-lt"/>
                        </a:rPr>
                        <a:t>8</a:t>
                      </a:r>
                      <a:endParaRPr lang="es-GT" sz="20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b"/>
                      <a:r>
                        <a:rPr lang="es-GT" sz="2000" b="0" u="none" strike="noStrike" noProof="0" dirty="0">
                          <a:solidFill>
                            <a:srgbClr val="000000"/>
                          </a:solidFill>
                          <a:effectLst/>
                          <a:latin typeface="+mn-lt"/>
                        </a:rPr>
                        <a:t>4</a:t>
                      </a:r>
                      <a:endParaRPr lang="es-GT" sz="20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7"/>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2000" b="0" u="none" strike="noStrike" noProof="0" dirty="0">
                          <a:solidFill>
                            <a:srgbClr val="000000"/>
                          </a:solidFill>
                          <a:effectLst/>
                          <a:latin typeface="+mn-lt"/>
                        </a:rPr>
                        <a:t>9</a:t>
                      </a:r>
                      <a:endParaRPr lang="es-GT" sz="20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b"/>
                      <a:r>
                        <a:rPr lang="es-GT" sz="2000" b="0" u="none" strike="noStrike" noProof="0" dirty="0">
                          <a:solidFill>
                            <a:srgbClr val="000000"/>
                          </a:solidFill>
                          <a:effectLst/>
                          <a:latin typeface="+mn-lt"/>
                        </a:rPr>
                        <a:t>5</a:t>
                      </a:r>
                      <a:endParaRPr lang="es-GT" sz="20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8"/>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2000" b="0" u="none" strike="noStrike" noProof="0" dirty="0">
                          <a:solidFill>
                            <a:srgbClr val="000000"/>
                          </a:solidFill>
                          <a:effectLst/>
                          <a:latin typeface="+mn-lt"/>
                        </a:rPr>
                        <a:t>10</a:t>
                      </a:r>
                      <a:endParaRPr lang="es-GT" sz="20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b"/>
                      <a:r>
                        <a:rPr lang="es-GT" sz="2000" b="0" u="none" strike="noStrike" noProof="0" dirty="0">
                          <a:solidFill>
                            <a:srgbClr val="000000"/>
                          </a:solidFill>
                          <a:effectLst/>
                          <a:latin typeface="+mn-lt"/>
                        </a:rPr>
                        <a:t>2</a:t>
                      </a:r>
                      <a:endParaRPr lang="es-GT" sz="20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9"/>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2000" b="0" u="none" strike="noStrike" noProof="0" dirty="0">
                          <a:solidFill>
                            <a:srgbClr val="000000"/>
                          </a:solidFill>
                          <a:effectLst/>
                          <a:latin typeface="+mn-lt"/>
                        </a:rPr>
                        <a:t>11</a:t>
                      </a:r>
                      <a:endParaRPr lang="es-GT" sz="20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b"/>
                      <a:r>
                        <a:rPr lang="es-GT" sz="2000" b="0" u="none" strike="noStrike" noProof="0" dirty="0">
                          <a:solidFill>
                            <a:srgbClr val="000000"/>
                          </a:solidFill>
                          <a:effectLst/>
                          <a:latin typeface="+mn-lt"/>
                        </a:rPr>
                        <a:t>2</a:t>
                      </a:r>
                      <a:endParaRPr lang="es-GT" sz="20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0"/>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2000" b="0" u="none" strike="noStrike" noProof="0" dirty="0">
                          <a:solidFill>
                            <a:srgbClr val="000000"/>
                          </a:solidFill>
                          <a:effectLst/>
                          <a:latin typeface="+mn-lt"/>
                        </a:rPr>
                        <a:t>12</a:t>
                      </a:r>
                      <a:endParaRPr lang="es-GT" sz="20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b"/>
                      <a:r>
                        <a:rPr lang="es-GT" sz="2000" b="0" u="none" strike="noStrike" noProof="0" dirty="0">
                          <a:solidFill>
                            <a:srgbClr val="000000"/>
                          </a:solidFill>
                          <a:effectLst/>
                          <a:latin typeface="+mn-lt"/>
                        </a:rPr>
                        <a:t>0</a:t>
                      </a:r>
                      <a:endParaRPr lang="es-GT" sz="20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1"/>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2000" b="0" u="none" strike="noStrike" noProof="0" dirty="0">
                          <a:solidFill>
                            <a:srgbClr val="000000"/>
                          </a:solidFill>
                          <a:effectLst/>
                          <a:latin typeface="+mn-lt"/>
                        </a:rPr>
                        <a:t>13</a:t>
                      </a:r>
                      <a:endParaRPr lang="es-GT" sz="20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b"/>
                      <a:r>
                        <a:rPr lang="es-GT" sz="2000" b="0" u="none" strike="noStrike" noProof="0" dirty="0">
                          <a:solidFill>
                            <a:srgbClr val="000000"/>
                          </a:solidFill>
                          <a:effectLst/>
                          <a:latin typeface="+mn-lt"/>
                        </a:rPr>
                        <a:t>1</a:t>
                      </a:r>
                      <a:endParaRPr lang="es-GT" sz="20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2"/>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2000" b="0" u="none" strike="noStrike" noProof="0" dirty="0">
                          <a:solidFill>
                            <a:srgbClr val="000000"/>
                          </a:solidFill>
                          <a:effectLst/>
                          <a:latin typeface="+mn-lt"/>
                        </a:rPr>
                        <a:t>14</a:t>
                      </a:r>
                      <a:endParaRPr lang="es-GT" sz="20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rtl="0" fontAlgn="b"/>
                      <a:r>
                        <a:rPr lang="es-GT" sz="2000" b="0" u="none" strike="noStrike" noProof="0" dirty="0">
                          <a:solidFill>
                            <a:srgbClr val="000000"/>
                          </a:solidFill>
                          <a:effectLst/>
                          <a:latin typeface="+mn-lt"/>
                        </a:rPr>
                        <a:t>1</a:t>
                      </a:r>
                      <a:endParaRPr lang="es-GT" sz="20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3"/>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2000" b="1" u="none" strike="noStrike" noProof="0" dirty="0">
                          <a:solidFill>
                            <a:srgbClr val="000000"/>
                          </a:solidFill>
                          <a:effectLst/>
                          <a:latin typeface="+mn-lt"/>
                        </a:rPr>
                        <a:t>Total</a:t>
                      </a:r>
                      <a:endParaRPr lang="es-GT" sz="2000" b="1"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2D086"/>
                    </a:solidFill>
                  </a:tcPr>
                </a:tc>
                <a:tc>
                  <a:txBody>
                    <a:bodyPr/>
                    <a:lstStyle/>
                    <a:p>
                      <a:pPr algn="ctr" rtl="0" fontAlgn="b"/>
                      <a:r>
                        <a:rPr lang="es-GT" sz="2000" b="1" u="none" strike="noStrike" noProof="0" dirty="0">
                          <a:solidFill>
                            <a:srgbClr val="000000"/>
                          </a:solidFill>
                          <a:effectLst/>
                          <a:latin typeface="+mn-lt"/>
                        </a:rPr>
                        <a:t>19</a:t>
                      </a:r>
                      <a:endParaRPr lang="es-GT" sz="2000" b="1"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2D086"/>
                    </a:solidFill>
                  </a:tcPr>
                </a:tc>
                <a:extLst>
                  <a:ext uri="{0D108BD9-81ED-4DB2-BD59-A6C34878D82A}">
                    <a16:rowId xmlns:a16="http://schemas.microsoft.com/office/drawing/2014/main" val="10014"/>
                  </a:ext>
                </a:extLst>
              </a:tr>
            </a:tbl>
          </a:graphicData>
        </a:graphic>
      </p:graphicFrame>
      <p:sp>
        <p:nvSpPr>
          <p:cNvPr id="8" name="Rectangle: Rounded Corners 7">
            <a:extLst>
              <a:ext uri="{FF2B5EF4-FFF2-40B4-BE49-F238E27FC236}">
                <a16:creationId xmlns:a16="http://schemas.microsoft.com/office/drawing/2014/main" id="{AA8B4019-8E5C-624E-ED62-DA7A44C1F9F7}"/>
              </a:ext>
            </a:extLst>
          </p:cNvPr>
          <p:cNvSpPr/>
          <p:nvPr/>
        </p:nvSpPr>
        <p:spPr>
          <a:xfrm>
            <a:off x="5682043" y="4312164"/>
            <a:ext cx="4149813" cy="326572"/>
          </a:xfrm>
          <a:prstGeom prst="roundRect">
            <a:avLst/>
          </a:prstGeom>
          <a:noFill/>
          <a:ln w="76200">
            <a:solidFill>
              <a:srgbClr val="00953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GT" noProof="0" dirty="0">
              <a:solidFill>
                <a:srgbClr val="00953A"/>
              </a:solidFill>
            </a:endParaRPr>
          </a:p>
        </p:txBody>
      </p:sp>
      <p:graphicFrame>
        <p:nvGraphicFramePr>
          <p:cNvPr id="2" name="Group 74">
            <a:extLst>
              <a:ext uri="{FF2B5EF4-FFF2-40B4-BE49-F238E27FC236}">
                <a16:creationId xmlns:a16="http://schemas.microsoft.com/office/drawing/2014/main" id="{46E27479-E40D-BA84-3CC9-88F376832598}"/>
              </a:ext>
            </a:extLst>
          </p:cNvPr>
          <p:cNvGraphicFramePr>
            <a:graphicFrameLocks/>
          </p:cNvGraphicFramePr>
          <p:nvPr>
            <p:extLst>
              <p:ext uri="{D42A27DB-BD31-4B8C-83A1-F6EECF244321}">
                <p14:modId xmlns:p14="http://schemas.microsoft.com/office/powerpoint/2010/main" val="1217677986"/>
              </p:ext>
            </p:extLst>
          </p:nvPr>
        </p:nvGraphicFramePr>
        <p:xfrm>
          <a:off x="714704" y="1352074"/>
          <a:ext cx="4084552" cy="5347337"/>
        </p:xfrm>
        <a:graphic>
          <a:graphicData uri="http://schemas.openxmlformats.org/drawingml/2006/table">
            <a:tbl>
              <a:tblPr firstRow="1" bandRow="1">
                <a:tableStyleId>{68D230F3-CF80-4859-8CE7-A43EE81993B5}</a:tableStyleId>
              </a:tblPr>
              <a:tblGrid>
                <a:gridCol w="1458344">
                  <a:extLst>
                    <a:ext uri="{9D8B030D-6E8A-4147-A177-3AD203B41FA5}">
                      <a16:colId xmlns:a16="http://schemas.microsoft.com/office/drawing/2014/main" val="20000"/>
                    </a:ext>
                  </a:extLst>
                </a:gridCol>
                <a:gridCol w="2626208">
                  <a:extLst>
                    <a:ext uri="{9D8B030D-6E8A-4147-A177-3AD203B41FA5}">
                      <a16:colId xmlns:a16="http://schemas.microsoft.com/office/drawing/2014/main" val="20001"/>
                    </a:ext>
                  </a:extLst>
                </a:gridCol>
              </a:tblGrid>
              <a:tr h="259081">
                <a:tc>
                  <a:txBody>
                    <a:bodyPr/>
                    <a:lstStyle>
                      <a:lvl1pPr marL="0" algn="l" defTabSz="914400" rtl="0" eaLnBrk="1" latinLnBrk="0" hangingPunct="1">
                        <a:defRPr sz="1800" kern="1200">
                          <a:solidFill>
                            <a:schemeClr val="tx1"/>
                          </a:solidFill>
                          <a:latin typeface="Calibri"/>
                          <a:cs typeface="Times New Roman"/>
                        </a:defRPr>
                      </a:lvl1pPr>
                      <a:lvl2pPr marL="457200" algn="l" defTabSz="914400" rtl="0" eaLnBrk="1" latinLnBrk="0" hangingPunct="1">
                        <a:defRPr sz="1800" kern="1200">
                          <a:solidFill>
                            <a:schemeClr val="tx1"/>
                          </a:solidFill>
                          <a:latin typeface="Calibri"/>
                          <a:cs typeface="Times New Roman"/>
                        </a:defRPr>
                      </a:lvl2pPr>
                      <a:lvl3pPr marL="914400" algn="l" defTabSz="914400" rtl="0" eaLnBrk="1" latinLnBrk="0" hangingPunct="1">
                        <a:defRPr sz="1800" kern="1200">
                          <a:solidFill>
                            <a:schemeClr val="tx1"/>
                          </a:solidFill>
                          <a:latin typeface="Calibri"/>
                          <a:cs typeface="Times New Roman"/>
                        </a:defRPr>
                      </a:lvl3pPr>
                      <a:lvl4pPr marL="1371600" algn="l" defTabSz="914400" rtl="0" eaLnBrk="1" latinLnBrk="0" hangingPunct="1">
                        <a:defRPr sz="1800" kern="1200">
                          <a:solidFill>
                            <a:schemeClr val="tx1"/>
                          </a:solidFill>
                          <a:latin typeface="Calibri"/>
                          <a:cs typeface="Times New Roman"/>
                        </a:defRPr>
                      </a:lvl4pPr>
                      <a:lvl5pPr marL="1828800" algn="l" defTabSz="914400" rtl="0" eaLnBrk="1" latinLnBrk="0" hangingPunct="1">
                        <a:defRPr sz="1800" kern="1200">
                          <a:solidFill>
                            <a:schemeClr val="tx1"/>
                          </a:solidFill>
                          <a:latin typeface="Calibri"/>
                          <a:cs typeface="Times New Roman"/>
                        </a:defRPr>
                      </a:lvl5pPr>
                      <a:lvl6pPr marL="2286000" algn="l" defTabSz="914400" rtl="0" eaLnBrk="1" latinLnBrk="0" hangingPunct="1">
                        <a:defRPr sz="1800" kern="1200">
                          <a:solidFill>
                            <a:schemeClr val="tx1"/>
                          </a:solidFill>
                          <a:latin typeface="Calibri"/>
                          <a:cs typeface="Times New Roman"/>
                        </a:defRPr>
                      </a:lvl6pPr>
                      <a:lvl7pPr marL="2743200" algn="l" defTabSz="914400" rtl="0" eaLnBrk="1" latinLnBrk="0" hangingPunct="1">
                        <a:defRPr sz="1800" kern="1200">
                          <a:solidFill>
                            <a:schemeClr val="tx1"/>
                          </a:solidFill>
                          <a:latin typeface="Calibri"/>
                          <a:cs typeface="Times New Roman"/>
                        </a:defRPr>
                      </a:lvl7pPr>
                      <a:lvl8pPr marL="3200400" algn="l" defTabSz="914400" rtl="0" eaLnBrk="1" latinLnBrk="0" hangingPunct="1">
                        <a:defRPr sz="1800" kern="1200">
                          <a:solidFill>
                            <a:schemeClr val="tx1"/>
                          </a:solidFill>
                          <a:latin typeface="Calibri"/>
                          <a:cs typeface="Times New Roman"/>
                        </a:defRPr>
                      </a:lvl8pPr>
                      <a:lvl9pPr marL="3657600" algn="l" defTabSz="914400" rtl="0" eaLnBrk="1" latinLnBrk="0" hangingPunct="1">
                        <a:defRPr sz="1800" kern="1200">
                          <a:solidFill>
                            <a:schemeClr val="tx1"/>
                          </a:solidFill>
                          <a:latin typeface="Calibri"/>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s-GT" sz="1600" b="1" u="none" strike="noStrike" cap="none" normalizeH="0" baseline="0" noProof="0" dirty="0">
                          <a:ln>
                            <a:noFill/>
                          </a:ln>
                          <a:solidFill>
                            <a:schemeClr val="tx1"/>
                          </a:solidFill>
                          <a:effectLst/>
                          <a:latin typeface="+mn-lt"/>
                        </a:rPr>
                        <a:t>Identificación del paciente</a:t>
                      </a:r>
                      <a:endParaRPr kumimoji="0" lang="es-GT" sz="1600" b="1" i="0" u="none" strike="noStrike" cap="none" normalizeH="0" baseline="0" noProof="0" dirty="0">
                        <a:ln>
                          <a:noFill/>
                        </a:ln>
                        <a:solidFill>
                          <a:schemeClr val="tx1"/>
                        </a:solidFill>
                        <a:effectLst/>
                        <a:latin typeface="+mn-lt"/>
                        <a:cs typeface="Arial" panose="020B0604020202020204" pitchFamily="34" charset="0"/>
                      </a:endParaRPr>
                    </a:p>
                  </a:txBody>
                  <a:tcPr marL="0" marR="0" marT="0" marB="4572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lvl1pPr marL="0" algn="l" defTabSz="914400" rtl="0" eaLnBrk="1" latinLnBrk="0" hangingPunct="1">
                        <a:defRPr sz="1800" kern="1200">
                          <a:solidFill>
                            <a:schemeClr val="tx1"/>
                          </a:solidFill>
                          <a:latin typeface="Calibri"/>
                          <a:cs typeface="Times New Roman"/>
                        </a:defRPr>
                      </a:lvl1pPr>
                      <a:lvl2pPr marL="457200" algn="l" defTabSz="914400" rtl="0" eaLnBrk="1" latinLnBrk="0" hangingPunct="1">
                        <a:defRPr sz="1800" kern="1200">
                          <a:solidFill>
                            <a:schemeClr val="tx1"/>
                          </a:solidFill>
                          <a:latin typeface="Calibri"/>
                          <a:cs typeface="Times New Roman"/>
                        </a:defRPr>
                      </a:lvl2pPr>
                      <a:lvl3pPr marL="914400" algn="l" defTabSz="914400" rtl="0" eaLnBrk="1" latinLnBrk="0" hangingPunct="1">
                        <a:defRPr sz="1800" kern="1200">
                          <a:solidFill>
                            <a:schemeClr val="tx1"/>
                          </a:solidFill>
                          <a:latin typeface="Calibri"/>
                          <a:cs typeface="Times New Roman"/>
                        </a:defRPr>
                      </a:lvl3pPr>
                      <a:lvl4pPr marL="1371600" algn="l" defTabSz="914400" rtl="0" eaLnBrk="1" latinLnBrk="0" hangingPunct="1">
                        <a:defRPr sz="1800" kern="1200">
                          <a:solidFill>
                            <a:schemeClr val="tx1"/>
                          </a:solidFill>
                          <a:latin typeface="Calibri"/>
                          <a:cs typeface="Times New Roman"/>
                        </a:defRPr>
                      </a:lvl4pPr>
                      <a:lvl5pPr marL="1828800" algn="l" defTabSz="914400" rtl="0" eaLnBrk="1" latinLnBrk="0" hangingPunct="1">
                        <a:defRPr sz="1800" kern="1200">
                          <a:solidFill>
                            <a:schemeClr val="tx1"/>
                          </a:solidFill>
                          <a:latin typeface="Calibri"/>
                          <a:cs typeface="Times New Roman"/>
                        </a:defRPr>
                      </a:lvl5pPr>
                      <a:lvl6pPr marL="2286000" algn="l" defTabSz="914400" rtl="0" eaLnBrk="1" latinLnBrk="0" hangingPunct="1">
                        <a:defRPr sz="1800" kern="1200">
                          <a:solidFill>
                            <a:schemeClr val="tx1"/>
                          </a:solidFill>
                          <a:latin typeface="Calibri"/>
                          <a:cs typeface="Times New Roman"/>
                        </a:defRPr>
                      </a:lvl6pPr>
                      <a:lvl7pPr marL="2743200" algn="l" defTabSz="914400" rtl="0" eaLnBrk="1" latinLnBrk="0" hangingPunct="1">
                        <a:defRPr sz="1800" kern="1200">
                          <a:solidFill>
                            <a:schemeClr val="tx1"/>
                          </a:solidFill>
                          <a:latin typeface="Calibri"/>
                          <a:cs typeface="Times New Roman"/>
                        </a:defRPr>
                      </a:lvl7pPr>
                      <a:lvl8pPr marL="3200400" algn="l" defTabSz="914400" rtl="0" eaLnBrk="1" latinLnBrk="0" hangingPunct="1">
                        <a:defRPr sz="1800" kern="1200">
                          <a:solidFill>
                            <a:schemeClr val="tx1"/>
                          </a:solidFill>
                          <a:latin typeface="Calibri"/>
                          <a:cs typeface="Times New Roman"/>
                        </a:defRPr>
                      </a:lvl8pPr>
                      <a:lvl9pPr marL="3657600" algn="l" defTabSz="914400" rtl="0" eaLnBrk="1" latinLnBrk="0" hangingPunct="1">
                        <a:defRPr sz="1800" kern="1200">
                          <a:solidFill>
                            <a:schemeClr val="tx1"/>
                          </a:solidFill>
                          <a:latin typeface="Calibri"/>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s-GT" sz="1600" b="1" u="none" strike="noStrike" cap="none" normalizeH="0" baseline="0" noProof="0" dirty="0">
                          <a:ln>
                            <a:noFill/>
                          </a:ln>
                          <a:solidFill>
                            <a:schemeClr val="tx1"/>
                          </a:solidFill>
                          <a:effectLst/>
                          <a:latin typeface="+mn-lt"/>
                        </a:rPr>
                        <a:t>Periodo de incubación (días)</a:t>
                      </a:r>
                      <a:endParaRPr kumimoji="0" lang="es-GT" sz="1600" b="1" i="0" u="none" strike="noStrike" cap="none" normalizeH="0" baseline="0" noProof="0" dirty="0">
                        <a:ln>
                          <a:noFill/>
                        </a:ln>
                        <a:solidFill>
                          <a:schemeClr val="tx1"/>
                        </a:solidFill>
                        <a:effectLst/>
                        <a:latin typeface="+mn-lt"/>
                        <a:cs typeface="Arial" panose="020B0604020202020204" pitchFamily="34" charset="0"/>
                      </a:endParaRPr>
                    </a:p>
                  </a:txBody>
                  <a:tcPr marL="0" marR="0" marT="0" marB="4572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0000"/>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1</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2</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2</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6</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3</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7</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4</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7</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5</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8</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6</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8</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7</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8</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7"/>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8</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8</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8"/>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9</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9</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9"/>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10</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9</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0"/>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11</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9</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1"/>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12</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9</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2"/>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13</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9</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3"/>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14</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10</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4"/>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15</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10</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5"/>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16</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11</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6"/>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17</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11</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7"/>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18</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13</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8"/>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19</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14</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9"/>
                  </a:ext>
                </a:extLst>
              </a:tr>
            </a:tbl>
          </a:graphicData>
        </a:graphic>
      </p:graphicFrame>
      <p:sp>
        <p:nvSpPr>
          <p:cNvPr id="4" name="Title 5">
            <a:extLst>
              <a:ext uri="{FF2B5EF4-FFF2-40B4-BE49-F238E27FC236}">
                <a16:creationId xmlns:a16="http://schemas.microsoft.com/office/drawing/2014/main" id="{D8BA7A16-86C9-EA67-A6EF-9CBD78D37CCD}"/>
              </a:ext>
            </a:extLst>
          </p:cNvPr>
          <p:cNvSpPr txBox="1">
            <a:spLocks/>
          </p:cNvSpPr>
          <p:nvPr/>
        </p:nvSpPr>
        <p:spPr>
          <a:xfrm>
            <a:off x="838200" y="0"/>
            <a:ext cx="11564006" cy="12573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GT" noProof="0" dirty="0"/>
              <a:t>Ejemplo: Moda a partir de la distribución </a:t>
            </a:r>
            <a:br>
              <a:rPr lang="es-GT" noProof="0" dirty="0"/>
            </a:br>
            <a:r>
              <a:rPr lang="es-GT" noProof="0" dirty="0"/>
              <a:t>de frecuencias</a:t>
            </a:r>
          </a:p>
        </p:txBody>
      </p:sp>
    </p:spTree>
    <p:extLst>
      <p:ext uri="{BB962C8B-B14F-4D97-AF65-F5344CB8AC3E}">
        <p14:creationId xmlns:p14="http://schemas.microsoft.com/office/powerpoint/2010/main" val="10547792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4" grpId="0" animBg="1"/>
      <p:bldP spid="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79951505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48FB019-9A9B-7071-5A8D-0318C379BCB7}"/>
              </a:ext>
            </a:extLst>
          </p:cNvPr>
          <p:cNvSpPr>
            <a:spLocks noGrp="1"/>
          </p:cNvSpPr>
          <p:nvPr>
            <p:ph type="title"/>
          </p:nvPr>
        </p:nvSpPr>
        <p:spPr/>
        <p:txBody>
          <a:bodyPr/>
          <a:lstStyle/>
          <a:p>
            <a:r>
              <a:rPr lang="es-GT" noProof="0" dirty="0"/>
              <a:t>Distribución de frecuencias: Moda</a:t>
            </a:r>
          </a:p>
        </p:txBody>
      </p:sp>
      <p:graphicFrame>
        <p:nvGraphicFramePr>
          <p:cNvPr id="7" name="Object 2">
            <a:extLst>
              <a:ext uri="{FF2B5EF4-FFF2-40B4-BE49-F238E27FC236}">
                <a16:creationId xmlns:a16="http://schemas.microsoft.com/office/drawing/2014/main" id="{B55FA880-69C1-CAE6-0A86-6D21A31FEAD7}"/>
              </a:ext>
            </a:extLst>
          </p:cNvPr>
          <p:cNvGraphicFramePr>
            <a:graphicFrameLocks noChangeAspect="1"/>
          </p:cNvGraphicFramePr>
          <p:nvPr>
            <p:extLst>
              <p:ext uri="{D42A27DB-BD31-4B8C-83A1-F6EECF244321}">
                <p14:modId xmlns:p14="http://schemas.microsoft.com/office/powerpoint/2010/main" val="3177969761"/>
              </p:ext>
            </p:extLst>
          </p:nvPr>
        </p:nvGraphicFramePr>
        <p:xfrm>
          <a:off x="1167433" y="1596103"/>
          <a:ext cx="8688733" cy="4804697"/>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a:extLst>
              <a:ext uri="{FF2B5EF4-FFF2-40B4-BE49-F238E27FC236}">
                <a16:creationId xmlns:a16="http://schemas.microsoft.com/office/drawing/2014/main" id="{EB7B6D4E-572C-FBED-3A01-8D1B9C44A970}"/>
              </a:ext>
            </a:extLst>
          </p:cNvPr>
          <p:cNvSpPr txBox="1"/>
          <p:nvPr/>
        </p:nvSpPr>
        <p:spPr>
          <a:xfrm>
            <a:off x="7048500" y="1813966"/>
            <a:ext cx="1143000" cy="369332"/>
          </a:xfrm>
          <a:prstGeom prst="rect">
            <a:avLst/>
          </a:prstGeom>
          <a:noFill/>
        </p:spPr>
        <p:txBody>
          <a:bodyPr wrap="square" rtlCol="0">
            <a:spAutoFit/>
          </a:bodyPr>
          <a:lstStyle/>
          <a:p>
            <a:pPr algn="ctr"/>
            <a:r>
              <a:rPr lang="es-GT" noProof="0" dirty="0">
                <a:latin typeface="Arial" panose="020B0604020202020204" pitchFamily="34" charset="0"/>
                <a:cs typeface="Arial" panose="020B0604020202020204" pitchFamily="34" charset="0"/>
              </a:rPr>
              <a:t>Moda</a:t>
            </a:r>
          </a:p>
        </p:txBody>
      </p:sp>
      <p:cxnSp>
        <p:nvCxnSpPr>
          <p:cNvPr id="8" name="Straight Arrow Connector 7">
            <a:extLst>
              <a:ext uri="{FF2B5EF4-FFF2-40B4-BE49-F238E27FC236}">
                <a16:creationId xmlns:a16="http://schemas.microsoft.com/office/drawing/2014/main" id="{8A81437E-5D89-37F6-6AB0-A1216340529A}"/>
              </a:ext>
            </a:extLst>
          </p:cNvPr>
          <p:cNvCxnSpPr>
            <a:cxnSpLocks/>
          </p:cNvCxnSpPr>
          <p:nvPr/>
        </p:nvCxnSpPr>
        <p:spPr>
          <a:xfrm flipH="1">
            <a:off x="7048500" y="2183298"/>
            <a:ext cx="287627" cy="338803"/>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293088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A14B397-08AD-FDB5-8CE1-10A4AEA284F6}"/>
              </a:ext>
            </a:extLst>
          </p:cNvPr>
          <p:cNvSpPr>
            <a:spLocks noGrp="1"/>
          </p:cNvSpPr>
          <p:nvPr>
            <p:ph sz="half" idx="2"/>
          </p:nvPr>
        </p:nvSpPr>
        <p:spPr/>
        <p:txBody>
          <a:bodyPr/>
          <a:lstStyle/>
          <a:p>
            <a:pPr marL="0" marR="0" lvl="0" indent="0" algn="l" defTabSz="914400" rtl="0" eaLnBrk="0" fontAlgn="base" latinLnBrk="0" hangingPunct="0">
              <a:lnSpc>
                <a:spcPct val="90000"/>
              </a:lnSpc>
              <a:spcBef>
                <a:spcPts val="600"/>
              </a:spcBef>
              <a:spcAft>
                <a:spcPct val="0"/>
              </a:spcAft>
              <a:buClr>
                <a:srgbClr val="FFFFFF"/>
              </a:buClr>
              <a:buSzPct val="100000"/>
              <a:buNone/>
              <a:tabLst>
                <a:tab pos="2122488" algn="l"/>
              </a:tabLst>
              <a:defRPr/>
            </a:pPr>
            <a:r>
              <a:rPr kumimoji="0" lang="es-GT" sz="2800" b="0" u="none" strike="noStrike" kern="0" cap="none" spc="0" normalizeH="0" baseline="0" noProof="0" dirty="0">
                <a:ln>
                  <a:noFill/>
                </a:ln>
                <a:solidFill>
                  <a:srgbClr val="000000"/>
                </a:solidFill>
                <a:effectLst/>
                <a:uLnTx/>
                <a:uFillTx/>
                <a:latin typeface="Arial"/>
                <a:cs typeface="Arial" charset="0"/>
              </a:rPr>
              <a:t>La media de un conjunto de valores numéricos</a:t>
            </a:r>
          </a:p>
          <a:p>
            <a:pPr marL="0" marR="0" lvl="0" indent="0" algn="l" defTabSz="914400" rtl="0" eaLnBrk="0" fontAlgn="base" latinLnBrk="0" hangingPunct="0">
              <a:lnSpc>
                <a:spcPct val="100000"/>
              </a:lnSpc>
              <a:spcBef>
                <a:spcPts val="600"/>
              </a:spcBef>
              <a:spcAft>
                <a:spcPct val="0"/>
              </a:spcAft>
              <a:buClr>
                <a:srgbClr val="00820C"/>
              </a:buClr>
              <a:buSzPct val="100000"/>
              <a:buNone/>
              <a:tabLst/>
              <a:defRPr/>
            </a:pPr>
            <a:r>
              <a:rPr kumimoji="0" lang="es-GT" sz="2800" b="1" i="0" u="none" strike="noStrike" kern="0" cap="none" spc="0" normalizeH="0" baseline="0" noProof="0" dirty="0">
                <a:ln>
                  <a:noFill/>
                </a:ln>
                <a:solidFill>
                  <a:srgbClr val="00953A"/>
                </a:solidFill>
                <a:effectLst/>
                <a:uLnTx/>
                <a:uFillTx/>
                <a:latin typeface="Arial"/>
                <a:cs typeface="Times New Roman"/>
              </a:rPr>
              <a:t>Para calcular la media:</a:t>
            </a:r>
          </a:p>
          <a:p>
            <a:endParaRPr lang="es-GT" noProof="0" dirty="0"/>
          </a:p>
        </p:txBody>
      </p:sp>
      <p:sp>
        <p:nvSpPr>
          <p:cNvPr id="3" name="Title 2">
            <a:extLst>
              <a:ext uri="{FF2B5EF4-FFF2-40B4-BE49-F238E27FC236}">
                <a16:creationId xmlns:a16="http://schemas.microsoft.com/office/drawing/2014/main" id="{650DB06F-7566-FA1E-C2B3-895EA7B9A90F}"/>
              </a:ext>
            </a:extLst>
          </p:cNvPr>
          <p:cNvSpPr>
            <a:spLocks noGrp="1"/>
          </p:cNvSpPr>
          <p:nvPr>
            <p:ph type="title"/>
          </p:nvPr>
        </p:nvSpPr>
        <p:spPr/>
        <p:txBody>
          <a:bodyPr/>
          <a:lstStyle/>
          <a:p>
            <a:r>
              <a:rPr lang="es-GT" noProof="0" dirty="0"/>
              <a:t>Media</a:t>
            </a:r>
          </a:p>
        </p:txBody>
      </p:sp>
      <p:sp>
        <p:nvSpPr>
          <p:cNvPr id="6" name="Rounded Rectangle 6">
            <a:extLst>
              <a:ext uri="{FF2B5EF4-FFF2-40B4-BE49-F238E27FC236}">
                <a16:creationId xmlns:a16="http://schemas.microsoft.com/office/drawing/2014/main" id="{5E1DCAE6-CE33-FF5A-5DCA-4AC8B853EE12}"/>
              </a:ext>
            </a:extLst>
          </p:cNvPr>
          <p:cNvSpPr/>
          <p:nvPr/>
        </p:nvSpPr>
        <p:spPr>
          <a:xfrm>
            <a:off x="879188" y="2506108"/>
            <a:ext cx="4781550" cy="914400"/>
          </a:xfrm>
          <a:prstGeom prst="roundRect">
            <a:avLst/>
          </a:prstGeom>
          <a:noFill/>
          <a:ln w="76200" cap="flat" cmpd="sng" algn="ctr">
            <a:solidFill>
              <a:srgbClr val="00953A"/>
            </a:solidFill>
            <a:prstDash val="solid"/>
          </a:ln>
          <a:effectLst/>
        </p:spPr>
        <p:txBody>
          <a:bodyPr lIns="9144" rIns="9144" anchor="ctr"/>
          <a:lstStyle/>
          <a:p>
            <a:pPr marL="1027113" marR="0" lvl="0" indent="0" defTabSz="914400" eaLnBrk="1" fontAlgn="auto" latinLnBrk="0" hangingPunct="1">
              <a:lnSpc>
                <a:spcPct val="100000"/>
              </a:lnSpc>
              <a:spcBef>
                <a:spcPts val="0"/>
              </a:spcBef>
              <a:spcAft>
                <a:spcPts val="0"/>
              </a:spcAft>
              <a:buClrTx/>
              <a:buSzTx/>
              <a:buFontTx/>
              <a:buNone/>
              <a:tabLst/>
              <a:defRPr/>
            </a:pPr>
            <a:r>
              <a:rPr kumimoji="0" lang="es-GT" sz="2400" i="0" u="none" strike="noStrike" kern="0" cap="none" spc="0" normalizeH="0" baseline="0" noProof="0" dirty="0">
                <a:ln>
                  <a:noFill/>
                </a:ln>
                <a:solidFill>
                  <a:srgbClr val="000000"/>
                </a:solidFill>
                <a:effectLst/>
                <a:uLnTx/>
                <a:uFillTx/>
                <a:latin typeface="Arial"/>
                <a:ea typeface="+mn-ea"/>
                <a:cs typeface="Arial" panose="020B0604020202020204" pitchFamily="34" charset="0"/>
              </a:rPr>
              <a:t>Sumar los valores</a:t>
            </a:r>
          </a:p>
        </p:txBody>
      </p:sp>
      <p:sp>
        <p:nvSpPr>
          <p:cNvPr id="7" name="TextBox 7">
            <a:extLst>
              <a:ext uri="{FF2B5EF4-FFF2-40B4-BE49-F238E27FC236}">
                <a16:creationId xmlns:a16="http://schemas.microsoft.com/office/drawing/2014/main" id="{37530D57-9A32-A666-F873-57ECE193F2F4}"/>
              </a:ext>
            </a:extLst>
          </p:cNvPr>
          <p:cNvSpPr txBox="1">
            <a:spLocks noChangeArrowheads="1"/>
          </p:cNvSpPr>
          <p:nvPr/>
        </p:nvSpPr>
        <p:spPr bwMode="auto">
          <a:xfrm>
            <a:off x="1077583" y="2455308"/>
            <a:ext cx="661988"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eaLnBrk="1" hangingPunct="1">
              <a:spcBef>
                <a:spcPct val="0"/>
              </a:spcBef>
              <a:buClrTx/>
              <a:buSzTx/>
              <a:buFontTx/>
              <a:buNone/>
            </a:pPr>
            <a:r>
              <a:rPr lang="es-GT" sz="6000" noProof="0" dirty="0">
                <a:cs typeface="Arial" panose="020B0604020202020204" pitchFamily="34" charset="0"/>
              </a:rPr>
              <a:t>1</a:t>
            </a:r>
          </a:p>
        </p:txBody>
      </p:sp>
      <p:sp>
        <p:nvSpPr>
          <p:cNvPr id="13" name="Rounded Rectangle 4">
            <a:extLst>
              <a:ext uri="{FF2B5EF4-FFF2-40B4-BE49-F238E27FC236}">
                <a16:creationId xmlns:a16="http://schemas.microsoft.com/office/drawing/2014/main" id="{1E79E1CE-A7DD-E9EB-5467-A1842787622D}"/>
              </a:ext>
            </a:extLst>
          </p:cNvPr>
          <p:cNvSpPr/>
          <p:nvPr/>
        </p:nvSpPr>
        <p:spPr>
          <a:xfrm>
            <a:off x="838200" y="3587333"/>
            <a:ext cx="5471160" cy="1016000"/>
          </a:xfrm>
          <a:prstGeom prst="roundRect">
            <a:avLst/>
          </a:prstGeom>
          <a:noFill/>
          <a:ln w="76200" cap="flat" cmpd="sng" algn="ctr">
            <a:solidFill>
              <a:srgbClr val="00953A"/>
            </a:solidFill>
            <a:prstDash val="solid"/>
          </a:ln>
          <a:effectLst/>
        </p:spPr>
        <p:txBody>
          <a:bodyPr anchor="ctr"/>
          <a:lstStyle/>
          <a:p>
            <a:pPr marL="914400" marR="0" lvl="0" indent="0" defTabSz="914400" eaLnBrk="1" fontAlgn="auto" latinLnBrk="0" hangingPunct="1">
              <a:lnSpc>
                <a:spcPct val="100000"/>
              </a:lnSpc>
              <a:spcBef>
                <a:spcPts val="0"/>
              </a:spcBef>
              <a:spcAft>
                <a:spcPts val="0"/>
              </a:spcAft>
              <a:buClrTx/>
              <a:buSzTx/>
              <a:buFontTx/>
              <a:buNone/>
              <a:tabLst/>
              <a:defRPr/>
            </a:pPr>
            <a:r>
              <a:rPr kumimoji="0" lang="es-GT" sz="2400" i="0" u="none" strike="noStrike" kern="0" cap="none" spc="0" normalizeH="0" baseline="0" noProof="0" dirty="0">
                <a:ln>
                  <a:noFill/>
                </a:ln>
                <a:solidFill>
                  <a:srgbClr val="000000"/>
                </a:solidFill>
                <a:effectLst/>
                <a:uLnTx/>
                <a:uFillTx/>
                <a:latin typeface="Arial"/>
                <a:ea typeface="+mn-ea"/>
                <a:cs typeface="Arial" panose="020B0604020202020204" pitchFamily="34" charset="0"/>
              </a:rPr>
              <a:t>Divide la suma por el número de observaciones (</a:t>
            </a:r>
            <a:r>
              <a:rPr kumimoji="0" lang="es-GT" sz="2400" i="1" u="none" strike="noStrike" kern="0" cap="none" spc="0" normalizeH="0" baseline="0" noProof="0" dirty="0">
                <a:ln>
                  <a:noFill/>
                </a:ln>
                <a:solidFill>
                  <a:srgbClr val="000000"/>
                </a:solidFill>
                <a:effectLst/>
                <a:uLnTx/>
                <a:uFillTx/>
                <a:latin typeface="Arial"/>
                <a:ea typeface="+mn-ea"/>
                <a:cs typeface="Arial" panose="020B0604020202020204" pitchFamily="34" charset="0"/>
              </a:rPr>
              <a:t>n</a:t>
            </a:r>
            <a:r>
              <a:rPr kumimoji="0" lang="es-GT" sz="2400" i="0" u="none" strike="noStrike" kern="0" cap="none" spc="0" normalizeH="0" baseline="0" noProof="0" dirty="0">
                <a:ln>
                  <a:noFill/>
                </a:ln>
                <a:solidFill>
                  <a:srgbClr val="000000"/>
                </a:solidFill>
                <a:effectLst/>
                <a:uLnTx/>
                <a:uFillTx/>
                <a:latin typeface="Arial"/>
                <a:ea typeface="+mn-ea"/>
                <a:cs typeface="Arial" panose="020B0604020202020204" pitchFamily="34" charset="0"/>
              </a:rPr>
              <a:t>)</a:t>
            </a:r>
          </a:p>
        </p:txBody>
      </p:sp>
      <p:sp>
        <p:nvSpPr>
          <p:cNvPr id="14" name="TextBox 5">
            <a:extLst>
              <a:ext uri="{FF2B5EF4-FFF2-40B4-BE49-F238E27FC236}">
                <a16:creationId xmlns:a16="http://schemas.microsoft.com/office/drawing/2014/main" id="{0172A4C5-B760-DF03-A391-0F174A6D3FA3}"/>
              </a:ext>
            </a:extLst>
          </p:cNvPr>
          <p:cNvSpPr txBox="1">
            <a:spLocks noChangeArrowheads="1"/>
          </p:cNvSpPr>
          <p:nvPr/>
        </p:nvSpPr>
        <p:spPr bwMode="auto">
          <a:xfrm>
            <a:off x="1077583" y="3568335"/>
            <a:ext cx="722313"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eaLnBrk="1" hangingPunct="1">
              <a:spcBef>
                <a:spcPct val="0"/>
              </a:spcBef>
              <a:buClrTx/>
              <a:buSzTx/>
              <a:buFontTx/>
              <a:buNone/>
            </a:pPr>
            <a:r>
              <a:rPr lang="es-GT" sz="6000" noProof="0" dirty="0">
                <a:cs typeface="Arial" panose="020B0604020202020204" pitchFamily="34" charset="0"/>
              </a:rPr>
              <a:t>2</a:t>
            </a:r>
          </a:p>
        </p:txBody>
      </p:sp>
    </p:spTree>
    <p:extLst>
      <p:ext uri="{BB962C8B-B14F-4D97-AF65-F5344CB8AC3E}">
        <p14:creationId xmlns:p14="http://schemas.microsoft.com/office/powerpoint/2010/main" val="34216232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13" grpId="0" animBg="1"/>
      <p:bldP spid="1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 Box 57">
            <a:extLst>
              <a:ext uri="{FF2B5EF4-FFF2-40B4-BE49-F238E27FC236}">
                <a16:creationId xmlns:a16="http://schemas.microsoft.com/office/drawing/2014/main" id="{32FD5DAA-0BF4-1AA6-D270-26D22F314C98}"/>
              </a:ext>
            </a:extLst>
          </p:cNvPr>
          <p:cNvSpPr txBox="1">
            <a:spLocks noChangeArrowheads="1"/>
          </p:cNvSpPr>
          <p:nvPr/>
        </p:nvSpPr>
        <p:spPr bwMode="auto">
          <a:xfrm>
            <a:off x="10404986" y="4389468"/>
            <a:ext cx="1900626" cy="523875"/>
          </a:xfrm>
          <a:prstGeom prst="rect">
            <a:avLst/>
          </a:prstGeom>
          <a:noFill/>
          <a:ln w="9525">
            <a:noFill/>
            <a:miter lim="800000"/>
            <a:headEnd/>
            <a:tailEnd/>
          </a:ln>
        </p:spPr>
        <p:txBody>
          <a:bodyPr wrap="square">
            <a:spAutoFit/>
          </a:bodyPr>
          <a:lstStyle/>
          <a:p>
            <a:pPr marL="0" lvl="1" defTabSz="914400" eaLnBrk="0" fontAlgn="base" hangingPunct="0">
              <a:spcBef>
                <a:spcPct val="0"/>
              </a:spcBef>
              <a:spcAft>
                <a:spcPct val="0"/>
              </a:spcAft>
              <a:buClr>
                <a:srgbClr val="000000"/>
              </a:buClr>
              <a:tabLst>
                <a:tab pos="457200" algn="l"/>
              </a:tabLst>
              <a:defRPr/>
            </a:pPr>
            <a:r>
              <a:rPr lang="es-GT" sz="2800" b="1" noProof="0" dirty="0">
                <a:solidFill>
                  <a:srgbClr val="339933"/>
                </a:solidFill>
                <a:cs typeface="Arial" panose="020B0604020202020204" pitchFamily="34" charset="0"/>
              </a:rPr>
              <a:t>= </a:t>
            </a:r>
            <a:r>
              <a:rPr lang="es-GT" sz="2800" b="1" noProof="0" dirty="0">
                <a:solidFill>
                  <a:srgbClr val="109648"/>
                </a:solidFill>
                <a:cs typeface="Arial" panose="020B0604020202020204" pitchFamily="34" charset="0"/>
              </a:rPr>
              <a:t>8.8 días</a:t>
            </a:r>
            <a:endParaRPr lang="es-GT" sz="2800" b="1" noProof="0" dirty="0">
              <a:solidFill>
                <a:srgbClr val="109648"/>
              </a:solidFill>
              <a:latin typeface="Courier New" panose="02070309020205020404" pitchFamily="49" charset="0"/>
              <a:cs typeface="Arial" panose="020B0604020202020204" pitchFamily="34" charset="0"/>
            </a:endParaRPr>
          </a:p>
        </p:txBody>
      </p:sp>
      <p:sp>
        <p:nvSpPr>
          <p:cNvPr id="6" name="Title 5">
            <a:extLst>
              <a:ext uri="{FF2B5EF4-FFF2-40B4-BE49-F238E27FC236}">
                <a16:creationId xmlns:a16="http://schemas.microsoft.com/office/drawing/2014/main" id="{49DAD450-D7BB-BC62-B028-741CA6531D21}"/>
              </a:ext>
            </a:extLst>
          </p:cNvPr>
          <p:cNvSpPr>
            <a:spLocks noGrp="1"/>
          </p:cNvSpPr>
          <p:nvPr>
            <p:ph type="title"/>
          </p:nvPr>
        </p:nvSpPr>
        <p:spPr/>
        <p:txBody>
          <a:bodyPr/>
          <a:lstStyle/>
          <a:p>
            <a:r>
              <a:rPr lang="es-GT" noProof="0" dirty="0"/>
              <a:t>Ejemplo: Media del periodo de incubación del </a:t>
            </a:r>
            <a:r>
              <a:rPr lang="es-GT" b="0" i="0" noProof="0" dirty="0">
                <a:effectLst/>
              </a:rPr>
              <a:t>É</a:t>
            </a:r>
            <a:r>
              <a:rPr lang="es-GT" noProof="0" dirty="0"/>
              <a:t>bola (</a:t>
            </a:r>
            <a:r>
              <a:rPr lang="es-GT" i="1" noProof="0" dirty="0"/>
              <a:t>n=19</a:t>
            </a:r>
            <a:r>
              <a:rPr lang="es-GT" noProof="0" dirty="0"/>
              <a:t>)</a:t>
            </a:r>
            <a:br>
              <a:rPr lang="es-GT" noProof="0" dirty="0"/>
            </a:br>
            <a:endParaRPr lang="es-GT" noProof="0" dirty="0"/>
          </a:p>
        </p:txBody>
      </p:sp>
      <p:sp>
        <p:nvSpPr>
          <p:cNvPr id="26" name="TextBox 25">
            <a:extLst>
              <a:ext uri="{FF2B5EF4-FFF2-40B4-BE49-F238E27FC236}">
                <a16:creationId xmlns:a16="http://schemas.microsoft.com/office/drawing/2014/main" id="{EE18B9B2-7A3F-92D4-8925-E1AF6AD4C771}"/>
              </a:ext>
            </a:extLst>
          </p:cNvPr>
          <p:cNvSpPr txBox="1"/>
          <p:nvPr/>
        </p:nvSpPr>
        <p:spPr>
          <a:xfrm>
            <a:off x="9709250" y="4170378"/>
            <a:ext cx="881459" cy="523875"/>
          </a:xfrm>
          <a:prstGeom prst="rect">
            <a:avLst/>
          </a:prstGeom>
          <a:noFill/>
        </p:spPr>
        <p:txBody>
          <a:bodyPr wrap="square">
            <a:spAutoFit/>
          </a:bodyPr>
          <a:lstStyle/>
          <a:p>
            <a:pPr algn="ctr">
              <a:defRPr/>
            </a:pPr>
            <a:r>
              <a:rPr lang="es-GT" sz="2800" b="1" u="sng" noProof="0" dirty="0">
                <a:solidFill>
                  <a:srgbClr val="109648"/>
                </a:solidFill>
                <a:latin typeface="Arial" panose="020B0604020202020204" pitchFamily="34" charset="0"/>
              </a:rPr>
              <a:t>168</a:t>
            </a:r>
          </a:p>
        </p:txBody>
      </p:sp>
      <p:sp>
        <p:nvSpPr>
          <p:cNvPr id="27" name="Rectangle 85">
            <a:extLst>
              <a:ext uri="{FF2B5EF4-FFF2-40B4-BE49-F238E27FC236}">
                <a16:creationId xmlns:a16="http://schemas.microsoft.com/office/drawing/2014/main" id="{18184BC0-9B54-CB48-A173-7575D817653D}"/>
              </a:ext>
            </a:extLst>
          </p:cNvPr>
          <p:cNvSpPr>
            <a:spLocks noChangeArrowheads="1"/>
          </p:cNvSpPr>
          <p:nvPr/>
        </p:nvSpPr>
        <p:spPr bwMode="auto">
          <a:xfrm>
            <a:off x="9726378" y="4669255"/>
            <a:ext cx="877709" cy="431800"/>
          </a:xfrm>
          <a:prstGeom prst="rect">
            <a:avLst/>
          </a:prstGeom>
          <a:noFill/>
          <a:ln>
            <a:noFill/>
          </a:ln>
          <a:extLst>
            <a:ext uri="{909E8E84-426E-40dd-AFC4-6F175D3DCCD1}"/>
            <a:ext uri="{91240B29-F687-4f45-9708-019B960494DF}"/>
          </a:extLst>
        </p:spPr>
        <p:txBody>
          <a:bodyPr wrap="square" lIns="0" tIns="0" rIns="0" bIns="0">
            <a:spAutoFit/>
          </a:bodyPr>
          <a:lstStyle>
            <a:lvl1pPr eaLnBrk="0" hangingPunct="0">
              <a:spcBef>
                <a:spcPct val="20000"/>
              </a:spcBef>
              <a:buClr>
                <a:srgbClr val="CC0000"/>
              </a:buClr>
              <a:buSzPct val="100000"/>
              <a:buFont typeface="Wingdings" pitchFamily="2" charset="2"/>
              <a:buChar char="§"/>
              <a:defRPr sz="2800">
                <a:solidFill>
                  <a:schemeClr val="tx1"/>
                </a:solidFill>
                <a:latin typeface="Arial" pitchFamily="34" charset="0"/>
                <a:cs typeface="Times New Roman" pitchFamily="18" charset="0"/>
              </a:defRPr>
            </a:lvl1pPr>
            <a:lvl2pPr marL="742950" indent="-285750" eaLnBrk="0" hangingPunct="0">
              <a:spcBef>
                <a:spcPct val="20000"/>
              </a:spcBef>
              <a:buClr>
                <a:srgbClr val="C00000"/>
              </a:buClr>
              <a:buChar char="–"/>
              <a:defRPr sz="2800">
                <a:solidFill>
                  <a:schemeClr val="tx1"/>
                </a:solidFill>
                <a:latin typeface="Arial" pitchFamily="34" charset="0"/>
                <a:cs typeface="Times New Roman" pitchFamily="18" charset="0"/>
              </a:defRPr>
            </a:lvl2pPr>
            <a:lvl3pPr marL="1143000" indent="-228600" eaLnBrk="0" hangingPunct="0">
              <a:spcBef>
                <a:spcPct val="20000"/>
              </a:spcBef>
              <a:buClr>
                <a:srgbClr val="C00000"/>
              </a:buClr>
              <a:buSzPct val="100000"/>
              <a:buFont typeface="Arial" pitchFamily="34" charset="0"/>
              <a:buChar char="•"/>
              <a:defRPr sz="2800">
                <a:solidFill>
                  <a:schemeClr val="tx1"/>
                </a:solidFill>
                <a:latin typeface="Arial" pitchFamily="34" charset="0"/>
                <a:cs typeface="Times New Roman" pitchFamily="18" charset="0"/>
              </a:defRPr>
            </a:lvl3pPr>
            <a:lvl4pPr marL="1600200" indent="-228600" eaLnBrk="0" hangingPunct="0">
              <a:spcBef>
                <a:spcPct val="20000"/>
              </a:spcBef>
              <a:buChar char="–"/>
              <a:defRPr sz="2800">
                <a:solidFill>
                  <a:schemeClr val="tx1"/>
                </a:solidFill>
                <a:latin typeface="Arial" pitchFamily="34" charset="0"/>
                <a:cs typeface="Times New Roman" pitchFamily="18" charset="0"/>
              </a:defRPr>
            </a:lvl4pPr>
            <a:lvl5pPr marL="2057400" indent="-228600" eaLnBrk="0" hangingPunct="0">
              <a:spcBef>
                <a:spcPct val="20000"/>
              </a:spcBef>
              <a:buChar char="»"/>
              <a:defRPr sz="2800">
                <a:solidFill>
                  <a:schemeClr val="tx1"/>
                </a:solidFill>
                <a:latin typeface="Arial" pitchFamily="34" charset="0"/>
                <a:cs typeface="Times New Roman" pitchFamily="18" charset="0"/>
              </a:defRPr>
            </a:lvl5pPr>
            <a:lvl6pPr marL="2514600" indent="-228600" eaLnBrk="0" fontAlgn="base" hangingPunct="0">
              <a:spcBef>
                <a:spcPct val="20000"/>
              </a:spcBef>
              <a:spcAft>
                <a:spcPct val="0"/>
              </a:spcAft>
              <a:buChar char="»"/>
              <a:defRPr sz="2800">
                <a:solidFill>
                  <a:schemeClr val="tx1"/>
                </a:solidFill>
                <a:latin typeface="Arial" pitchFamily="34" charset="0"/>
                <a:cs typeface="Times New Roman" pitchFamily="18" charset="0"/>
              </a:defRPr>
            </a:lvl6pPr>
            <a:lvl7pPr marL="2971800" indent="-228600" eaLnBrk="0" fontAlgn="base" hangingPunct="0">
              <a:spcBef>
                <a:spcPct val="20000"/>
              </a:spcBef>
              <a:spcAft>
                <a:spcPct val="0"/>
              </a:spcAft>
              <a:buChar char="»"/>
              <a:defRPr sz="2800">
                <a:solidFill>
                  <a:schemeClr val="tx1"/>
                </a:solidFill>
                <a:latin typeface="Arial" pitchFamily="34" charset="0"/>
                <a:cs typeface="Times New Roman" pitchFamily="18" charset="0"/>
              </a:defRPr>
            </a:lvl7pPr>
            <a:lvl8pPr marL="3429000" indent="-228600" eaLnBrk="0" fontAlgn="base" hangingPunct="0">
              <a:spcBef>
                <a:spcPct val="20000"/>
              </a:spcBef>
              <a:spcAft>
                <a:spcPct val="0"/>
              </a:spcAft>
              <a:buChar char="»"/>
              <a:defRPr sz="2800">
                <a:solidFill>
                  <a:schemeClr val="tx1"/>
                </a:solidFill>
                <a:latin typeface="Arial" pitchFamily="34" charset="0"/>
                <a:cs typeface="Times New Roman" pitchFamily="18" charset="0"/>
              </a:defRPr>
            </a:lvl8pPr>
            <a:lvl9pPr marL="3886200" indent="-228600" eaLnBrk="0" fontAlgn="base" hangingPunct="0">
              <a:spcBef>
                <a:spcPct val="20000"/>
              </a:spcBef>
              <a:spcAft>
                <a:spcPct val="0"/>
              </a:spcAft>
              <a:buChar char="»"/>
              <a:defRPr sz="2800">
                <a:solidFill>
                  <a:schemeClr val="tx1"/>
                </a:solidFill>
                <a:latin typeface="Arial" pitchFamily="34" charset="0"/>
                <a:cs typeface="Times New Roman" pitchFamily="18" charset="0"/>
              </a:defRPr>
            </a:lvl9pPr>
          </a:lstStyle>
          <a:p>
            <a:pPr algn="ctr">
              <a:spcBef>
                <a:spcPct val="0"/>
              </a:spcBef>
              <a:buClrTx/>
              <a:buSzTx/>
              <a:buFontTx/>
              <a:buNone/>
              <a:defRPr/>
            </a:pPr>
            <a:r>
              <a:rPr lang="es-GT" b="1" noProof="0" dirty="0">
                <a:solidFill>
                  <a:srgbClr val="109648"/>
                </a:solidFill>
                <a:cs typeface="Arial" panose="020B0604020202020204" pitchFamily="34" charset="0"/>
              </a:rPr>
              <a:t>19</a:t>
            </a:r>
          </a:p>
        </p:txBody>
      </p:sp>
      <p:sp>
        <p:nvSpPr>
          <p:cNvPr id="29" name="AutoShape 319">
            <a:extLst>
              <a:ext uri="{FF2B5EF4-FFF2-40B4-BE49-F238E27FC236}">
                <a16:creationId xmlns:a16="http://schemas.microsoft.com/office/drawing/2014/main" id="{5F8A08D3-E3D0-89D0-1F02-51260721DEBE}"/>
              </a:ext>
            </a:extLst>
          </p:cNvPr>
          <p:cNvSpPr>
            <a:spLocks noChangeArrowheads="1"/>
          </p:cNvSpPr>
          <p:nvPr/>
        </p:nvSpPr>
        <p:spPr bwMode="auto">
          <a:xfrm>
            <a:off x="8725281" y="1724798"/>
            <a:ext cx="797541" cy="368103"/>
          </a:xfrm>
          <a:prstGeom prst="rightArrow">
            <a:avLst>
              <a:gd name="adj1" fmla="val 50000"/>
              <a:gd name="adj2" fmla="val 65033"/>
            </a:avLst>
          </a:prstGeom>
          <a:solidFill>
            <a:schemeClr val="tx1"/>
          </a:solidFill>
          <a:ln w="9525">
            <a:noFill/>
            <a:miter lim="800000"/>
            <a:headEnd/>
            <a:tailEnd/>
          </a:ln>
        </p:spPr>
        <p:txBody>
          <a:bodyPr wrap="none" anchor="ctr"/>
          <a:lstStyle>
            <a:lvl1pPr>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eaLnBrk="1" hangingPunct="1">
              <a:spcBef>
                <a:spcPct val="0"/>
              </a:spcBef>
              <a:buClrTx/>
              <a:buSzTx/>
              <a:buFontTx/>
              <a:buNone/>
            </a:pPr>
            <a:endParaRPr lang="es-GT" sz="2400" noProof="0" dirty="0">
              <a:latin typeface="Times New Roman" panose="02020603050405020304" pitchFamily="18" charset="0"/>
            </a:endParaRPr>
          </a:p>
        </p:txBody>
      </p:sp>
      <p:sp>
        <p:nvSpPr>
          <p:cNvPr id="31" name="TextBox 30">
            <a:extLst>
              <a:ext uri="{FF2B5EF4-FFF2-40B4-BE49-F238E27FC236}">
                <a16:creationId xmlns:a16="http://schemas.microsoft.com/office/drawing/2014/main" id="{C544E866-7BBF-1B75-2447-6E468C449407}"/>
              </a:ext>
            </a:extLst>
          </p:cNvPr>
          <p:cNvSpPr txBox="1"/>
          <p:nvPr/>
        </p:nvSpPr>
        <p:spPr>
          <a:xfrm>
            <a:off x="9522822" y="1654314"/>
            <a:ext cx="881459" cy="523875"/>
          </a:xfrm>
          <a:prstGeom prst="rect">
            <a:avLst/>
          </a:prstGeom>
          <a:noFill/>
        </p:spPr>
        <p:txBody>
          <a:bodyPr wrap="square">
            <a:spAutoFit/>
          </a:bodyPr>
          <a:lstStyle/>
          <a:p>
            <a:pPr algn="ctr">
              <a:defRPr/>
            </a:pPr>
            <a:r>
              <a:rPr lang="es-GT" sz="2800" b="1" noProof="0" dirty="0">
                <a:solidFill>
                  <a:srgbClr val="109648"/>
                </a:solidFill>
                <a:latin typeface="Arial" panose="020B0604020202020204" pitchFamily="34" charset="0"/>
              </a:rPr>
              <a:t>168</a:t>
            </a:r>
          </a:p>
        </p:txBody>
      </p:sp>
      <p:sp>
        <p:nvSpPr>
          <p:cNvPr id="34" name="Rounded Rectangle 6">
            <a:extLst>
              <a:ext uri="{FF2B5EF4-FFF2-40B4-BE49-F238E27FC236}">
                <a16:creationId xmlns:a16="http://schemas.microsoft.com/office/drawing/2014/main" id="{D6A38F6B-49D2-614C-5C71-548CF7CF49E2}"/>
              </a:ext>
            </a:extLst>
          </p:cNvPr>
          <p:cNvSpPr/>
          <p:nvPr/>
        </p:nvSpPr>
        <p:spPr>
          <a:xfrm>
            <a:off x="4629194" y="1460536"/>
            <a:ext cx="3815267" cy="914400"/>
          </a:xfrm>
          <a:prstGeom prst="roundRect">
            <a:avLst/>
          </a:prstGeom>
          <a:noFill/>
          <a:ln w="38100" cap="flat" cmpd="sng" algn="ctr">
            <a:noFill/>
            <a:prstDash val="solid"/>
          </a:ln>
          <a:effectLst/>
        </p:spPr>
        <p:txBody>
          <a:bodyPr lIns="9144" rIns="9144" anchor="ctr"/>
          <a:lstStyle/>
          <a:p>
            <a:pPr marL="1027113" marR="0" lvl="0" indent="0" defTabSz="914400" eaLnBrk="1" fontAlgn="auto" latinLnBrk="0" hangingPunct="1">
              <a:lnSpc>
                <a:spcPct val="100000"/>
              </a:lnSpc>
              <a:spcBef>
                <a:spcPts val="0"/>
              </a:spcBef>
              <a:spcAft>
                <a:spcPts val="0"/>
              </a:spcAft>
              <a:buClrTx/>
              <a:buSzTx/>
              <a:buFontTx/>
              <a:buNone/>
              <a:tabLst/>
              <a:defRPr/>
            </a:pPr>
            <a:r>
              <a:rPr kumimoji="0" lang="es-GT" sz="2400" i="0" u="none" strike="noStrike" kern="0" cap="none" spc="0" normalizeH="0" baseline="0" noProof="0" dirty="0">
                <a:ln>
                  <a:noFill/>
                </a:ln>
                <a:solidFill>
                  <a:srgbClr val="000000"/>
                </a:solidFill>
                <a:effectLst/>
                <a:uLnTx/>
                <a:uFillTx/>
                <a:latin typeface="Arial"/>
                <a:ea typeface="+mn-ea"/>
                <a:cs typeface="Arial" panose="020B0604020202020204" pitchFamily="34" charset="0"/>
              </a:rPr>
              <a:t>Sumar los valores</a:t>
            </a:r>
          </a:p>
        </p:txBody>
      </p:sp>
      <p:sp>
        <p:nvSpPr>
          <p:cNvPr id="35" name="TextBox 7">
            <a:extLst>
              <a:ext uri="{FF2B5EF4-FFF2-40B4-BE49-F238E27FC236}">
                <a16:creationId xmlns:a16="http://schemas.microsoft.com/office/drawing/2014/main" id="{AEE6E9CC-73D2-137B-92D4-451E840B489A}"/>
              </a:ext>
            </a:extLst>
          </p:cNvPr>
          <p:cNvSpPr txBox="1">
            <a:spLocks noChangeArrowheads="1"/>
          </p:cNvSpPr>
          <p:nvPr/>
        </p:nvSpPr>
        <p:spPr bwMode="auto">
          <a:xfrm>
            <a:off x="4868577" y="1413077"/>
            <a:ext cx="661988"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eaLnBrk="1" hangingPunct="1">
              <a:spcBef>
                <a:spcPct val="0"/>
              </a:spcBef>
              <a:buClrTx/>
              <a:buSzTx/>
              <a:buFontTx/>
              <a:buNone/>
            </a:pPr>
            <a:r>
              <a:rPr lang="es-GT" sz="6000" noProof="0" dirty="0">
                <a:cs typeface="Arial" panose="020B0604020202020204" pitchFamily="34" charset="0"/>
              </a:rPr>
              <a:t>1</a:t>
            </a:r>
          </a:p>
        </p:txBody>
      </p:sp>
      <p:sp>
        <p:nvSpPr>
          <p:cNvPr id="37" name="TextBox 5">
            <a:extLst>
              <a:ext uri="{FF2B5EF4-FFF2-40B4-BE49-F238E27FC236}">
                <a16:creationId xmlns:a16="http://schemas.microsoft.com/office/drawing/2014/main" id="{DEE89962-CEE3-1373-7B4F-2D3DC749F37E}"/>
              </a:ext>
            </a:extLst>
          </p:cNvPr>
          <p:cNvSpPr txBox="1">
            <a:spLocks noChangeArrowheads="1"/>
          </p:cNvSpPr>
          <p:nvPr/>
        </p:nvSpPr>
        <p:spPr bwMode="auto">
          <a:xfrm>
            <a:off x="4868577" y="2526104"/>
            <a:ext cx="722313"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eaLnBrk="1" hangingPunct="1">
              <a:spcBef>
                <a:spcPct val="0"/>
              </a:spcBef>
              <a:buClrTx/>
              <a:buSzTx/>
              <a:buFontTx/>
              <a:buNone/>
            </a:pPr>
            <a:r>
              <a:rPr lang="es-GT" sz="6000" noProof="0" dirty="0">
                <a:cs typeface="Arial" panose="020B0604020202020204" pitchFamily="34" charset="0"/>
              </a:rPr>
              <a:t>2</a:t>
            </a:r>
          </a:p>
        </p:txBody>
      </p:sp>
      <p:sp>
        <p:nvSpPr>
          <p:cNvPr id="36" name="Rounded Rectangle 4">
            <a:extLst>
              <a:ext uri="{FF2B5EF4-FFF2-40B4-BE49-F238E27FC236}">
                <a16:creationId xmlns:a16="http://schemas.microsoft.com/office/drawing/2014/main" id="{605E50D1-30DB-6995-E5CD-C2F5B5F2BE87}"/>
              </a:ext>
            </a:extLst>
          </p:cNvPr>
          <p:cNvSpPr/>
          <p:nvPr/>
        </p:nvSpPr>
        <p:spPr>
          <a:xfrm>
            <a:off x="4629194" y="2545102"/>
            <a:ext cx="5438872" cy="1016000"/>
          </a:xfrm>
          <a:prstGeom prst="roundRect">
            <a:avLst/>
          </a:prstGeom>
          <a:noFill/>
          <a:ln w="38100" cap="flat" cmpd="sng" algn="ctr">
            <a:noFill/>
            <a:prstDash val="solid"/>
          </a:ln>
          <a:effectLst/>
        </p:spPr>
        <p:txBody>
          <a:bodyPr anchor="ctr"/>
          <a:lstStyle/>
          <a:p>
            <a:pPr marL="914400" marR="0" lvl="0" indent="0" defTabSz="914400" eaLnBrk="1" fontAlgn="auto" latinLnBrk="0" hangingPunct="1">
              <a:lnSpc>
                <a:spcPct val="100000"/>
              </a:lnSpc>
              <a:spcBef>
                <a:spcPts val="0"/>
              </a:spcBef>
              <a:spcAft>
                <a:spcPts val="0"/>
              </a:spcAft>
              <a:buClrTx/>
              <a:buSzTx/>
              <a:buFontTx/>
              <a:buNone/>
              <a:tabLst/>
              <a:defRPr/>
            </a:pPr>
            <a:r>
              <a:rPr kumimoji="0" lang="es-GT" sz="2400" i="0" u="none" strike="noStrike" kern="0" cap="none" spc="0" normalizeH="0" baseline="0" noProof="0" dirty="0">
                <a:ln>
                  <a:noFill/>
                </a:ln>
                <a:solidFill>
                  <a:srgbClr val="000000"/>
                </a:solidFill>
                <a:effectLst/>
                <a:uLnTx/>
                <a:uFillTx/>
                <a:latin typeface="Arial"/>
                <a:ea typeface="+mn-ea"/>
                <a:cs typeface="Arial" panose="020B0604020202020204" pitchFamily="34" charset="0"/>
              </a:rPr>
              <a:t>Dividir la suma por el número de observaciones</a:t>
            </a:r>
            <a:endParaRPr kumimoji="0" lang="es-GT" sz="2400" b="1" i="0" u="none" strike="noStrike" kern="0" cap="none" spc="0" normalizeH="0" baseline="0" noProof="0" dirty="0">
              <a:ln>
                <a:noFill/>
              </a:ln>
              <a:solidFill>
                <a:srgbClr val="00953A"/>
              </a:solidFill>
              <a:effectLst/>
              <a:uLnTx/>
              <a:uFillTx/>
              <a:latin typeface="Arial"/>
              <a:ea typeface="+mn-ea"/>
              <a:cs typeface="Arial" panose="020B0604020202020204" pitchFamily="34" charset="0"/>
            </a:endParaRPr>
          </a:p>
        </p:txBody>
      </p:sp>
      <p:sp>
        <p:nvSpPr>
          <p:cNvPr id="38" name="Rectangle: Rounded Corners 37">
            <a:extLst>
              <a:ext uri="{FF2B5EF4-FFF2-40B4-BE49-F238E27FC236}">
                <a16:creationId xmlns:a16="http://schemas.microsoft.com/office/drawing/2014/main" id="{CA833FDA-E8CE-B92F-957C-B92C6120E630}"/>
              </a:ext>
            </a:extLst>
          </p:cNvPr>
          <p:cNvSpPr/>
          <p:nvPr/>
        </p:nvSpPr>
        <p:spPr>
          <a:xfrm>
            <a:off x="4868577" y="1546054"/>
            <a:ext cx="652547" cy="802756"/>
          </a:xfrm>
          <a:prstGeom prst="roundRect">
            <a:avLst/>
          </a:prstGeom>
          <a:noFill/>
          <a:ln w="76200">
            <a:solidFill>
              <a:srgbClr val="33993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GT" noProof="0" dirty="0"/>
          </a:p>
        </p:txBody>
      </p:sp>
      <p:sp>
        <p:nvSpPr>
          <p:cNvPr id="39" name="Rectangle: Rounded Corners 38">
            <a:extLst>
              <a:ext uri="{FF2B5EF4-FFF2-40B4-BE49-F238E27FC236}">
                <a16:creationId xmlns:a16="http://schemas.microsoft.com/office/drawing/2014/main" id="{D5D30F50-1453-6635-1205-E4B8709D127C}"/>
              </a:ext>
            </a:extLst>
          </p:cNvPr>
          <p:cNvSpPr/>
          <p:nvPr/>
        </p:nvSpPr>
        <p:spPr>
          <a:xfrm>
            <a:off x="4868576" y="2657343"/>
            <a:ext cx="652547" cy="802756"/>
          </a:xfrm>
          <a:prstGeom prst="roundRect">
            <a:avLst/>
          </a:prstGeom>
          <a:noFill/>
          <a:ln w="76200">
            <a:solidFill>
              <a:srgbClr val="33993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GT" noProof="0" dirty="0"/>
          </a:p>
        </p:txBody>
      </p:sp>
      <p:sp>
        <p:nvSpPr>
          <p:cNvPr id="4" name="TextBox 3">
            <a:extLst>
              <a:ext uri="{FF2B5EF4-FFF2-40B4-BE49-F238E27FC236}">
                <a16:creationId xmlns:a16="http://schemas.microsoft.com/office/drawing/2014/main" id="{EDAD1B5D-58D9-2AED-52C4-DE86817A097A}"/>
              </a:ext>
            </a:extLst>
          </p:cNvPr>
          <p:cNvSpPr txBox="1"/>
          <p:nvPr/>
        </p:nvSpPr>
        <p:spPr>
          <a:xfrm>
            <a:off x="4712322" y="4395919"/>
            <a:ext cx="1575326" cy="461665"/>
          </a:xfrm>
          <a:prstGeom prst="rect">
            <a:avLst/>
          </a:prstGeom>
          <a:noFill/>
        </p:spPr>
        <p:txBody>
          <a:bodyPr wrap="square">
            <a:spAutoFit/>
          </a:bodyPr>
          <a:lstStyle/>
          <a:p>
            <a:pPr>
              <a:defRPr/>
            </a:pPr>
            <a:r>
              <a:rPr lang="es-GT" sz="2400" noProof="0" dirty="0">
                <a:latin typeface="Arial" panose="020B0604020202020204" pitchFamily="34" charset="0"/>
              </a:rPr>
              <a:t>Media =</a:t>
            </a:r>
          </a:p>
        </p:txBody>
      </p:sp>
      <p:sp>
        <p:nvSpPr>
          <p:cNvPr id="5" name="TextBox 4">
            <a:extLst>
              <a:ext uri="{FF2B5EF4-FFF2-40B4-BE49-F238E27FC236}">
                <a16:creationId xmlns:a16="http://schemas.microsoft.com/office/drawing/2014/main" id="{6B108B93-A913-31C9-F351-CA4E141FE6EF}"/>
              </a:ext>
            </a:extLst>
          </p:cNvPr>
          <p:cNvSpPr txBox="1"/>
          <p:nvPr/>
        </p:nvSpPr>
        <p:spPr>
          <a:xfrm>
            <a:off x="5541756" y="4274628"/>
            <a:ext cx="4418826" cy="461665"/>
          </a:xfrm>
          <a:prstGeom prst="rect">
            <a:avLst/>
          </a:prstGeom>
          <a:noFill/>
        </p:spPr>
        <p:txBody>
          <a:bodyPr wrap="square">
            <a:spAutoFit/>
          </a:bodyPr>
          <a:lstStyle/>
          <a:p>
            <a:pPr algn="ctr">
              <a:defRPr/>
            </a:pPr>
            <a:r>
              <a:rPr lang="es-GT" sz="2400" u="sng" noProof="0" dirty="0">
                <a:latin typeface="Arial" panose="020B0604020202020204" pitchFamily="34" charset="0"/>
              </a:rPr>
              <a:t>Suma de todos los valores</a:t>
            </a:r>
          </a:p>
        </p:txBody>
      </p:sp>
      <p:sp>
        <p:nvSpPr>
          <p:cNvPr id="7" name="Rectangle 85">
            <a:extLst>
              <a:ext uri="{FF2B5EF4-FFF2-40B4-BE49-F238E27FC236}">
                <a16:creationId xmlns:a16="http://schemas.microsoft.com/office/drawing/2014/main" id="{C8AB6BED-3EAC-413F-535C-20D065A2AF46}"/>
              </a:ext>
            </a:extLst>
          </p:cNvPr>
          <p:cNvSpPr>
            <a:spLocks noChangeArrowheads="1"/>
          </p:cNvSpPr>
          <p:nvPr/>
        </p:nvSpPr>
        <p:spPr bwMode="auto">
          <a:xfrm>
            <a:off x="6415065" y="4635688"/>
            <a:ext cx="2362200" cy="369332"/>
          </a:xfrm>
          <a:prstGeom prst="rect">
            <a:avLst/>
          </a:prstGeom>
          <a:noFill/>
          <a:ln>
            <a:noFill/>
          </a:ln>
          <a:extLst>
            <a:ext uri="{909E8E84-426E-40dd-AFC4-6F175D3DCCD1}"/>
            <a:ext uri="{91240B29-F687-4f45-9708-019B960494DF}"/>
          </a:extLst>
        </p:spPr>
        <p:txBody>
          <a:bodyPr lIns="0" tIns="0" rIns="0" bIns="0">
            <a:spAutoFit/>
          </a:bodyPr>
          <a:lstStyle>
            <a:lvl1pPr eaLnBrk="0" hangingPunct="0">
              <a:spcBef>
                <a:spcPct val="20000"/>
              </a:spcBef>
              <a:buClr>
                <a:srgbClr val="CC0000"/>
              </a:buClr>
              <a:buSzPct val="100000"/>
              <a:buFont typeface="Wingdings" pitchFamily="2" charset="2"/>
              <a:buChar char="§"/>
              <a:defRPr sz="2800">
                <a:solidFill>
                  <a:schemeClr val="tx1"/>
                </a:solidFill>
                <a:latin typeface="Arial" pitchFamily="34" charset="0"/>
                <a:cs typeface="Times New Roman" pitchFamily="18" charset="0"/>
              </a:defRPr>
            </a:lvl1pPr>
            <a:lvl2pPr marL="742950" indent="-285750" eaLnBrk="0" hangingPunct="0">
              <a:spcBef>
                <a:spcPct val="20000"/>
              </a:spcBef>
              <a:buClr>
                <a:srgbClr val="C00000"/>
              </a:buClr>
              <a:buChar char="–"/>
              <a:defRPr sz="2800">
                <a:solidFill>
                  <a:schemeClr val="tx1"/>
                </a:solidFill>
                <a:latin typeface="Arial" pitchFamily="34" charset="0"/>
                <a:cs typeface="Times New Roman" pitchFamily="18" charset="0"/>
              </a:defRPr>
            </a:lvl2pPr>
            <a:lvl3pPr marL="1143000" indent="-228600" eaLnBrk="0" hangingPunct="0">
              <a:spcBef>
                <a:spcPct val="20000"/>
              </a:spcBef>
              <a:buClr>
                <a:srgbClr val="C00000"/>
              </a:buClr>
              <a:buSzPct val="100000"/>
              <a:buFont typeface="Arial" pitchFamily="34" charset="0"/>
              <a:buChar char="•"/>
              <a:defRPr sz="2800">
                <a:solidFill>
                  <a:schemeClr val="tx1"/>
                </a:solidFill>
                <a:latin typeface="Arial" pitchFamily="34" charset="0"/>
                <a:cs typeface="Times New Roman" pitchFamily="18" charset="0"/>
              </a:defRPr>
            </a:lvl3pPr>
            <a:lvl4pPr marL="1600200" indent="-228600" eaLnBrk="0" hangingPunct="0">
              <a:spcBef>
                <a:spcPct val="20000"/>
              </a:spcBef>
              <a:buChar char="–"/>
              <a:defRPr sz="2800">
                <a:solidFill>
                  <a:schemeClr val="tx1"/>
                </a:solidFill>
                <a:latin typeface="Arial" pitchFamily="34" charset="0"/>
                <a:cs typeface="Times New Roman" pitchFamily="18" charset="0"/>
              </a:defRPr>
            </a:lvl4pPr>
            <a:lvl5pPr marL="2057400" indent="-228600" eaLnBrk="0" hangingPunct="0">
              <a:spcBef>
                <a:spcPct val="20000"/>
              </a:spcBef>
              <a:buChar char="»"/>
              <a:defRPr sz="2800">
                <a:solidFill>
                  <a:schemeClr val="tx1"/>
                </a:solidFill>
                <a:latin typeface="Arial" pitchFamily="34" charset="0"/>
                <a:cs typeface="Times New Roman" pitchFamily="18" charset="0"/>
              </a:defRPr>
            </a:lvl5pPr>
            <a:lvl6pPr marL="2514600" indent="-228600" eaLnBrk="0" fontAlgn="base" hangingPunct="0">
              <a:spcBef>
                <a:spcPct val="20000"/>
              </a:spcBef>
              <a:spcAft>
                <a:spcPct val="0"/>
              </a:spcAft>
              <a:buChar char="»"/>
              <a:defRPr sz="2800">
                <a:solidFill>
                  <a:schemeClr val="tx1"/>
                </a:solidFill>
                <a:latin typeface="Arial" pitchFamily="34" charset="0"/>
                <a:cs typeface="Times New Roman" pitchFamily="18" charset="0"/>
              </a:defRPr>
            </a:lvl6pPr>
            <a:lvl7pPr marL="2971800" indent="-228600" eaLnBrk="0" fontAlgn="base" hangingPunct="0">
              <a:spcBef>
                <a:spcPct val="20000"/>
              </a:spcBef>
              <a:spcAft>
                <a:spcPct val="0"/>
              </a:spcAft>
              <a:buChar char="»"/>
              <a:defRPr sz="2800">
                <a:solidFill>
                  <a:schemeClr val="tx1"/>
                </a:solidFill>
                <a:latin typeface="Arial" pitchFamily="34" charset="0"/>
                <a:cs typeface="Times New Roman" pitchFamily="18" charset="0"/>
              </a:defRPr>
            </a:lvl7pPr>
            <a:lvl8pPr marL="3429000" indent="-228600" eaLnBrk="0" fontAlgn="base" hangingPunct="0">
              <a:spcBef>
                <a:spcPct val="20000"/>
              </a:spcBef>
              <a:spcAft>
                <a:spcPct val="0"/>
              </a:spcAft>
              <a:buChar char="»"/>
              <a:defRPr sz="2800">
                <a:solidFill>
                  <a:schemeClr val="tx1"/>
                </a:solidFill>
                <a:latin typeface="Arial" pitchFamily="34" charset="0"/>
                <a:cs typeface="Times New Roman" pitchFamily="18" charset="0"/>
              </a:defRPr>
            </a:lvl8pPr>
            <a:lvl9pPr marL="3886200" indent="-228600" eaLnBrk="0" fontAlgn="base" hangingPunct="0">
              <a:spcBef>
                <a:spcPct val="20000"/>
              </a:spcBef>
              <a:spcAft>
                <a:spcPct val="0"/>
              </a:spcAft>
              <a:buChar char="»"/>
              <a:defRPr sz="2800">
                <a:solidFill>
                  <a:schemeClr val="tx1"/>
                </a:solidFill>
                <a:latin typeface="Arial" pitchFamily="34" charset="0"/>
                <a:cs typeface="Times New Roman" pitchFamily="18" charset="0"/>
              </a:defRPr>
            </a:lvl9pPr>
          </a:lstStyle>
          <a:p>
            <a:pPr algn="ctr">
              <a:spcBef>
                <a:spcPct val="0"/>
              </a:spcBef>
              <a:buClrTx/>
              <a:buSzTx/>
              <a:buFontTx/>
              <a:buNone/>
              <a:defRPr/>
            </a:pPr>
            <a:r>
              <a:rPr lang="es-GT" sz="2400" i="1" noProof="0" dirty="0">
                <a:cs typeface="Arial" panose="020B0604020202020204" pitchFamily="34" charset="0"/>
              </a:rPr>
              <a:t>n</a:t>
            </a:r>
          </a:p>
        </p:txBody>
      </p:sp>
      <p:sp>
        <p:nvSpPr>
          <p:cNvPr id="11" name="TextBox 10">
            <a:extLst>
              <a:ext uri="{FF2B5EF4-FFF2-40B4-BE49-F238E27FC236}">
                <a16:creationId xmlns:a16="http://schemas.microsoft.com/office/drawing/2014/main" id="{3520A0BC-6831-DE6C-23CA-6D46C6F326F3}"/>
              </a:ext>
            </a:extLst>
          </p:cNvPr>
          <p:cNvSpPr txBox="1"/>
          <p:nvPr/>
        </p:nvSpPr>
        <p:spPr>
          <a:xfrm>
            <a:off x="9493015" y="4363734"/>
            <a:ext cx="264490" cy="523875"/>
          </a:xfrm>
          <a:prstGeom prst="rect">
            <a:avLst/>
          </a:prstGeom>
          <a:noFill/>
        </p:spPr>
        <p:txBody>
          <a:bodyPr wrap="square">
            <a:spAutoFit/>
          </a:bodyPr>
          <a:lstStyle/>
          <a:p>
            <a:pPr>
              <a:defRPr/>
            </a:pPr>
            <a:r>
              <a:rPr lang="es-GT" sz="2800" noProof="0" dirty="0">
                <a:latin typeface="Arial" panose="020B0604020202020204" pitchFamily="34" charset="0"/>
              </a:rPr>
              <a:t>=</a:t>
            </a:r>
          </a:p>
        </p:txBody>
      </p:sp>
      <p:graphicFrame>
        <p:nvGraphicFramePr>
          <p:cNvPr id="13" name="Group 74">
            <a:extLst>
              <a:ext uri="{FF2B5EF4-FFF2-40B4-BE49-F238E27FC236}">
                <a16:creationId xmlns:a16="http://schemas.microsoft.com/office/drawing/2014/main" id="{28DA033E-412F-F44B-32AD-1CC51AABE8A5}"/>
              </a:ext>
            </a:extLst>
          </p:cNvPr>
          <p:cNvGraphicFramePr>
            <a:graphicFrameLocks/>
          </p:cNvGraphicFramePr>
          <p:nvPr>
            <p:extLst>
              <p:ext uri="{D42A27DB-BD31-4B8C-83A1-F6EECF244321}">
                <p14:modId xmlns:p14="http://schemas.microsoft.com/office/powerpoint/2010/main" val="520656179"/>
              </p:ext>
            </p:extLst>
          </p:nvPr>
        </p:nvGraphicFramePr>
        <p:xfrm>
          <a:off x="906391" y="1339761"/>
          <a:ext cx="3809914" cy="5347337"/>
        </p:xfrm>
        <a:graphic>
          <a:graphicData uri="http://schemas.openxmlformats.org/drawingml/2006/table">
            <a:tbl>
              <a:tblPr firstRow="1" bandRow="1">
                <a:tableStyleId>{68D230F3-CF80-4859-8CE7-A43EE81993B5}</a:tableStyleId>
              </a:tblPr>
              <a:tblGrid>
                <a:gridCol w="1374354">
                  <a:extLst>
                    <a:ext uri="{9D8B030D-6E8A-4147-A177-3AD203B41FA5}">
                      <a16:colId xmlns:a16="http://schemas.microsoft.com/office/drawing/2014/main" val="20000"/>
                    </a:ext>
                  </a:extLst>
                </a:gridCol>
                <a:gridCol w="2435560">
                  <a:extLst>
                    <a:ext uri="{9D8B030D-6E8A-4147-A177-3AD203B41FA5}">
                      <a16:colId xmlns:a16="http://schemas.microsoft.com/office/drawing/2014/main" val="20001"/>
                    </a:ext>
                  </a:extLst>
                </a:gridCol>
              </a:tblGrid>
              <a:tr h="259081">
                <a:tc>
                  <a:txBody>
                    <a:bodyPr/>
                    <a:lstStyle>
                      <a:lvl1pPr marL="0" algn="l" defTabSz="914400" rtl="0" eaLnBrk="1" latinLnBrk="0" hangingPunct="1">
                        <a:defRPr sz="1800" kern="1200">
                          <a:solidFill>
                            <a:schemeClr val="tx1"/>
                          </a:solidFill>
                          <a:latin typeface="Calibri"/>
                          <a:cs typeface="Times New Roman"/>
                        </a:defRPr>
                      </a:lvl1pPr>
                      <a:lvl2pPr marL="457200" algn="l" defTabSz="914400" rtl="0" eaLnBrk="1" latinLnBrk="0" hangingPunct="1">
                        <a:defRPr sz="1800" kern="1200">
                          <a:solidFill>
                            <a:schemeClr val="tx1"/>
                          </a:solidFill>
                          <a:latin typeface="Calibri"/>
                          <a:cs typeface="Times New Roman"/>
                        </a:defRPr>
                      </a:lvl2pPr>
                      <a:lvl3pPr marL="914400" algn="l" defTabSz="914400" rtl="0" eaLnBrk="1" latinLnBrk="0" hangingPunct="1">
                        <a:defRPr sz="1800" kern="1200">
                          <a:solidFill>
                            <a:schemeClr val="tx1"/>
                          </a:solidFill>
                          <a:latin typeface="Calibri"/>
                          <a:cs typeface="Times New Roman"/>
                        </a:defRPr>
                      </a:lvl3pPr>
                      <a:lvl4pPr marL="1371600" algn="l" defTabSz="914400" rtl="0" eaLnBrk="1" latinLnBrk="0" hangingPunct="1">
                        <a:defRPr sz="1800" kern="1200">
                          <a:solidFill>
                            <a:schemeClr val="tx1"/>
                          </a:solidFill>
                          <a:latin typeface="Calibri"/>
                          <a:cs typeface="Times New Roman"/>
                        </a:defRPr>
                      </a:lvl4pPr>
                      <a:lvl5pPr marL="1828800" algn="l" defTabSz="914400" rtl="0" eaLnBrk="1" latinLnBrk="0" hangingPunct="1">
                        <a:defRPr sz="1800" kern="1200">
                          <a:solidFill>
                            <a:schemeClr val="tx1"/>
                          </a:solidFill>
                          <a:latin typeface="Calibri"/>
                          <a:cs typeface="Times New Roman"/>
                        </a:defRPr>
                      </a:lvl5pPr>
                      <a:lvl6pPr marL="2286000" algn="l" defTabSz="914400" rtl="0" eaLnBrk="1" latinLnBrk="0" hangingPunct="1">
                        <a:defRPr sz="1800" kern="1200">
                          <a:solidFill>
                            <a:schemeClr val="tx1"/>
                          </a:solidFill>
                          <a:latin typeface="Calibri"/>
                          <a:cs typeface="Times New Roman"/>
                        </a:defRPr>
                      </a:lvl6pPr>
                      <a:lvl7pPr marL="2743200" algn="l" defTabSz="914400" rtl="0" eaLnBrk="1" latinLnBrk="0" hangingPunct="1">
                        <a:defRPr sz="1800" kern="1200">
                          <a:solidFill>
                            <a:schemeClr val="tx1"/>
                          </a:solidFill>
                          <a:latin typeface="Calibri"/>
                          <a:cs typeface="Times New Roman"/>
                        </a:defRPr>
                      </a:lvl7pPr>
                      <a:lvl8pPr marL="3200400" algn="l" defTabSz="914400" rtl="0" eaLnBrk="1" latinLnBrk="0" hangingPunct="1">
                        <a:defRPr sz="1800" kern="1200">
                          <a:solidFill>
                            <a:schemeClr val="tx1"/>
                          </a:solidFill>
                          <a:latin typeface="Calibri"/>
                          <a:cs typeface="Times New Roman"/>
                        </a:defRPr>
                      </a:lvl8pPr>
                      <a:lvl9pPr marL="3657600" algn="l" defTabSz="914400" rtl="0" eaLnBrk="1" latinLnBrk="0" hangingPunct="1">
                        <a:defRPr sz="1800" kern="1200">
                          <a:solidFill>
                            <a:schemeClr val="tx1"/>
                          </a:solidFill>
                          <a:latin typeface="Calibri"/>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s-GT" sz="1600" b="1" u="none" strike="noStrike" cap="none" normalizeH="0" baseline="0" noProof="0" dirty="0">
                          <a:ln>
                            <a:noFill/>
                          </a:ln>
                          <a:solidFill>
                            <a:schemeClr val="tx1"/>
                          </a:solidFill>
                          <a:effectLst/>
                          <a:latin typeface="+mn-lt"/>
                        </a:rPr>
                        <a:t>Identificación del paciente</a:t>
                      </a:r>
                      <a:endParaRPr kumimoji="0" lang="es-GT" sz="1600" b="1" i="0" u="none" strike="noStrike" cap="none" normalizeH="0" baseline="0" noProof="0" dirty="0">
                        <a:ln>
                          <a:noFill/>
                        </a:ln>
                        <a:solidFill>
                          <a:schemeClr val="tx1"/>
                        </a:solidFill>
                        <a:effectLst/>
                        <a:latin typeface="+mn-lt"/>
                        <a:cs typeface="Arial" panose="020B0604020202020204" pitchFamily="34" charset="0"/>
                      </a:endParaRPr>
                    </a:p>
                  </a:txBody>
                  <a:tcPr marL="0" marR="0" marT="0" marB="4572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lvl1pPr marL="0" algn="l" defTabSz="914400" rtl="0" eaLnBrk="1" latinLnBrk="0" hangingPunct="1">
                        <a:defRPr sz="1800" kern="1200">
                          <a:solidFill>
                            <a:schemeClr val="tx1"/>
                          </a:solidFill>
                          <a:latin typeface="Calibri"/>
                          <a:cs typeface="Times New Roman"/>
                        </a:defRPr>
                      </a:lvl1pPr>
                      <a:lvl2pPr marL="457200" algn="l" defTabSz="914400" rtl="0" eaLnBrk="1" latinLnBrk="0" hangingPunct="1">
                        <a:defRPr sz="1800" kern="1200">
                          <a:solidFill>
                            <a:schemeClr val="tx1"/>
                          </a:solidFill>
                          <a:latin typeface="Calibri"/>
                          <a:cs typeface="Times New Roman"/>
                        </a:defRPr>
                      </a:lvl2pPr>
                      <a:lvl3pPr marL="914400" algn="l" defTabSz="914400" rtl="0" eaLnBrk="1" latinLnBrk="0" hangingPunct="1">
                        <a:defRPr sz="1800" kern="1200">
                          <a:solidFill>
                            <a:schemeClr val="tx1"/>
                          </a:solidFill>
                          <a:latin typeface="Calibri"/>
                          <a:cs typeface="Times New Roman"/>
                        </a:defRPr>
                      </a:lvl3pPr>
                      <a:lvl4pPr marL="1371600" algn="l" defTabSz="914400" rtl="0" eaLnBrk="1" latinLnBrk="0" hangingPunct="1">
                        <a:defRPr sz="1800" kern="1200">
                          <a:solidFill>
                            <a:schemeClr val="tx1"/>
                          </a:solidFill>
                          <a:latin typeface="Calibri"/>
                          <a:cs typeface="Times New Roman"/>
                        </a:defRPr>
                      </a:lvl4pPr>
                      <a:lvl5pPr marL="1828800" algn="l" defTabSz="914400" rtl="0" eaLnBrk="1" latinLnBrk="0" hangingPunct="1">
                        <a:defRPr sz="1800" kern="1200">
                          <a:solidFill>
                            <a:schemeClr val="tx1"/>
                          </a:solidFill>
                          <a:latin typeface="Calibri"/>
                          <a:cs typeface="Times New Roman"/>
                        </a:defRPr>
                      </a:lvl5pPr>
                      <a:lvl6pPr marL="2286000" algn="l" defTabSz="914400" rtl="0" eaLnBrk="1" latinLnBrk="0" hangingPunct="1">
                        <a:defRPr sz="1800" kern="1200">
                          <a:solidFill>
                            <a:schemeClr val="tx1"/>
                          </a:solidFill>
                          <a:latin typeface="Calibri"/>
                          <a:cs typeface="Times New Roman"/>
                        </a:defRPr>
                      </a:lvl6pPr>
                      <a:lvl7pPr marL="2743200" algn="l" defTabSz="914400" rtl="0" eaLnBrk="1" latinLnBrk="0" hangingPunct="1">
                        <a:defRPr sz="1800" kern="1200">
                          <a:solidFill>
                            <a:schemeClr val="tx1"/>
                          </a:solidFill>
                          <a:latin typeface="Calibri"/>
                          <a:cs typeface="Times New Roman"/>
                        </a:defRPr>
                      </a:lvl7pPr>
                      <a:lvl8pPr marL="3200400" algn="l" defTabSz="914400" rtl="0" eaLnBrk="1" latinLnBrk="0" hangingPunct="1">
                        <a:defRPr sz="1800" kern="1200">
                          <a:solidFill>
                            <a:schemeClr val="tx1"/>
                          </a:solidFill>
                          <a:latin typeface="Calibri"/>
                          <a:cs typeface="Times New Roman"/>
                        </a:defRPr>
                      </a:lvl8pPr>
                      <a:lvl9pPr marL="3657600" algn="l" defTabSz="914400" rtl="0" eaLnBrk="1" latinLnBrk="0" hangingPunct="1">
                        <a:defRPr sz="1800" kern="1200">
                          <a:solidFill>
                            <a:schemeClr val="tx1"/>
                          </a:solidFill>
                          <a:latin typeface="Calibri"/>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s-GT" sz="1600" b="1" u="none" strike="noStrike" cap="none" normalizeH="0" baseline="0" noProof="0" dirty="0">
                          <a:ln>
                            <a:noFill/>
                          </a:ln>
                          <a:solidFill>
                            <a:schemeClr val="tx1"/>
                          </a:solidFill>
                          <a:effectLst/>
                          <a:latin typeface="+mn-lt"/>
                        </a:rPr>
                        <a:t>Periodo de incubación (días)</a:t>
                      </a:r>
                      <a:endParaRPr kumimoji="0" lang="es-GT" sz="1600" b="1" i="0" u="none" strike="noStrike" cap="none" normalizeH="0" baseline="0" noProof="0" dirty="0">
                        <a:ln>
                          <a:noFill/>
                        </a:ln>
                        <a:solidFill>
                          <a:schemeClr val="tx1"/>
                        </a:solidFill>
                        <a:effectLst/>
                        <a:latin typeface="+mn-lt"/>
                        <a:cs typeface="Arial" panose="020B0604020202020204" pitchFamily="34" charset="0"/>
                      </a:endParaRPr>
                    </a:p>
                  </a:txBody>
                  <a:tcPr marL="0" marR="0" marT="0" marB="4572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0000"/>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1</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2</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2</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6</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3</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7</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4</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7</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5</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8</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6</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8</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7</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8</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7"/>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8</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8</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8"/>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9</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9</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9"/>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10</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9</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0"/>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11</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9</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1"/>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12</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9</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2"/>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13</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9</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3"/>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14</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10</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4"/>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15</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10</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5"/>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16</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11</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6"/>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17</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11</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7"/>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18</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13</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8"/>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19</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14</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9"/>
                  </a:ext>
                </a:extLst>
              </a:tr>
            </a:tbl>
          </a:graphicData>
        </a:graphic>
      </p:graphicFrame>
      <p:sp>
        <p:nvSpPr>
          <p:cNvPr id="16" name="TextBox 15">
            <a:extLst>
              <a:ext uri="{FF2B5EF4-FFF2-40B4-BE49-F238E27FC236}">
                <a16:creationId xmlns:a16="http://schemas.microsoft.com/office/drawing/2014/main" id="{10CB3311-A550-CDE4-EBDE-0DA15677A93E}"/>
              </a:ext>
            </a:extLst>
          </p:cNvPr>
          <p:cNvSpPr txBox="1"/>
          <p:nvPr/>
        </p:nvSpPr>
        <p:spPr>
          <a:xfrm>
            <a:off x="7798341" y="2963984"/>
            <a:ext cx="1814021" cy="523220"/>
          </a:xfrm>
          <a:prstGeom prst="rect">
            <a:avLst/>
          </a:prstGeom>
          <a:noFill/>
        </p:spPr>
        <p:txBody>
          <a:bodyPr wrap="square">
            <a:spAutoFit/>
          </a:bodyPr>
          <a:lstStyle/>
          <a:p>
            <a:pPr algn="ctr">
              <a:defRPr/>
            </a:pPr>
            <a:r>
              <a:rPr lang="es-GT" sz="2800" b="1" noProof="0" dirty="0">
                <a:solidFill>
                  <a:srgbClr val="109648"/>
                </a:solidFill>
                <a:latin typeface="Arial" panose="020B0604020202020204" pitchFamily="34" charset="0"/>
              </a:rPr>
              <a:t>(</a:t>
            </a:r>
            <a:r>
              <a:rPr lang="es-GT" sz="2800" b="1" i="1" noProof="0" dirty="0">
                <a:solidFill>
                  <a:srgbClr val="109648"/>
                </a:solidFill>
                <a:latin typeface="Arial" panose="020B0604020202020204" pitchFamily="34" charset="0"/>
              </a:rPr>
              <a:t>n=19</a:t>
            </a:r>
            <a:r>
              <a:rPr lang="es-GT" sz="2800" b="1" noProof="0" dirty="0">
                <a:solidFill>
                  <a:srgbClr val="109648"/>
                </a:solidFill>
                <a:latin typeface="Arial" panose="020B0604020202020204" pitchFamily="34" charset="0"/>
              </a:rPr>
              <a:t>)</a:t>
            </a:r>
          </a:p>
        </p:txBody>
      </p:sp>
    </p:spTree>
    <p:extLst>
      <p:ext uri="{BB962C8B-B14F-4D97-AF65-F5344CB8AC3E}">
        <p14:creationId xmlns:p14="http://schemas.microsoft.com/office/powerpoint/2010/main" val="37839898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7"/>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9"/>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6"/>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6"/>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7"/>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1"/>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4"/>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5"/>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7"/>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6" grpId="0"/>
      <p:bldP spid="27" grpId="0"/>
      <p:bldP spid="29" grpId="0" animBg="1"/>
      <p:bldP spid="31" grpId="0"/>
      <p:bldP spid="34" grpId="0"/>
      <p:bldP spid="35" grpId="0"/>
      <p:bldP spid="37" grpId="0"/>
      <p:bldP spid="36" grpId="0"/>
      <p:bldP spid="38" grpId="0" animBg="1"/>
      <p:bldP spid="39" grpId="0" animBg="1"/>
      <p:bldP spid="4" grpId="0"/>
      <p:bldP spid="5" grpId="0"/>
      <p:bldP spid="7" grpId="0"/>
      <p:bldP spid="11" grpId="0"/>
      <p:bldP spid="1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Box 57">
            <a:extLst>
              <a:ext uri="{FF2B5EF4-FFF2-40B4-BE49-F238E27FC236}">
                <a16:creationId xmlns:a16="http://schemas.microsoft.com/office/drawing/2014/main" id="{050A803F-28E3-E4E9-75C7-0FD95195DCD8}"/>
              </a:ext>
            </a:extLst>
          </p:cNvPr>
          <p:cNvSpPr txBox="1">
            <a:spLocks noChangeArrowheads="1"/>
          </p:cNvSpPr>
          <p:nvPr/>
        </p:nvSpPr>
        <p:spPr bwMode="auto">
          <a:xfrm>
            <a:off x="10216128" y="5329425"/>
            <a:ext cx="2187843" cy="523220"/>
          </a:xfrm>
          <a:prstGeom prst="rect">
            <a:avLst/>
          </a:prstGeom>
          <a:noFill/>
          <a:ln w="9525">
            <a:noFill/>
            <a:miter lim="800000"/>
            <a:headEnd/>
            <a:tailEnd/>
          </a:ln>
        </p:spPr>
        <p:txBody>
          <a:bodyPr wrap="square" lIns="91440" tIns="45720" rIns="91440" bIns="45720" anchor="t">
            <a:spAutoFit/>
          </a:bodyPr>
          <a:lstStyle/>
          <a:p>
            <a:pPr marL="0" lvl="1" defTabSz="914400" eaLnBrk="0" fontAlgn="base" hangingPunct="0">
              <a:spcBef>
                <a:spcPct val="0"/>
              </a:spcBef>
              <a:spcAft>
                <a:spcPct val="0"/>
              </a:spcAft>
              <a:buClr>
                <a:srgbClr val="000000"/>
              </a:buClr>
              <a:tabLst>
                <a:tab pos="457200" algn="l"/>
              </a:tabLst>
              <a:defRPr/>
            </a:pPr>
            <a:r>
              <a:rPr lang="es-GT" sz="2800" b="1" noProof="0" dirty="0">
                <a:solidFill>
                  <a:srgbClr val="109648"/>
                </a:solidFill>
                <a:cs typeface="Arial"/>
              </a:rPr>
              <a:t>= 9.5 días</a:t>
            </a:r>
            <a:endParaRPr lang="es-GT" sz="2800" b="1" noProof="0" dirty="0">
              <a:solidFill>
                <a:srgbClr val="109648"/>
              </a:solidFill>
              <a:latin typeface="Courier New" panose="02070309020205020404" pitchFamily="49" charset="0"/>
              <a:cs typeface="Arial"/>
            </a:endParaRPr>
          </a:p>
        </p:txBody>
      </p:sp>
      <p:sp>
        <p:nvSpPr>
          <p:cNvPr id="21" name="TextBox 7">
            <a:extLst>
              <a:ext uri="{FF2B5EF4-FFF2-40B4-BE49-F238E27FC236}">
                <a16:creationId xmlns:a16="http://schemas.microsoft.com/office/drawing/2014/main" id="{4FF109DA-AD38-12EE-8D3F-75D6B0532A6D}"/>
              </a:ext>
            </a:extLst>
          </p:cNvPr>
          <p:cNvSpPr txBox="1">
            <a:spLocks noChangeArrowheads="1"/>
          </p:cNvSpPr>
          <p:nvPr/>
        </p:nvSpPr>
        <p:spPr bwMode="auto">
          <a:xfrm>
            <a:off x="6547747" y="2241965"/>
            <a:ext cx="661988" cy="1016000"/>
          </a:xfrm>
          <a:prstGeom prst="rect">
            <a:avLst/>
          </a:prstGeom>
          <a:noFill/>
          <a:ln w="76200">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eaLnBrk="1" hangingPunct="1">
              <a:spcBef>
                <a:spcPct val="0"/>
              </a:spcBef>
              <a:buClrTx/>
              <a:buSzTx/>
              <a:buFontTx/>
              <a:buNone/>
            </a:pPr>
            <a:r>
              <a:rPr lang="es-GT" sz="6000" noProof="0" dirty="0">
                <a:cs typeface="Arial" panose="020B0604020202020204" pitchFamily="34" charset="0"/>
              </a:rPr>
              <a:t>1</a:t>
            </a:r>
          </a:p>
        </p:txBody>
      </p:sp>
      <p:sp>
        <p:nvSpPr>
          <p:cNvPr id="20" name="Rounded Rectangle 6">
            <a:extLst>
              <a:ext uri="{FF2B5EF4-FFF2-40B4-BE49-F238E27FC236}">
                <a16:creationId xmlns:a16="http://schemas.microsoft.com/office/drawing/2014/main" id="{15419D64-7AE2-D51C-9EC0-85B11FF0085E}"/>
              </a:ext>
            </a:extLst>
          </p:cNvPr>
          <p:cNvSpPr/>
          <p:nvPr/>
        </p:nvSpPr>
        <p:spPr>
          <a:xfrm>
            <a:off x="6429679" y="2321585"/>
            <a:ext cx="3848521" cy="914400"/>
          </a:xfrm>
          <a:prstGeom prst="roundRect">
            <a:avLst/>
          </a:prstGeom>
          <a:noFill/>
          <a:ln w="38100" cap="flat" cmpd="sng" algn="ctr">
            <a:noFill/>
            <a:prstDash val="solid"/>
          </a:ln>
          <a:effectLst/>
        </p:spPr>
        <p:txBody>
          <a:bodyPr lIns="9144" rIns="9144" anchor="ctr"/>
          <a:lstStyle/>
          <a:p>
            <a:pPr marL="1027113" marR="0" lvl="0" indent="0" defTabSz="914400" eaLnBrk="1" fontAlgn="auto" latinLnBrk="0" hangingPunct="1">
              <a:lnSpc>
                <a:spcPct val="100000"/>
              </a:lnSpc>
              <a:spcBef>
                <a:spcPts val="0"/>
              </a:spcBef>
              <a:spcAft>
                <a:spcPts val="0"/>
              </a:spcAft>
              <a:buClrTx/>
              <a:buSzTx/>
              <a:buFontTx/>
              <a:buNone/>
              <a:tabLst/>
              <a:defRPr/>
            </a:pPr>
            <a:r>
              <a:rPr kumimoji="0" lang="es-GT" sz="2400" i="0" u="none" strike="noStrike" kern="0" cap="none" spc="0" normalizeH="0" baseline="0" noProof="0" dirty="0">
                <a:ln>
                  <a:noFill/>
                </a:ln>
                <a:solidFill>
                  <a:srgbClr val="000000"/>
                </a:solidFill>
                <a:effectLst/>
                <a:uLnTx/>
                <a:uFillTx/>
                <a:latin typeface="Arial"/>
                <a:ea typeface="+mn-ea"/>
                <a:cs typeface="Arial" panose="020B0604020202020204" pitchFamily="34" charset="0"/>
              </a:rPr>
              <a:t>Sumar los valores</a:t>
            </a:r>
          </a:p>
        </p:txBody>
      </p:sp>
      <p:sp>
        <p:nvSpPr>
          <p:cNvPr id="27" name="TextBox 5">
            <a:extLst>
              <a:ext uri="{FF2B5EF4-FFF2-40B4-BE49-F238E27FC236}">
                <a16:creationId xmlns:a16="http://schemas.microsoft.com/office/drawing/2014/main" id="{F7A8FC99-880F-2D40-E5AA-F072BF8949DF}"/>
              </a:ext>
            </a:extLst>
          </p:cNvPr>
          <p:cNvSpPr txBox="1">
            <a:spLocks noChangeArrowheads="1"/>
          </p:cNvSpPr>
          <p:nvPr/>
        </p:nvSpPr>
        <p:spPr bwMode="auto">
          <a:xfrm>
            <a:off x="6589956" y="3223000"/>
            <a:ext cx="722313" cy="101600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eaLnBrk="1" hangingPunct="1">
              <a:spcBef>
                <a:spcPct val="0"/>
              </a:spcBef>
              <a:buClrTx/>
              <a:buSzTx/>
              <a:buFontTx/>
              <a:buNone/>
            </a:pPr>
            <a:r>
              <a:rPr lang="es-GT" sz="6000" noProof="0" dirty="0">
                <a:cs typeface="Arial" panose="020B0604020202020204" pitchFamily="34" charset="0"/>
              </a:rPr>
              <a:t>2</a:t>
            </a:r>
          </a:p>
        </p:txBody>
      </p:sp>
      <p:sp>
        <p:nvSpPr>
          <p:cNvPr id="26" name="Rounded Rectangle 4">
            <a:extLst>
              <a:ext uri="{FF2B5EF4-FFF2-40B4-BE49-F238E27FC236}">
                <a16:creationId xmlns:a16="http://schemas.microsoft.com/office/drawing/2014/main" id="{1B1ECE55-2943-CBA4-ECFC-0A23A066476F}"/>
              </a:ext>
            </a:extLst>
          </p:cNvPr>
          <p:cNvSpPr/>
          <p:nvPr/>
        </p:nvSpPr>
        <p:spPr>
          <a:xfrm>
            <a:off x="6461258" y="3243409"/>
            <a:ext cx="5513427" cy="1016000"/>
          </a:xfrm>
          <a:prstGeom prst="roundRect">
            <a:avLst/>
          </a:prstGeom>
          <a:noFill/>
          <a:ln w="38100" cap="flat" cmpd="sng" algn="ctr">
            <a:noFill/>
            <a:prstDash val="solid"/>
          </a:ln>
          <a:effectLst/>
        </p:spPr>
        <p:txBody>
          <a:bodyPr anchor="ctr"/>
          <a:lstStyle/>
          <a:p>
            <a:pPr marL="914400" marR="0" lvl="0" indent="0" defTabSz="914400" eaLnBrk="1" fontAlgn="auto" latinLnBrk="0" hangingPunct="1">
              <a:lnSpc>
                <a:spcPct val="100000"/>
              </a:lnSpc>
              <a:spcBef>
                <a:spcPts val="0"/>
              </a:spcBef>
              <a:spcAft>
                <a:spcPts val="0"/>
              </a:spcAft>
              <a:buClrTx/>
              <a:buSzTx/>
              <a:buFontTx/>
              <a:buNone/>
              <a:tabLst/>
              <a:defRPr/>
            </a:pPr>
            <a:r>
              <a:rPr kumimoji="0" lang="es-GT" sz="2400" i="0" u="none" strike="noStrike" kern="0" cap="none" spc="0" normalizeH="0" baseline="0" noProof="0" dirty="0">
                <a:ln>
                  <a:noFill/>
                </a:ln>
                <a:solidFill>
                  <a:srgbClr val="000000"/>
                </a:solidFill>
                <a:effectLst/>
                <a:uLnTx/>
                <a:uFillTx/>
                <a:latin typeface="Arial"/>
                <a:cs typeface="Arial" panose="020B0604020202020204" pitchFamily="34" charset="0"/>
              </a:rPr>
              <a:t>Dividir la suma por el número de observaciones</a:t>
            </a:r>
            <a:endParaRPr kumimoji="0" lang="es-GT" sz="2400" b="1" i="0" u="none" strike="noStrike" kern="0" cap="none" spc="0" normalizeH="0" baseline="0" noProof="0" dirty="0">
              <a:ln>
                <a:noFill/>
              </a:ln>
              <a:solidFill>
                <a:srgbClr val="00953A"/>
              </a:solidFill>
              <a:effectLst/>
              <a:uLnTx/>
              <a:uFillTx/>
              <a:latin typeface="Arial"/>
              <a:cs typeface="Arial" panose="020B0604020202020204" pitchFamily="34" charset="0"/>
            </a:endParaRPr>
          </a:p>
        </p:txBody>
      </p:sp>
      <p:sp>
        <p:nvSpPr>
          <p:cNvPr id="28" name="TextBox 27">
            <a:extLst>
              <a:ext uri="{FF2B5EF4-FFF2-40B4-BE49-F238E27FC236}">
                <a16:creationId xmlns:a16="http://schemas.microsoft.com/office/drawing/2014/main" id="{63B13222-297E-2E0C-9D09-38BA25A8A3B3}"/>
              </a:ext>
            </a:extLst>
          </p:cNvPr>
          <p:cNvSpPr txBox="1"/>
          <p:nvPr/>
        </p:nvSpPr>
        <p:spPr>
          <a:xfrm>
            <a:off x="11615241" y="4596668"/>
            <a:ext cx="264490" cy="523875"/>
          </a:xfrm>
          <a:prstGeom prst="rect">
            <a:avLst/>
          </a:prstGeom>
          <a:noFill/>
        </p:spPr>
        <p:txBody>
          <a:bodyPr wrap="square">
            <a:spAutoFit/>
          </a:bodyPr>
          <a:lstStyle/>
          <a:p>
            <a:pPr>
              <a:defRPr/>
            </a:pPr>
            <a:r>
              <a:rPr lang="es-GT" sz="2800" noProof="0" dirty="0">
                <a:latin typeface="Arial" panose="020B0604020202020204" pitchFamily="34" charset="0"/>
              </a:rPr>
              <a:t>=</a:t>
            </a:r>
          </a:p>
        </p:txBody>
      </p:sp>
      <p:sp>
        <p:nvSpPr>
          <p:cNvPr id="29" name="TextBox 28">
            <a:extLst>
              <a:ext uri="{FF2B5EF4-FFF2-40B4-BE49-F238E27FC236}">
                <a16:creationId xmlns:a16="http://schemas.microsoft.com/office/drawing/2014/main" id="{3B4340D1-6CCF-C2DB-7DE7-25CE28740216}"/>
              </a:ext>
            </a:extLst>
          </p:cNvPr>
          <p:cNvSpPr txBox="1"/>
          <p:nvPr/>
        </p:nvSpPr>
        <p:spPr>
          <a:xfrm>
            <a:off x="9487431" y="5136373"/>
            <a:ext cx="881459" cy="523875"/>
          </a:xfrm>
          <a:prstGeom prst="rect">
            <a:avLst/>
          </a:prstGeom>
          <a:noFill/>
        </p:spPr>
        <p:txBody>
          <a:bodyPr wrap="square">
            <a:spAutoFit/>
          </a:bodyPr>
          <a:lstStyle/>
          <a:p>
            <a:pPr algn="ctr">
              <a:defRPr/>
            </a:pPr>
            <a:r>
              <a:rPr lang="es-GT" sz="2800" b="1" u="sng" noProof="0" dirty="0">
                <a:solidFill>
                  <a:srgbClr val="109648"/>
                </a:solidFill>
                <a:latin typeface="Arial" panose="020B0604020202020204" pitchFamily="34" charset="0"/>
              </a:rPr>
              <a:t>189</a:t>
            </a:r>
          </a:p>
        </p:txBody>
      </p:sp>
      <p:sp>
        <p:nvSpPr>
          <p:cNvPr id="30" name="Rectangle 85">
            <a:extLst>
              <a:ext uri="{FF2B5EF4-FFF2-40B4-BE49-F238E27FC236}">
                <a16:creationId xmlns:a16="http://schemas.microsoft.com/office/drawing/2014/main" id="{3552263E-1743-2F49-40EC-7A443CED7107}"/>
              </a:ext>
            </a:extLst>
          </p:cNvPr>
          <p:cNvSpPr>
            <a:spLocks noChangeArrowheads="1"/>
          </p:cNvSpPr>
          <p:nvPr/>
        </p:nvSpPr>
        <p:spPr bwMode="auto">
          <a:xfrm>
            <a:off x="9491181" y="5656688"/>
            <a:ext cx="877709" cy="431800"/>
          </a:xfrm>
          <a:prstGeom prst="rect">
            <a:avLst/>
          </a:prstGeom>
          <a:noFill/>
          <a:ln>
            <a:noFill/>
          </a:ln>
          <a:extLst>
            <a:ext uri="{909E8E84-426E-40dd-AFC4-6F175D3DCCD1}"/>
            <a:ext uri="{91240B29-F687-4f45-9708-019B960494DF}"/>
          </a:extLst>
        </p:spPr>
        <p:txBody>
          <a:bodyPr wrap="square" lIns="0" tIns="0" rIns="0" bIns="0">
            <a:spAutoFit/>
          </a:bodyPr>
          <a:lstStyle>
            <a:lvl1pPr eaLnBrk="0" hangingPunct="0">
              <a:spcBef>
                <a:spcPct val="20000"/>
              </a:spcBef>
              <a:buClr>
                <a:srgbClr val="CC0000"/>
              </a:buClr>
              <a:buSzPct val="100000"/>
              <a:buFont typeface="Wingdings" pitchFamily="2" charset="2"/>
              <a:buChar char="§"/>
              <a:defRPr sz="2800">
                <a:solidFill>
                  <a:schemeClr val="tx1"/>
                </a:solidFill>
                <a:latin typeface="Arial" pitchFamily="34" charset="0"/>
                <a:cs typeface="Times New Roman" pitchFamily="18" charset="0"/>
              </a:defRPr>
            </a:lvl1pPr>
            <a:lvl2pPr marL="742950" indent="-285750" eaLnBrk="0" hangingPunct="0">
              <a:spcBef>
                <a:spcPct val="20000"/>
              </a:spcBef>
              <a:buClr>
                <a:srgbClr val="C00000"/>
              </a:buClr>
              <a:buChar char="–"/>
              <a:defRPr sz="2800">
                <a:solidFill>
                  <a:schemeClr val="tx1"/>
                </a:solidFill>
                <a:latin typeface="Arial" pitchFamily="34" charset="0"/>
                <a:cs typeface="Times New Roman" pitchFamily="18" charset="0"/>
              </a:defRPr>
            </a:lvl2pPr>
            <a:lvl3pPr marL="1143000" indent="-228600" eaLnBrk="0" hangingPunct="0">
              <a:spcBef>
                <a:spcPct val="20000"/>
              </a:spcBef>
              <a:buClr>
                <a:srgbClr val="C00000"/>
              </a:buClr>
              <a:buSzPct val="100000"/>
              <a:buFont typeface="Arial" pitchFamily="34" charset="0"/>
              <a:buChar char="•"/>
              <a:defRPr sz="2800">
                <a:solidFill>
                  <a:schemeClr val="tx1"/>
                </a:solidFill>
                <a:latin typeface="Arial" pitchFamily="34" charset="0"/>
                <a:cs typeface="Times New Roman" pitchFamily="18" charset="0"/>
              </a:defRPr>
            </a:lvl3pPr>
            <a:lvl4pPr marL="1600200" indent="-228600" eaLnBrk="0" hangingPunct="0">
              <a:spcBef>
                <a:spcPct val="20000"/>
              </a:spcBef>
              <a:buChar char="–"/>
              <a:defRPr sz="2800">
                <a:solidFill>
                  <a:schemeClr val="tx1"/>
                </a:solidFill>
                <a:latin typeface="Arial" pitchFamily="34" charset="0"/>
                <a:cs typeface="Times New Roman" pitchFamily="18" charset="0"/>
              </a:defRPr>
            </a:lvl4pPr>
            <a:lvl5pPr marL="2057400" indent="-228600" eaLnBrk="0" hangingPunct="0">
              <a:spcBef>
                <a:spcPct val="20000"/>
              </a:spcBef>
              <a:buChar char="»"/>
              <a:defRPr sz="2800">
                <a:solidFill>
                  <a:schemeClr val="tx1"/>
                </a:solidFill>
                <a:latin typeface="Arial" pitchFamily="34" charset="0"/>
                <a:cs typeface="Times New Roman" pitchFamily="18" charset="0"/>
              </a:defRPr>
            </a:lvl5pPr>
            <a:lvl6pPr marL="2514600" indent="-228600" eaLnBrk="0" fontAlgn="base" hangingPunct="0">
              <a:spcBef>
                <a:spcPct val="20000"/>
              </a:spcBef>
              <a:spcAft>
                <a:spcPct val="0"/>
              </a:spcAft>
              <a:buChar char="»"/>
              <a:defRPr sz="2800">
                <a:solidFill>
                  <a:schemeClr val="tx1"/>
                </a:solidFill>
                <a:latin typeface="Arial" pitchFamily="34" charset="0"/>
                <a:cs typeface="Times New Roman" pitchFamily="18" charset="0"/>
              </a:defRPr>
            </a:lvl6pPr>
            <a:lvl7pPr marL="2971800" indent="-228600" eaLnBrk="0" fontAlgn="base" hangingPunct="0">
              <a:spcBef>
                <a:spcPct val="20000"/>
              </a:spcBef>
              <a:spcAft>
                <a:spcPct val="0"/>
              </a:spcAft>
              <a:buChar char="»"/>
              <a:defRPr sz="2800">
                <a:solidFill>
                  <a:schemeClr val="tx1"/>
                </a:solidFill>
                <a:latin typeface="Arial" pitchFamily="34" charset="0"/>
                <a:cs typeface="Times New Roman" pitchFamily="18" charset="0"/>
              </a:defRPr>
            </a:lvl7pPr>
            <a:lvl8pPr marL="3429000" indent="-228600" eaLnBrk="0" fontAlgn="base" hangingPunct="0">
              <a:spcBef>
                <a:spcPct val="20000"/>
              </a:spcBef>
              <a:spcAft>
                <a:spcPct val="0"/>
              </a:spcAft>
              <a:buChar char="»"/>
              <a:defRPr sz="2800">
                <a:solidFill>
                  <a:schemeClr val="tx1"/>
                </a:solidFill>
                <a:latin typeface="Arial" pitchFamily="34" charset="0"/>
                <a:cs typeface="Times New Roman" pitchFamily="18" charset="0"/>
              </a:defRPr>
            </a:lvl8pPr>
            <a:lvl9pPr marL="3886200" indent="-228600" eaLnBrk="0" fontAlgn="base" hangingPunct="0">
              <a:spcBef>
                <a:spcPct val="20000"/>
              </a:spcBef>
              <a:spcAft>
                <a:spcPct val="0"/>
              </a:spcAft>
              <a:buChar char="»"/>
              <a:defRPr sz="2800">
                <a:solidFill>
                  <a:schemeClr val="tx1"/>
                </a:solidFill>
                <a:latin typeface="Arial" pitchFamily="34" charset="0"/>
                <a:cs typeface="Times New Roman" pitchFamily="18" charset="0"/>
              </a:defRPr>
            </a:lvl9pPr>
          </a:lstStyle>
          <a:p>
            <a:pPr algn="ctr">
              <a:spcBef>
                <a:spcPct val="0"/>
              </a:spcBef>
              <a:buClrTx/>
              <a:buSzTx/>
              <a:buFontTx/>
              <a:buNone/>
              <a:defRPr/>
            </a:pPr>
            <a:r>
              <a:rPr lang="es-GT" b="1" noProof="0" dirty="0">
                <a:solidFill>
                  <a:srgbClr val="109648"/>
                </a:solidFill>
                <a:cs typeface="Arial" panose="020B0604020202020204" pitchFamily="34" charset="0"/>
              </a:rPr>
              <a:t>20</a:t>
            </a:r>
          </a:p>
        </p:txBody>
      </p:sp>
      <p:sp>
        <p:nvSpPr>
          <p:cNvPr id="31" name="AutoShape 319">
            <a:extLst>
              <a:ext uri="{FF2B5EF4-FFF2-40B4-BE49-F238E27FC236}">
                <a16:creationId xmlns:a16="http://schemas.microsoft.com/office/drawing/2014/main" id="{E7725A3C-8FCE-466A-A0AB-5CFD55766BE5}"/>
              </a:ext>
            </a:extLst>
          </p:cNvPr>
          <p:cNvSpPr>
            <a:spLocks noChangeArrowheads="1"/>
          </p:cNvSpPr>
          <p:nvPr/>
        </p:nvSpPr>
        <p:spPr bwMode="auto">
          <a:xfrm>
            <a:off x="10093173" y="2632273"/>
            <a:ext cx="797541" cy="368103"/>
          </a:xfrm>
          <a:prstGeom prst="rightArrow">
            <a:avLst>
              <a:gd name="adj1" fmla="val 50000"/>
              <a:gd name="adj2" fmla="val 65033"/>
            </a:avLst>
          </a:prstGeom>
          <a:solidFill>
            <a:schemeClr val="tx1"/>
          </a:solidFill>
          <a:ln w="9525">
            <a:noFill/>
            <a:miter lim="800000"/>
            <a:headEnd/>
            <a:tailEnd/>
          </a:ln>
        </p:spPr>
        <p:txBody>
          <a:bodyPr wrap="none" anchor="ctr"/>
          <a:lstStyle>
            <a:lvl1pPr>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eaLnBrk="1" hangingPunct="1">
              <a:spcBef>
                <a:spcPct val="0"/>
              </a:spcBef>
              <a:buClrTx/>
              <a:buSzTx/>
              <a:buFontTx/>
              <a:buNone/>
            </a:pPr>
            <a:endParaRPr lang="es-GT" sz="2400" noProof="0" dirty="0">
              <a:latin typeface="Times New Roman" panose="02020603050405020304" pitchFamily="18" charset="0"/>
            </a:endParaRPr>
          </a:p>
        </p:txBody>
      </p:sp>
      <p:sp>
        <p:nvSpPr>
          <p:cNvPr id="33" name="TextBox 32">
            <a:extLst>
              <a:ext uri="{FF2B5EF4-FFF2-40B4-BE49-F238E27FC236}">
                <a16:creationId xmlns:a16="http://schemas.microsoft.com/office/drawing/2014/main" id="{04FA0FFB-B7B6-283C-1AB8-5ADDF7401965}"/>
              </a:ext>
            </a:extLst>
          </p:cNvPr>
          <p:cNvSpPr txBox="1"/>
          <p:nvPr/>
        </p:nvSpPr>
        <p:spPr>
          <a:xfrm>
            <a:off x="10839653" y="2539373"/>
            <a:ext cx="881459" cy="523875"/>
          </a:xfrm>
          <a:prstGeom prst="rect">
            <a:avLst/>
          </a:prstGeom>
          <a:noFill/>
        </p:spPr>
        <p:txBody>
          <a:bodyPr wrap="square">
            <a:spAutoFit/>
          </a:bodyPr>
          <a:lstStyle/>
          <a:p>
            <a:pPr algn="ctr">
              <a:defRPr/>
            </a:pPr>
            <a:r>
              <a:rPr lang="es-GT" sz="2800" b="1" noProof="0" dirty="0">
                <a:solidFill>
                  <a:srgbClr val="109648"/>
                </a:solidFill>
                <a:latin typeface="Arial" panose="020B0604020202020204" pitchFamily="34" charset="0"/>
              </a:rPr>
              <a:t>189</a:t>
            </a:r>
          </a:p>
        </p:txBody>
      </p:sp>
      <p:sp>
        <p:nvSpPr>
          <p:cNvPr id="35" name="Rectangle: Rounded Corners 34">
            <a:extLst>
              <a:ext uri="{FF2B5EF4-FFF2-40B4-BE49-F238E27FC236}">
                <a16:creationId xmlns:a16="http://schemas.microsoft.com/office/drawing/2014/main" id="{FE92B70D-DB36-BE2A-DDDC-08C377DC562D}"/>
              </a:ext>
            </a:extLst>
          </p:cNvPr>
          <p:cNvSpPr/>
          <p:nvPr/>
        </p:nvSpPr>
        <p:spPr>
          <a:xfrm>
            <a:off x="6547747" y="2374942"/>
            <a:ext cx="652547" cy="802756"/>
          </a:xfrm>
          <a:prstGeom prst="roundRect">
            <a:avLst/>
          </a:prstGeom>
          <a:noFill/>
          <a:ln w="76200">
            <a:solidFill>
              <a:srgbClr val="00953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GT" noProof="0" dirty="0"/>
          </a:p>
        </p:txBody>
      </p:sp>
      <p:sp>
        <p:nvSpPr>
          <p:cNvPr id="36" name="Rectangle: Rounded Corners 35">
            <a:extLst>
              <a:ext uri="{FF2B5EF4-FFF2-40B4-BE49-F238E27FC236}">
                <a16:creationId xmlns:a16="http://schemas.microsoft.com/office/drawing/2014/main" id="{DF53E5D7-48D5-7C69-8B38-C899AD92E92C}"/>
              </a:ext>
            </a:extLst>
          </p:cNvPr>
          <p:cNvSpPr/>
          <p:nvPr/>
        </p:nvSpPr>
        <p:spPr>
          <a:xfrm>
            <a:off x="6568450" y="3335180"/>
            <a:ext cx="652547" cy="802756"/>
          </a:xfrm>
          <a:prstGeom prst="roundRect">
            <a:avLst/>
          </a:prstGeom>
          <a:noFill/>
          <a:ln w="76200">
            <a:solidFill>
              <a:srgbClr val="00953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GT" noProof="0" dirty="0"/>
          </a:p>
        </p:txBody>
      </p:sp>
      <p:sp>
        <p:nvSpPr>
          <p:cNvPr id="37" name="TextBox 36">
            <a:extLst>
              <a:ext uri="{FF2B5EF4-FFF2-40B4-BE49-F238E27FC236}">
                <a16:creationId xmlns:a16="http://schemas.microsoft.com/office/drawing/2014/main" id="{A616B0A3-63E9-7CCB-B6B2-1EAB12C4D6F2}"/>
              </a:ext>
            </a:extLst>
          </p:cNvPr>
          <p:cNvSpPr txBox="1"/>
          <p:nvPr/>
        </p:nvSpPr>
        <p:spPr>
          <a:xfrm>
            <a:off x="6032682" y="1312717"/>
            <a:ext cx="4325220" cy="954107"/>
          </a:xfrm>
          <a:prstGeom prst="rect">
            <a:avLst/>
          </a:prstGeom>
          <a:noFill/>
        </p:spPr>
        <p:txBody>
          <a:bodyPr wrap="square">
            <a:spAutoFit/>
          </a:bodyPr>
          <a:lstStyle/>
          <a:p>
            <a:pPr marL="457200" lvl="1" indent="0" defTabSz="914400">
              <a:buNone/>
              <a:defRPr/>
            </a:pPr>
            <a:r>
              <a:rPr lang="es-GT" sz="2800" kern="0" noProof="0" dirty="0">
                <a:solidFill>
                  <a:srgbClr val="000000"/>
                </a:solidFill>
                <a:latin typeface="Arial"/>
                <a:cs typeface="Arial" panose="020B0604020202020204" pitchFamily="34" charset="0"/>
              </a:rPr>
              <a:t>Añadido  20º paciente, por lo que ahora:</a:t>
            </a:r>
          </a:p>
        </p:txBody>
      </p:sp>
      <p:graphicFrame>
        <p:nvGraphicFramePr>
          <p:cNvPr id="4" name="Group 74">
            <a:extLst>
              <a:ext uri="{FF2B5EF4-FFF2-40B4-BE49-F238E27FC236}">
                <a16:creationId xmlns:a16="http://schemas.microsoft.com/office/drawing/2014/main" id="{71D92812-BBFF-F4E2-4728-0B511E0B55C5}"/>
              </a:ext>
            </a:extLst>
          </p:cNvPr>
          <p:cNvGraphicFramePr>
            <a:graphicFrameLocks/>
          </p:cNvGraphicFramePr>
          <p:nvPr>
            <p:extLst>
              <p:ext uri="{D42A27DB-BD31-4B8C-83A1-F6EECF244321}">
                <p14:modId xmlns:p14="http://schemas.microsoft.com/office/powerpoint/2010/main" val="528877196"/>
              </p:ext>
            </p:extLst>
          </p:nvPr>
        </p:nvGraphicFramePr>
        <p:xfrm>
          <a:off x="701582" y="1312717"/>
          <a:ext cx="5632421" cy="5425241"/>
        </p:xfrm>
        <a:graphic>
          <a:graphicData uri="http://schemas.openxmlformats.org/drawingml/2006/table">
            <a:tbl>
              <a:tblPr firstRow="1" bandRow="1">
                <a:tableStyleId>{68D230F3-CF80-4859-8CE7-A43EE81993B5}</a:tableStyleId>
              </a:tblPr>
              <a:tblGrid>
                <a:gridCol w="2745134">
                  <a:extLst>
                    <a:ext uri="{9D8B030D-6E8A-4147-A177-3AD203B41FA5}">
                      <a16:colId xmlns:a16="http://schemas.microsoft.com/office/drawing/2014/main" val="20000"/>
                    </a:ext>
                  </a:extLst>
                </a:gridCol>
                <a:gridCol w="2887287">
                  <a:extLst>
                    <a:ext uri="{9D8B030D-6E8A-4147-A177-3AD203B41FA5}">
                      <a16:colId xmlns:a16="http://schemas.microsoft.com/office/drawing/2014/main" val="20001"/>
                    </a:ext>
                  </a:extLst>
                </a:gridCol>
              </a:tblGrid>
              <a:tr h="357941">
                <a:tc>
                  <a:txBody>
                    <a:bodyPr/>
                    <a:lstStyle>
                      <a:lvl1pPr marL="0" algn="l" defTabSz="914400" rtl="0" eaLnBrk="1" latinLnBrk="0" hangingPunct="1">
                        <a:defRPr sz="1800" kern="1200">
                          <a:solidFill>
                            <a:schemeClr val="tx1"/>
                          </a:solidFill>
                          <a:latin typeface="Calibri"/>
                          <a:cs typeface="Times New Roman"/>
                        </a:defRPr>
                      </a:lvl1pPr>
                      <a:lvl2pPr marL="457200" algn="l" defTabSz="914400" rtl="0" eaLnBrk="1" latinLnBrk="0" hangingPunct="1">
                        <a:defRPr sz="1800" kern="1200">
                          <a:solidFill>
                            <a:schemeClr val="tx1"/>
                          </a:solidFill>
                          <a:latin typeface="Calibri"/>
                          <a:cs typeface="Times New Roman"/>
                        </a:defRPr>
                      </a:lvl2pPr>
                      <a:lvl3pPr marL="914400" algn="l" defTabSz="914400" rtl="0" eaLnBrk="1" latinLnBrk="0" hangingPunct="1">
                        <a:defRPr sz="1800" kern="1200">
                          <a:solidFill>
                            <a:schemeClr val="tx1"/>
                          </a:solidFill>
                          <a:latin typeface="Calibri"/>
                          <a:cs typeface="Times New Roman"/>
                        </a:defRPr>
                      </a:lvl3pPr>
                      <a:lvl4pPr marL="1371600" algn="l" defTabSz="914400" rtl="0" eaLnBrk="1" latinLnBrk="0" hangingPunct="1">
                        <a:defRPr sz="1800" kern="1200">
                          <a:solidFill>
                            <a:schemeClr val="tx1"/>
                          </a:solidFill>
                          <a:latin typeface="Calibri"/>
                          <a:cs typeface="Times New Roman"/>
                        </a:defRPr>
                      </a:lvl4pPr>
                      <a:lvl5pPr marL="1828800" algn="l" defTabSz="914400" rtl="0" eaLnBrk="1" latinLnBrk="0" hangingPunct="1">
                        <a:defRPr sz="1800" kern="1200">
                          <a:solidFill>
                            <a:schemeClr val="tx1"/>
                          </a:solidFill>
                          <a:latin typeface="Calibri"/>
                          <a:cs typeface="Times New Roman"/>
                        </a:defRPr>
                      </a:lvl5pPr>
                      <a:lvl6pPr marL="2286000" algn="l" defTabSz="914400" rtl="0" eaLnBrk="1" latinLnBrk="0" hangingPunct="1">
                        <a:defRPr sz="1800" kern="1200">
                          <a:solidFill>
                            <a:schemeClr val="tx1"/>
                          </a:solidFill>
                          <a:latin typeface="Calibri"/>
                          <a:cs typeface="Times New Roman"/>
                        </a:defRPr>
                      </a:lvl6pPr>
                      <a:lvl7pPr marL="2743200" algn="l" defTabSz="914400" rtl="0" eaLnBrk="1" latinLnBrk="0" hangingPunct="1">
                        <a:defRPr sz="1800" kern="1200">
                          <a:solidFill>
                            <a:schemeClr val="tx1"/>
                          </a:solidFill>
                          <a:latin typeface="Calibri"/>
                          <a:cs typeface="Times New Roman"/>
                        </a:defRPr>
                      </a:lvl7pPr>
                      <a:lvl8pPr marL="3200400" algn="l" defTabSz="914400" rtl="0" eaLnBrk="1" latinLnBrk="0" hangingPunct="1">
                        <a:defRPr sz="1800" kern="1200">
                          <a:solidFill>
                            <a:schemeClr val="tx1"/>
                          </a:solidFill>
                          <a:latin typeface="Calibri"/>
                          <a:cs typeface="Times New Roman"/>
                        </a:defRPr>
                      </a:lvl8pPr>
                      <a:lvl9pPr marL="3657600" algn="l" defTabSz="914400" rtl="0" eaLnBrk="1" latinLnBrk="0" hangingPunct="1">
                        <a:defRPr sz="1800" kern="1200">
                          <a:solidFill>
                            <a:schemeClr val="tx1"/>
                          </a:solidFill>
                          <a:latin typeface="Calibri"/>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s-GT" sz="1600" b="1" u="none" strike="noStrike" cap="none" normalizeH="0" baseline="0" noProof="0" dirty="0">
                          <a:ln>
                            <a:noFill/>
                          </a:ln>
                          <a:solidFill>
                            <a:schemeClr val="tx1"/>
                          </a:solidFill>
                          <a:effectLst/>
                          <a:latin typeface="+mn-lt"/>
                        </a:rPr>
                        <a:t>Identificación del paciente</a:t>
                      </a:r>
                      <a:endParaRPr kumimoji="0" lang="es-GT" sz="1600" b="1" i="0" u="none" strike="noStrike" cap="none" normalizeH="0" baseline="0" noProof="0" dirty="0">
                        <a:ln>
                          <a:noFill/>
                        </a:ln>
                        <a:solidFill>
                          <a:schemeClr val="tx1"/>
                        </a:solidFill>
                        <a:effectLst/>
                        <a:latin typeface="+mn-lt"/>
                        <a:cs typeface="Arial" panose="020B0604020202020204" pitchFamily="34" charset="0"/>
                      </a:endParaRPr>
                    </a:p>
                  </a:txBody>
                  <a:tcPr marL="0" marR="0" marT="0" marB="4572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lvl1pPr marL="0" algn="l" defTabSz="914400" rtl="0" eaLnBrk="1" latinLnBrk="0" hangingPunct="1">
                        <a:defRPr sz="1800" kern="1200">
                          <a:solidFill>
                            <a:schemeClr val="tx1"/>
                          </a:solidFill>
                          <a:latin typeface="Calibri"/>
                          <a:cs typeface="Times New Roman"/>
                        </a:defRPr>
                      </a:lvl1pPr>
                      <a:lvl2pPr marL="457200" algn="l" defTabSz="914400" rtl="0" eaLnBrk="1" latinLnBrk="0" hangingPunct="1">
                        <a:defRPr sz="1800" kern="1200">
                          <a:solidFill>
                            <a:schemeClr val="tx1"/>
                          </a:solidFill>
                          <a:latin typeface="Calibri"/>
                          <a:cs typeface="Times New Roman"/>
                        </a:defRPr>
                      </a:lvl2pPr>
                      <a:lvl3pPr marL="914400" algn="l" defTabSz="914400" rtl="0" eaLnBrk="1" latinLnBrk="0" hangingPunct="1">
                        <a:defRPr sz="1800" kern="1200">
                          <a:solidFill>
                            <a:schemeClr val="tx1"/>
                          </a:solidFill>
                          <a:latin typeface="Calibri"/>
                          <a:cs typeface="Times New Roman"/>
                        </a:defRPr>
                      </a:lvl3pPr>
                      <a:lvl4pPr marL="1371600" algn="l" defTabSz="914400" rtl="0" eaLnBrk="1" latinLnBrk="0" hangingPunct="1">
                        <a:defRPr sz="1800" kern="1200">
                          <a:solidFill>
                            <a:schemeClr val="tx1"/>
                          </a:solidFill>
                          <a:latin typeface="Calibri"/>
                          <a:cs typeface="Times New Roman"/>
                        </a:defRPr>
                      </a:lvl4pPr>
                      <a:lvl5pPr marL="1828800" algn="l" defTabSz="914400" rtl="0" eaLnBrk="1" latinLnBrk="0" hangingPunct="1">
                        <a:defRPr sz="1800" kern="1200">
                          <a:solidFill>
                            <a:schemeClr val="tx1"/>
                          </a:solidFill>
                          <a:latin typeface="Calibri"/>
                          <a:cs typeface="Times New Roman"/>
                        </a:defRPr>
                      </a:lvl5pPr>
                      <a:lvl6pPr marL="2286000" algn="l" defTabSz="914400" rtl="0" eaLnBrk="1" latinLnBrk="0" hangingPunct="1">
                        <a:defRPr sz="1800" kern="1200">
                          <a:solidFill>
                            <a:schemeClr val="tx1"/>
                          </a:solidFill>
                          <a:latin typeface="Calibri"/>
                          <a:cs typeface="Times New Roman"/>
                        </a:defRPr>
                      </a:lvl6pPr>
                      <a:lvl7pPr marL="2743200" algn="l" defTabSz="914400" rtl="0" eaLnBrk="1" latinLnBrk="0" hangingPunct="1">
                        <a:defRPr sz="1800" kern="1200">
                          <a:solidFill>
                            <a:schemeClr val="tx1"/>
                          </a:solidFill>
                          <a:latin typeface="Calibri"/>
                          <a:cs typeface="Times New Roman"/>
                        </a:defRPr>
                      </a:lvl7pPr>
                      <a:lvl8pPr marL="3200400" algn="l" defTabSz="914400" rtl="0" eaLnBrk="1" latinLnBrk="0" hangingPunct="1">
                        <a:defRPr sz="1800" kern="1200">
                          <a:solidFill>
                            <a:schemeClr val="tx1"/>
                          </a:solidFill>
                          <a:latin typeface="Calibri"/>
                          <a:cs typeface="Times New Roman"/>
                        </a:defRPr>
                      </a:lvl8pPr>
                      <a:lvl9pPr marL="3657600" algn="l" defTabSz="914400" rtl="0" eaLnBrk="1" latinLnBrk="0" hangingPunct="1">
                        <a:defRPr sz="1800" kern="1200">
                          <a:solidFill>
                            <a:schemeClr val="tx1"/>
                          </a:solidFill>
                          <a:latin typeface="Calibri"/>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s-GT" sz="1600" b="1" u="none" strike="noStrike" cap="none" normalizeH="0" baseline="0" noProof="0" dirty="0">
                          <a:ln>
                            <a:noFill/>
                          </a:ln>
                          <a:solidFill>
                            <a:schemeClr val="tx1"/>
                          </a:solidFill>
                          <a:effectLst/>
                          <a:latin typeface="+mn-lt"/>
                        </a:rPr>
                        <a:t>Periodo de incubación (días)</a:t>
                      </a:r>
                      <a:endParaRPr kumimoji="0" lang="es-GT" sz="1600" b="1" i="0" u="none" strike="noStrike" cap="none" normalizeH="0" baseline="0" noProof="0" dirty="0">
                        <a:ln>
                          <a:noFill/>
                        </a:ln>
                        <a:solidFill>
                          <a:schemeClr val="tx1"/>
                        </a:solidFill>
                        <a:effectLst/>
                        <a:latin typeface="+mn-lt"/>
                        <a:cs typeface="Arial" panose="020B0604020202020204" pitchFamily="34" charset="0"/>
                      </a:endParaRPr>
                    </a:p>
                  </a:txBody>
                  <a:tcPr marL="0" marR="0" marT="0" marB="4572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0000"/>
                  </a:ext>
                </a:extLst>
              </a:tr>
              <a:tr h="244642">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1</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2</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244642">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2</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6</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244642">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3</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7</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244642">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4</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7</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244642">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5</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8</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244642">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6</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8</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r h="244642">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7</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8</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7"/>
                  </a:ext>
                </a:extLst>
              </a:tr>
              <a:tr h="244642">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8</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8</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8"/>
                  </a:ext>
                </a:extLst>
              </a:tr>
              <a:tr h="244642">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9</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9</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9"/>
                  </a:ext>
                </a:extLst>
              </a:tr>
              <a:tr h="244642">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10</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9</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0"/>
                  </a:ext>
                </a:extLst>
              </a:tr>
              <a:tr h="244642">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11</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9</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1"/>
                  </a:ext>
                </a:extLst>
              </a:tr>
              <a:tr h="244642">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12</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9</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2"/>
                  </a:ext>
                </a:extLst>
              </a:tr>
              <a:tr h="244642">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13</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9</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3"/>
                  </a:ext>
                </a:extLst>
              </a:tr>
              <a:tr h="244642">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14</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10</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4"/>
                  </a:ext>
                </a:extLst>
              </a:tr>
              <a:tr h="244642">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15</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10</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5"/>
                  </a:ext>
                </a:extLst>
              </a:tr>
              <a:tr h="244642">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16</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11</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6"/>
                  </a:ext>
                </a:extLst>
              </a:tr>
              <a:tr h="244642">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17</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11</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7"/>
                  </a:ext>
                </a:extLst>
              </a:tr>
              <a:tr h="244642">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18</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13</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8"/>
                  </a:ext>
                </a:extLst>
              </a:tr>
              <a:tr h="244642">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19</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14</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9"/>
                  </a:ext>
                </a:extLst>
              </a:tr>
              <a:tr h="244642">
                <a:tc>
                  <a:txBody>
                    <a:body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i="0" u="none" strike="noStrike" kern="1200" noProof="0" dirty="0">
                          <a:solidFill>
                            <a:srgbClr val="000000"/>
                          </a:solidFill>
                          <a:effectLst/>
                          <a:latin typeface="+mn-lt"/>
                          <a:ea typeface="+mn-ea"/>
                          <a:cs typeface="Arial" panose="020B0604020202020204" pitchFamily="34" charset="0"/>
                        </a:rPr>
                        <a:t>20</a:t>
                      </a: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b"/>
                      <a:r>
                        <a:rPr lang="es-GT" sz="1600" b="0" i="0" u="none" strike="noStrike" noProof="0" dirty="0">
                          <a:solidFill>
                            <a:srgbClr val="000000"/>
                          </a:solidFill>
                          <a:effectLst/>
                          <a:latin typeface="+mn-lt"/>
                        </a:rPr>
                        <a:t>21</a:t>
                      </a: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6762538"/>
                  </a:ext>
                </a:extLst>
              </a:tr>
            </a:tbl>
          </a:graphicData>
        </a:graphic>
      </p:graphicFrame>
      <p:sp>
        <p:nvSpPr>
          <p:cNvPr id="11" name="TextBox 10">
            <a:extLst>
              <a:ext uri="{FF2B5EF4-FFF2-40B4-BE49-F238E27FC236}">
                <a16:creationId xmlns:a16="http://schemas.microsoft.com/office/drawing/2014/main" id="{CF434F71-4368-B37D-CD9D-F0BE637765C7}"/>
              </a:ext>
            </a:extLst>
          </p:cNvPr>
          <p:cNvSpPr txBox="1"/>
          <p:nvPr/>
        </p:nvSpPr>
        <p:spPr>
          <a:xfrm>
            <a:off x="9865298" y="3687293"/>
            <a:ext cx="1814021" cy="523220"/>
          </a:xfrm>
          <a:prstGeom prst="rect">
            <a:avLst/>
          </a:prstGeom>
          <a:noFill/>
        </p:spPr>
        <p:txBody>
          <a:bodyPr wrap="square">
            <a:spAutoFit/>
          </a:bodyPr>
          <a:lstStyle/>
          <a:p>
            <a:pPr algn="ctr">
              <a:defRPr/>
            </a:pPr>
            <a:r>
              <a:rPr lang="es-GT" sz="2800" b="1" noProof="0" dirty="0">
                <a:solidFill>
                  <a:srgbClr val="109648"/>
                </a:solidFill>
                <a:latin typeface="Arial" panose="020B0604020202020204" pitchFamily="34" charset="0"/>
              </a:rPr>
              <a:t>(</a:t>
            </a:r>
            <a:r>
              <a:rPr lang="es-GT" sz="2800" b="1" i="1" noProof="0" dirty="0">
                <a:solidFill>
                  <a:srgbClr val="109648"/>
                </a:solidFill>
                <a:latin typeface="Arial" panose="020B0604020202020204" pitchFamily="34" charset="0"/>
              </a:rPr>
              <a:t>n=20</a:t>
            </a:r>
            <a:r>
              <a:rPr lang="es-GT" sz="2800" b="1" noProof="0" dirty="0">
                <a:solidFill>
                  <a:srgbClr val="109648"/>
                </a:solidFill>
                <a:latin typeface="Arial" panose="020B0604020202020204" pitchFamily="34" charset="0"/>
              </a:rPr>
              <a:t>)</a:t>
            </a:r>
          </a:p>
        </p:txBody>
      </p:sp>
      <p:sp>
        <p:nvSpPr>
          <p:cNvPr id="2" name="TextBox 1">
            <a:extLst>
              <a:ext uri="{FF2B5EF4-FFF2-40B4-BE49-F238E27FC236}">
                <a16:creationId xmlns:a16="http://schemas.microsoft.com/office/drawing/2014/main" id="{F0899B70-66CA-F4F7-067A-B6EC6FEE831D}"/>
              </a:ext>
            </a:extLst>
          </p:cNvPr>
          <p:cNvSpPr txBox="1"/>
          <p:nvPr/>
        </p:nvSpPr>
        <p:spPr>
          <a:xfrm>
            <a:off x="7460905" y="4501719"/>
            <a:ext cx="4418826" cy="461665"/>
          </a:xfrm>
          <a:prstGeom prst="rect">
            <a:avLst/>
          </a:prstGeom>
          <a:noFill/>
        </p:spPr>
        <p:txBody>
          <a:bodyPr wrap="square">
            <a:spAutoFit/>
          </a:bodyPr>
          <a:lstStyle/>
          <a:p>
            <a:pPr algn="ctr">
              <a:defRPr/>
            </a:pPr>
            <a:r>
              <a:rPr lang="es-GT" sz="2400" u="sng" noProof="0" dirty="0">
                <a:latin typeface="Arial" panose="020B0604020202020204" pitchFamily="34" charset="0"/>
              </a:rPr>
              <a:t>Suma de todos los valores</a:t>
            </a:r>
          </a:p>
        </p:txBody>
      </p:sp>
      <p:sp>
        <p:nvSpPr>
          <p:cNvPr id="3" name="TextBox 2">
            <a:extLst>
              <a:ext uri="{FF2B5EF4-FFF2-40B4-BE49-F238E27FC236}">
                <a16:creationId xmlns:a16="http://schemas.microsoft.com/office/drawing/2014/main" id="{4FBCF027-7B05-A6F6-167C-68ABC86B2235}"/>
              </a:ext>
            </a:extLst>
          </p:cNvPr>
          <p:cNvSpPr txBox="1"/>
          <p:nvPr/>
        </p:nvSpPr>
        <p:spPr>
          <a:xfrm>
            <a:off x="6506102" y="4596668"/>
            <a:ext cx="1575326" cy="461665"/>
          </a:xfrm>
          <a:prstGeom prst="rect">
            <a:avLst/>
          </a:prstGeom>
          <a:noFill/>
        </p:spPr>
        <p:txBody>
          <a:bodyPr wrap="square">
            <a:spAutoFit/>
          </a:bodyPr>
          <a:lstStyle/>
          <a:p>
            <a:pPr>
              <a:defRPr/>
            </a:pPr>
            <a:r>
              <a:rPr lang="es-GT" sz="2400" noProof="0" dirty="0">
                <a:latin typeface="Arial" panose="020B0604020202020204" pitchFamily="34" charset="0"/>
              </a:rPr>
              <a:t>Media =</a:t>
            </a:r>
          </a:p>
        </p:txBody>
      </p:sp>
      <p:sp>
        <p:nvSpPr>
          <p:cNvPr id="5" name="Rectangle 85">
            <a:extLst>
              <a:ext uri="{FF2B5EF4-FFF2-40B4-BE49-F238E27FC236}">
                <a16:creationId xmlns:a16="http://schemas.microsoft.com/office/drawing/2014/main" id="{D3C81B9A-32AC-CB20-5F40-A92B51F06AEB}"/>
              </a:ext>
            </a:extLst>
          </p:cNvPr>
          <p:cNvSpPr>
            <a:spLocks noChangeArrowheads="1"/>
          </p:cNvSpPr>
          <p:nvPr/>
        </p:nvSpPr>
        <p:spPr bwMode="auto">
          <a:xfrm>
            <a:off x="8334214" y="4841762"/>
            <a:ext cx="2362200" cy="369332"/>
          </a:xfrm>
          <a:prstGeom prst="rect">
            <a:avLst/>
          </a:prstGeom>
          <a:noFill/>
          <a:ln>
            <a:noFill/>
          </a:ln>
          <a:extLst>
            <a:ext uri="{909E8E84-426E-40dd-AFC4-6F175D3DCCD1}"/>
            <a:ext uri="{91240B29-F687-4f45-9708-019B960494DF}"/>
          </a:extLst>
        </p:spPr>
        <p:txBody>
          <a:bodyPr lIns="0" tIns="0" rIns="0" bIns="0">
            <a:spAutoFit/>
          </a:bodyPr>
          <a:lstStyle>
            <a:lvl1pPr eaLnBrk="0" hangingPunct="0">
              <a:spcBef>
                <a:spcPct val="20000"/>
              </a:spcBef>
              <a:buClr>
                <a:srgbClr val="CC0000"/>
              </a:buClr>
              <a:buSzPct val="100000"/>
              <a:buFont typeface="Wingdings" pitchFamily="2" charset="2"/>
              <a:buChar char="§"/>
              <a:defRPr sz="2800">
                <a:solidFill>
                  <a:schemeClr val="tx1"/>
                </a:solidFill>
                <a:latin typeface="Arial" pitchFamily="34" charset="0"/>
                <a:cs typeface="Times New Roman" pitchFamily="18" charset="0"/>
              </a:defRPr>
            </a:lvl1pPr>
            <a:lvl2pPr marL="742950" indent="-285750" eaLnBrk="0" hangingPunct="0">
              <a:spcBef>
                <a:spcPct val="20000"/>
              </a:spcBef>
              <a:buClr>
                <a:srgbClr val="C00000"/>
              </a:buClr>
              <a:buChar char="–"/>
              <a:defRPr sz="2800">
                <a:solidFill>
                  <a:schemeClr val="tx1"/>
                </a:solidFill>
                <a:latin typeface="Arial" pitchFamily="34" charset="0"/>
                <a:cs typeface="Times New Roman" pitchFamily="18" charset="0"/>
              </a:defRPr>
            </a:lvl2pPr>
            <a:lvl3pPr marL="1143000" indent="-228600" eaLnBrk="0" hangingPunct="0">
              <a:spcBef>
                <a:spcPct val="20000"/>
              </a:spcBef>
              <a:buClr>
                <a:srgbClr val="C00000"/>
              </a:buClr>
              <a:buSzPct val="100000"/>
              <a:buFont typeface="Arial" pitchFamily="34" charset="0"/>
              <a:buChar char="•"/>
              <a:defRPr sz="2800">
                <a:solidFill>
                  <a:schemeClr val="tx1"/>
                </a:solidFill>
                <a:latin typeface="Arial" pitchFamily="34" charset="0"/>
                <a:cs typeface="Times New Roman" pitchFamily="18" charset="0"/>
              </a:defRPr>
            </a:lvl3pPr>
            <a:lvl4pPr marL="1600200" indent="-228600" eaLnBrk="0" hangingPunct="0">
              <a:spcBef>
                <a:spcPct val="20000"/>
              </a:spcBef>
              <a:buChar char="–"/>
              <a:defRPr sz="2800">
                <a:solidFill>
                  <a:schemeClr val="tx1"/>
                </a:solidFill>
                <a:latin typeface="Arial" pitchFamily="34" charset="0"/>
                <a:cs typeface="Times New Roman" pitchFamily="18" charset="0"/>
              </a:defRPr>
            </a:lvl4pPr>
            <a:lvl5pPr marL="2057400" indent="-228600" eaLnBrk="0" hangingPunct="0">
              <a:spcBef>
                <a:spcPct val="20000"/>
              </a:spcBef>
              <a:buChar char="»"/>
              <a:defRPr sz="2800">
                <a:solidFill>
                  <a:schemeClr val="tx1"/>
                </a:solidFill>
                <a:latin typeface="Arial" pitchFamily="34" charset="0"/>
                <a:cs typeface="Times New Roman" pitchFamily="18" charset="0"/>
              </a:defRPr>
            </a:lvl5pPr>
            <a:lvl6pPr marL="2514600" indent="-228600" eaLnBrk="0" fontAlgn="base" hangingPunct="0">
              <a:spcBef>
                <a:spcPct val="20000"/>
              </a:spcBef>
              <a:spcAft>
                <a:spcPct val="0"/>
              </a:spcAft>
              <a:buChar char="»"/>
              <a:defRPr sz="2800">
                <a:solidFill>
                  <a:schemeClr val="tx1"/>
                </a:solidFill>
                <a:latin typeface="Arial" pitchFamily="34" charset="0"/>
                <a:cs typeface="Times New Roman" pitchFamily="18" charset="0"/>
              </a:defRPr>
            </a:lvl6pPr>
            <a:lvl7pPr marL="2971800" indent="-228600" eaLnBrk="0" fontAlgn="base" hangingPunct="0">
              <a:spcBef>
                <a:spcPct val="20000"/>
              </a:spcBef>
              <a:spcAft>
                <a:spcPct val="0"/>
              </a:spcAft>
              <a:buChar char="»"/>
              <a:defRPr sz="2800">
                <a:solidFill>
                  <a:schemeClr val="tx1"/>
                </a:solidFill>
                <a:latin typeface="Arial" pitchFamily="34" charset="0"/>
                <a:cs typeface="Times New Roman" pitchFamily="18" charset="0"/>
              </a:defRPr>
            </a:lvl7pPr>
            <a:lvl8pPr marL="3429000" indent="-228600" eaLnBrk="0" fontAlgn="base" hangingPunct="0">
              <a:spcBef>
                <a:spcPct val="20000"/>
              </a:spcBef>
              <a:spcAft>
                <a:spcPct val="0"/>
              </a:spcAft>
              <a:buChar char="»"/>
              <a:defRPr sz="2800">
                <a:solidFill>
                  <a:schemeClr val="tx1"/>
                </a:solidFill>
                <a:latin typeface="Arial" pitchFamily="34" charset="0"/>
                <a:cs typeface="Times New Roman" pitchFamily="18" charset="0"/>
              </a:defRPr>
            </a:lvl8pPr>
            <a:lvl9pPr marL="3886200" indent="-228600" eaLnBrk="0" fontAlgn="base" hangingPunct="0">
              <a:spcBef>
                <a:spcPct val="20000"/>
              </a:spcBef>
              <a:spcAft>
                <a:spcPct val="0"/>
              </a:spcAft>
              <a:buChar char="»"/>
              <a:defRPr sz="2800">
                <a:solidFill>
                  <a:schemeClr val="tx1"/>
                </a:solidFill>
                <a:latin typeface="Arial" pitchFamily="34" charset="0"/>
                <a:cs typeface="Times New Roman" pitchFamily="18" charset="0"/>
              </a:defRPr>
            </a:lvl9pPr>
          </a:lstStyle>
          <a:p>
            <a:pPr algn="ctr">
              <a:spcBef>
                <a:spcPct val="0"/>
              </a:spcBef>
              <a:buClrTx/>
              <a:buSzTx/>
              <a:buFontTx/>
              <a:buNone/>
              <a:defRPr/>
            </a:pPr>
            <a:r>
              <a:rPr lang="es-GT" sz="2400" i="1" noProof="0" dirty="0">
                <a:cs typeface="Arial" panose="020B0604020202020204" pitchFamily="34" charset="0"/>
              </a:rPr>
              <a:t>n</a:t>
            </a:r>
          </a:p>
        </p:txBody>
      </p:sp>
      <p:sp>
        <p:nvSpPr>
          <p:cNvPr id="13" name="Title 5">
            <a:extLst>
              <a:ext uri="{FF2B5EF4-FFF2-40B4-BE49-F238E27FC236}">
                <a16:creationId xmlns:a16="http://schemas.microsoft.com/office/drawing/2014/main" id="{E4158D07-FF0B-AF75-9D39-0925D9DB4D58}"/>
              </a:ext>
            </a:extLst>
          </p:cNvPr>
          <p:cNvSpPr>
            <a:spLocks noGrp="1"/>
          </p:cNvSpPr>
          <p:nvPr>
            <p:ph type="title"/>
          </p:nvPr>
        </p:nvSpPr>
        <p:spPr>
          <a:xfrm>
            <a:off x="838199" y="11273"/>
            <a:ext cx="12163097" cy="1257300"/>
          </a:xfrm>
        </p:spPr>
        <p:txBody>
          <a:bodyPr/>
          <a:lstStyle/>
          <a:p>
            <a:r>
              <a:rPr lang="es-GT" noProof="0" dirty="0"/>
              <a:t>Ejemplo: Media del periodo de incubación </a:t>
            </a:r>
            <a:br>
              <a:rPr lang="es-GT" noProof="0" dirty="0"/>
            </a:br>
            <a:r>
              <a:rPr lang="es-GT" noProof="0" dirty="0"/>
              <a:t>del </a:t>
            </a:r>
            <a:r>
              <a:rPr lang="es-GT" b="0" i="0" noProof="0" dirty="0">
                <a:effectLst/>
              </a:rPr>
              <a:t>É</a:t>
            </a:r>
            <a:r>
              <a:rPr lang="es-GT" noProof="0" dirty="0"/>
              <a:t>bola (</a:t>
            </a:r>
            <a:r>
              <a:rPr lang="es-GT" i="1" noProof="0" dirty="0"/>
              <a:t>n=20</a:t>
            </a:r>
            <a:r>
              <a:rPr lang="es-GT" noProof="0" dirty="0"/>
              <a:t>)</a:t>
            </a:r>
            <a:br>
              <a:rPr lang="es-GT" noProof="0" dirty="0"/>
            </a:br>
            <a:endParaRPr lang="es-GT" noProof="0" dirty="0"/>
          </a:p>
        </p:txBody>
      </p:sp>
    </p:spTree>
    <p:extLst>
      <p:ext uri="{BB962C8B-B14F-4D97-AF65-F5344CB8AC3E}">
        <p14:creationId xmlns:p14="http://schemas.microsoft.com/office/powerpoint/2010/main" val="38812529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1"/>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7"/>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6"/>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6">
                                            <p:txEl>
                                              <p:pRg st="0" end="0"/>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1"/>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9"/>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30"/>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8"/>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3"/>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1" grpId="0"/>
      <p:bldP spid="20" grpId="0"/>
      <p:bldP spid="27" grpId="0"/>
      <p:bldP spid="28" grpId="0"/>
      <p:bldP spid="29" grpId="0"/>
      <p:bldP spid="30" grpId="0"/>
      <p:bldP spid="31" grpId="0" animBg="1"/>
      <p:bldP spid="33" grpId="0"/>
      <p:bldP spid="35" grpId="0" animBg="1"/>
      <p:bldP spid="36" grpId="0" animBg="1"/>
      <p:bldP spid="11" grpId="0"/>
      <p:bldP spid="2" grpId="0"/>
      <p:bldP spid="3" grpId="0"/>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A14B397-08AD-FDB5-8CE1-10A4AEA284F6}"/>
              </a:ext>
            </a:extLst>
          </p:cNvPr>
          <p:cNvSpPr>
            <a:spLocks noGrp="1"/>
          </p:cNvSpPr>
          <p:nvPr>
            <p:ph sz="half" idx="2"/>
          </p:nvPr>
        </p:nvSpPr>
        <p:spPr/>
        <p:txBody>
          <a:bodyPr/>
          <a:lstStyle/>
          <a:p>
            <a:r>
              <a:rPr lang="es-GT" noProof="0" dirty="0"/>
              <a:t>Valor atípico: </a:t>
            </a:r>
            <a:r>
              <a:rPr lang="es-GT" kern="0" noProof="0" dirty="0">
                <a:cs typeface="Times New Roman"/>
              </a:rPr>
              <a:t>Valor dentro del conjunto de datos que difiere sustancialmente de las otras observaciones</a:t>
            </a:r>
            <a:endParaRPr lang="es-GT" noProof="0" dirty="0">
              <a:cs typeface="Arial"/>
            </a:endParaRPr>
          </a:p>
          <a:p>
            <a:pPr marL="0" indent="0">
              <a:buNone/>
            </a:pPr>
            <a:endParaRPr lang="es-GT" noProof="0" dirty="0"/>
          </a:p>
        </p:txBody>
      </p:sp>
      <p:sp>
        <p:nvSpPr>
          <p:cNvPr id="3" name="Title 2">
            <a:extLst>
              <a:ext uri="{FF2B5EF4-FFF2-40B4-BE49-F238E27FC236}">
                <a16:creationId xmlns:a16="http://schemas.microsoft.com/office/drawing/2014/main" id="{650DB06F-7566-FA1E-C2B3-895EA7B9A90F}"/>
              </a:ext>
            </a:extLst>
          </p:cNvPr>
          <p:cNvSpPr>
            <a:spLocks noGrp="1"/>
          </p:cNvSpPr>
          <p:nvPr>
            <p:ph type="title"/>
          </p:nvPr>
        </p:nvSpPr>
        <p:spPr/>
        <p:txBody>
          <a:bodyPr/>
          <a:lstStyle/>
          <a:p>
            <a:r>
              <a:rPr lang="es-GT" noProof="0" dirty="0"/>
              <a:t>Valores atípicos</a:t>
            </a:r>
          </a:p>
        </p:txBody>
      </p:sp>
      <p:sp>
        <p:nvSpPr>
          <p:cNvPr id="10" name="TextBox 9">
            <a:extLst>
              <a:ext uri="{FF2B5EF4-FFF2-40B4-BE49-F238E27FC236}">
                <a16:creationId xmlns:a16="http://schemas.microsoft.com/office/drawing/2014/main" id="{3C1D7099-93A8-F6C8-F1D8-A60009F01738}"/>
              </a:ext>
            </a:extLst>
          </p:cNvPr>
          <p:cNvSpPr txBox="1"/>
          <p:nvPr/>
        </p:nvSpPr>
        <p:spPr>
          <a:xfrm>
            <a:off x="9083989" y="3627197"/>
            <a:ext cx="1143000" cy="923330"/>
          </a:xfrm>
          <a:prstGeom prst="rect">
            <a:avLst/>
          </a:prstGeom>
          <a:noFill/>
        </p:spPr>
        <p:txBody>
          <a:bodyPr wrap="square" rtlCol="0">
            <a:spAutoFit/>
          </a:bodyPr>
          <a:lstStyle/>
          <a:p>
            <a:pPr algn="ctr"/>
            <a:r>
              <a:rPr lang="es-GT" noProof="0" dirty="0">
                <a:latin typeface="Arial" panose="020B0604020202020204" pitchFamily="34" charset="0"/>
                <a:cs typeface="Arial" panose="020B0604020202020204" pitchFamily="34" charset="0"/>
              </a:rPr>
              <a:t>Valor </a:t>
            </a:r>
            <a:r>
              <a:rPr lang="es-GT" noProof="0" dirty="0"/>
              <a:t>atípico</a:t>
            </a:r>
          </a:p>
          <a:p>
            <a:pPr algn="ctr"/>
            <a:endParaRPr lang="es-GT" noProof="0" dirty="0">
              <a:latin typeface="Arial" panose="020B0604020202020204" pitchFamily="34" charset="0"/>
              <a:cs typeface="Arial" panose="020B0604020202020204" pitchFamily="34" charset="0"/>
            </a:endParaRPr>
          </a:p>
        </p:txBody>
      </p:sp>
      <p:cxnSp>
        <p:nvCxnSpPr>
          <p:cNvPr id="11" name="Straight Arrow Connector 10">
            <a:extLst>
              <a:ext uri="{FF2B5EF4-FFF2-40B4-BE49-F238E27FC236}">
                <a16:creationId xmlns:a16="http://schemas.microsoft.com/office/drawing/2014/main" id="{34DA501D-0AE1-F9EF-7B28-6E9F26263768}"/>
              </a:ext>
            </a:extLst>
          </p:cNvPr>
          <p:cNvCxnSpPr/>
          <p:nvPr/>
        </p:nvCxnSpPr>
        <p:spPr>
          <a:xfrm>
            <a:off x="9763126" y="4273528"/>
            <a:ext cx="209550" cy="849868"/>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graphicFrame>
        <p:nvGraphicFramePr>
          <p:cNvPr id="12" name="Object 2">
            <a:extLst>
              <a:ext uri="{FF2B5EF4-FFF2-40B4-BE49-F238E27FC236}">
                <a16:creationId xmlns:a16="http://schemas.microsoft.com/office/drawing/2014/main" id="{E872172F-44D2-F78D-1C86-6A714C613492}"/>
              </a:ext>
            </a:extLst>
          </p:cNvPr>
          <p:cNvGraphicFramePr>
            <a:graphicFrameLocks noChangeAspect="1"/>
          </p:cNvGraphicFramePr>
          <p:nvPr>
            <p:extLst>
              <p:ext uri="{D42A27DB-BD31-4B8C-83A1-F6EECF244321}">
                <p14:modId xmlns:p14="http://schemas.microsoft.com/office/powerpoint/2010/main" val="3490085848"/>
              </p:ext>
            </p:extLst>
          </p:nvPr>
        </p:nvGraphicFramePr>
        <p:xfrm>
          <a:off x="368857" y="2939143"/>
          <a:ext cx="10447763" cy="357051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4681179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Graphic spid="12" grpId="0">
        <p:bldAsOne/>
      </p:bldGraphic>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67D5F6AF-7681-9497-9CC1-7B58208E45C8}"/>
              </a:ext>
            </a:extLst>
          </p:cNvPr>
          <p:cNvSpPr>
            <a:spLocks noGrp="1"/>
          </p:cNvSpPr>
          <p:nvPr>
            <p:ph sz="half" idx="2"/>
          </p:nvPr>
        </p:nvSpPr>
        <p:spPr/>
        <p:txBody>
          <a:bodyPr lIns="91440" tIns="45720" rIns="91440" bIns="45720" anchor="t"/>
          <a:lstStyle/>
          <a:p>
            <a:pPr eaLnBrk="0" fontAlgn="base" hangingPunct="0">
              <a:spcBef>
                <a:spcPts val="600"/>
              </a:spcBef>
              <a:spcAft>
                <a:spcPct val="0"/>
              </a:spcAft>
              <a:buSzPct val="100000"/>
              <a:defRPr/>
            </a:pPr>
            <a:r>
              <a:rPr kumimoji="0" lang="es-GT" sz="2000" b="0" i="0" u="none" strike="noStrike" kern="0" cap="none" spc="0" normalizeH="0" baseline="0" noProof="0" dirty="0">
                <a:ln>
                  <a:noFill/>
                </a:ln>
                <a:solidFill>
                  <a:srgbClr val="000000"/>
                </a:solidFill>
                <a:effectLst/>
                <a:uLnTx/>
                <a:uFillTx/>
                <a:latin typeface="Arial"/>
                <a:ea typeface="+mn-ea"/>
                <a:cs typeface="Times New Roman"/>
              </a:rPr>
              <a:t>Medida más conocida dentro de las </a:t>
            </a:r>
            <a:r>
              <a:rPr lang="es-GT" sz="2000" kern="0" noProof="0" dirty="0">
                <a:solidFill>
                  <a:srgbClr val="000000"/>
                </a:solidFill>
                <a:latin typeface="Arial"/>
                <a:cs typeface="Times New Roman"/>
              </a:rPr>
              <a:t>medidas de</a:t>
            </a:r>
            <a:r>
              <a:rPr kumimoji="0" lang="es-GT" sz="2000" b="0" i="0" u="none" strike="noStrike" kern="0" cap="none" spc="0" normalizeH="0" baseline="0" noProof="0" dirty="0">
                <a:ln>
                  <a:noFill/>
                </a:ln>
                <a:solidFill>
                  <a:srgbClr val="000000"/>
                </a:solidFill>
                <a:effectLst/>
                <a:uLnTx/>
                <a:uFillTx/>
                <a:latin typeface="Arial"/>
                <a:ea typeface="+mn-ea"/>
                <a:cs typeface="Times New Roman"/>
              </a:rPr>
              <a:t> tendencia central</a:t>
            </a:r>
            <a:endParaRPr kumimoji="0" lang="es-GT" sz="2000" kern="0" noProof="0" dirty="0">
              <a:solidFill>
                <a:srgbClr val="000000"/>
              </a:solidFill>
              <a:latin typeface="Arial"/>
              <a:ea typeface="+mn-ea"/>
              <a:cs typeface="Times New Roman"/>
            </a:endParaRPr>
          </a:p>
          <a:p>
            <a:pPr eaLnBrk="0" fontAlgn="base" hangingPunct="0">
              <a:spcBef>
                <a:spcPts val="600"/>
              </a:spcBef>
              <a:spcAft>
                <a:spcPct val="0"/>
              </a:spcAft>
              <a:buSzPct val="100000"/>
              <a:defRPr/>
            </a:pPr>
            <a:r>
              <a:rPr lang="es-GT" sz="2000" kern="0" noProof="0" dirty="0">
                <a:solidFill>
                  <a:srgbClr val="000000"/>
                </a:solidFill>
                <a:latin typeface="Arial"/>
                <a:cs typeface="Times New Roman"/>
              </a:rPr>
              <a:t>Es la mejor medida a usar en</a:t>
            </a:r>
            <a:r>
              <a:rPr lang="es-GT" sz="2000" kern="0" noProof="0" dirty="0">
                <a:latin typeface="Arial"/>
                <a:cs typeface="Times New Roman"/>
              </a:rPr>
              <a:t> datos distribuidos simétricamente, con pocos </a:t>
            </a:r>
            <a:r>
              <a:rPr kumimoji="0" lang="es-GT" sz="2000" b="0" i="0" u="none" strike="noStrike" kern="0" cap="none" spc="0" normalizeH="0" baseline="0" noProof="0" dirty="0">
                <a:ln>
                  <a:noFill/>
                </a:ln>
                <a:effectLst/>
                <a:uLnTx/>
                <a:uFillTx/>
                <a:latin typeface="Arial"/>
                <a:ea typeface="+mn-ea"/>
                <a:cs typeface="Times New Roman"/>
              </a:rPr>
              <a:t>valores atípicos</a:t>
            </a:r>
            <a:endParaRPr lang="es-GT" noProof="0" dirty="0">
              <a:solidFill>
                <a:srgbClr val="000000"/>
              </a:solidFill>
              <a:latin typeface="Arial"/>
              <a:cs typeface="Arial"/>
            </a:endParaRPr>
          </a:p>
        </p:txBody>
      </p:sp>
      <p:sp>
        <p:nvSpPr>
          <p:cNvPr id="4" name="Title 3">
            <a:extLst>
              <a:ext uri="{FF2B5EF4-FFF2-40B4-BE49-F238E27FC236}">
                <a16:creationId xmlns:a16="http://schemas.microsoft.com/office/drawing/2014/main" id="{84B52A94-A583-C0C5-0DE0-E0A3FFE9E7BE}"/>
              </a:ext>
            </a:extLst>
          </p:cNvPr>
          <p:cNvSpPr>
            <a:spLocks noGrp="1"/>
          </p:cNvSpPr>
          <p:nvPr>
            <p:ph type="title"/>
          </p:nvPr>
        </p:nvSpPr>
        <p:spPr/>
        <p:txBody>
          <a:bodyPr/>
          <a:lstStyle/>
          <a:p>
            <a:r>
              <a:rPr lang="es-GT" noProof="0" dirty="0"/>
              <a:t>Media: propiedad y usos</a:t>
            </a:r>
          </a:p>
        </p:txBody>
      </p:sp>
      <p:graphicFrame>
        <p:nvGraphicFramePr>
          <p:cNvPr id="10" name="Object 2">
            <a:extLst>
              <a:ext uri="{FF2B5EF4-FFF2-40B4-BE49-F238E27FC236}">
                <a16:creationId xmlns:a16="http://schemas.microsoft.com/office/drawing/2014/main" id="{C5A32C93-8396-6A16-13D8-48E75D286745}"/>
              </a:ext>
            </a:extLst>
          </p:cNvPr>
          <p:cNvGraphicFramePr>
            <a:graphicFrameLocks noChangeAspect="1"/>
          </p:cNvGraphicFramePr>
          <p:nvPr>
            <p:extLst>
              <p:ext uri="{D42A27DB-BD31-4B8C-83A1-F6EECF244321}">
                <p14:modId xmlns:p14="http://schemas.microsoft.com/office/powerpoint/2010/main" val="1277154659"/>
              </p:ext>
            </p:extLst>
          </p:nvPr>
        </p:nvGraphicFramePr>
        <p:xfrm>
          <a:off x="887973" y="2904369"/>
          <a:ext cx="4634650" cy="3194049"/>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1" name="Object 2">
            <a:extLst>
              <a:ext uri="{FF2B5EF4-FFF2-40B4-BE49-F238E27FC236}">
                <a16:creationId xmlns:a16="http://schemas.microsoft.com/office/drawing/2014/main" id="{E6B28D31-AE8D-1FB5-A1DD-F64EA9080DF3}"/>
              </a:ext>
            </a:extLst>
          </p:cNvPr>
          <p:cNvGraphicFramePr>
            <a:graphicFrameLocks noChangeAspect="1"/>
          </p:cNvGraphicFramePr>
          <p:nvPr>
            <p:extLst>
              <p:ext uri="{D42A27DB-BD31-4B8C-83A1-F6EECF244321}">
                <p14:modId xmlns:p14="http://schemas.microsoft.com/office/powerpoint/2010/main" val="3329355925"/>
              </p:ext>
            </p:extLst>
          </p:nvPr>
        </p:nvGraphicFramePr>
        <p:xfrm>
          <a:off x="6394938" y="2906430"/>
          <a:ext cx="4909089" cy="3227190"/>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33671025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1" grpId="0">
        <p:bldAsOne/>
      </p:bldGraphic>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1B339AD-9D37-BF8D-695F-03E9184BAF8C}"/>
              </a:ext>
            </a:extLst>
          </p:cNvPr>
          <p:cNvSpPr>
            <a:spLocks noGrp="1"/>
          </p:cNvSpPr>
          <p:nvPr>
            <p:ph sz="half" idx="2"/>
          </p:nvPr>
        </p:nvSpPr>
        <p:spPr/>
        <p:txBody>
          <a:bodyPr/>
          <a:lstStyle/>
          <a:p>
            <a:pPr marL="0" indent="0">
              <a:buClr>
                <a:srgbClr val="006600"/>
              </a:buClr>
              <a:buFont typeface="Wingdings" pitchFamily="2" charset="2"/>
              <a:buNone/>
              <a:defRPr/>
            </a:pPr>
            <a:r>
              <a:rPr lang="es-GT" noProof="0" dirty="0"/>
              <a:t>Valor </a:t>
            </a:r>
            <a:r>
              <a:rPr lang="es-GT" noProof="0" dirty="0">
                <a:cs typeface="Arial" charset="0"/>
              </a:rPr>
              <a:t>medio</a:t>
            </a:r>
            <a:r>
              <a:rPr lang="es-GT" noProof="0" dirty="0"/>
              <a:t>, que divide la distribución en dos partes iguales</a:t>
            </a:r>
          </a:p>
          <a:p>
            <a:pPr marL="0" indent="0">
              <a:buClr>
                <a:srgbClr val="006600"/>
              </a:buClr>
              <a:buFont typeface="Wingdings" pitchFamily="2" charset="2"/>
              <a:buNone/>
              <a:defRPr/>
            </a:pPr>
            <a:endParaRPr lang="es-GT" sz="2800" b="1" noProof="0" dirty="0">
              <a:solidFill>
                <a:srgbClr val="00953A"/>
              </a:solidFill>
            </a:endParaRPr>
          </a:p>
          <a:p>
            <a:pPr marL="0" lvl="1" indent="0">
              <a:spcAft>
                <a:spcPts val="1200"/>
              </a:spcAft>
              <a:buFont typeface="Arial" panose="020B0604020202020204" pitchFamily="34" charset="0"/>
              <a:buNone/>
              <a:defRPr/>
            </a:pPr>
            <a:r>
              <a:rPr lang="es-GT" sz="2800" b="1" noProof="0" dirty="0">
                <a:solidFill>
                  <a:srgbClr val="00953A"/>
                </a:solidFill>
              </a:rPr>
              <a:t>Cómo identificar la mediana:</a:t>
            </a:r>
            <a:endParaRPr lang="es-GT" sz="2800" noProof="0" dirty="0">
              <a:solidFill>
                <a:srgbClr val="00953A"/>
              </a:solidFill>
            </a:endParaRPr>
          </a:p>
        </p:txBody>
      </p:sp>
      <p:sp>
        <p:nvSpPr>
          <p:cNvPr id="3" name="Title 2">
            <a:extLst>
              <a:ext uri="{FF2B5EF4-FFF2-40B4-BE49-F238E27FC236}">
                <a16:creationId xmlns:a16="http://schemas.microsoft.com/office/drawing/2014/main" id="{47A430EC-FC4E-D001-64DD-F04DD8856752}"/>
              </a:ext>
            </a:extLst>
          </p:cNvPr>
          <p:cNvSpPr>
            <a:spLocks noGrp="1"/>
          </p:cNvSpPr>
          <p:nvPr>
            <p:ph type="title"/>
          </p:nvPr>
        </p:nvSpPr>
        <p:spPr/>
        <p:txBody>
          <a:bodyPr/>
          <a:lstStyle/>
          <a:p>
            <a:r>
              <a:rPr lang="es-GT" noProof="0" dirty="0"/>
              <a:t>Mediana</a:t>
            </a:r>
          </a:p>
        </p:txBody>
      </p:sp>
      <p:sp>
        <p:nvSpPr>
          <p:cNvPr id="6" name="Rounded Rectangle 5">
            <a:extLst>
              <a:ext uri="{FF2B5EF4-FFF2-40B4-BE49-F238E27FC236}">
                <a16:creationId xmlns:a16="http://schemas.microsoft.com/office/drawing/2014/main" id="{7C8DD8F6-3F3C-7A89-599C-EFD54E18CA49}"/>
              </a:ext>
            </a:extLst>
          </p:cNvPr>
          <p:cNvSpPr/>
          <p:nvPr/>
        </p:nvSpPr>
        <p:spPr>
          <a:xfrm>
            <a:off x="838198" y="3393175"/>
            <a:ext cx="5119983" cy="836022"/>
          </a:xfrm>
          <a:prstGeom prst="roundRect">
            <a:avLst/>
          </a:prstGeom>
          <a:noFill/>
          <a:ln w="76200">
            <a:solidFill>
              <a:srgbClr val="00953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514350" eaLnBrk="1" fontAlgn="auto" hangingPunct="1">
              <a:spcBef>
                <a:spcPts val="0"/>
              </a:spcBef>
              <a:spcAft>
                <a:spcPts val="0"/>
              </a:spcAft>
              <a:defRPr/>
            </a:pPr>
            <a:r>
              <a:rPr lang="es-GT" sz="2400" noProof="0" dirty="0">
                <a:solidFill>
                  <a:schemeClr val="tx1"/>
                </a:solidFill>
                <a:cs typeface="Arial" panose="020B0604020202020204" pitchFamily="34" charset="0"/>
              </a:rPr>
              <a:t>Ordenar las observaciones</a:t>
            </a:r>
          </a:p>
        </p:txBody>
      </p:sp>
      <p:sp>
        <p:nvSpPr>
          <p:cNvPr id="7" name="TextBox 6">
            <a:extLst>
              <a:ext uri="{FF2B5EF4-FFF2-40B4-BE49-F238E27FC236}">
                <a16:creationId xmlns:a16="http://schemas.microsoft.com/office/drawing/2014/main" id="{75E47DED-F148-6752-D437-EC927153962C}"/>
              </a:ext>
            </a:extLst>
          </p:cNvPr>
          <p:cNvSpPr txBox="1">
            <a:spLocks noChangeArrowheads="1"/>
          </p:cNvSpPr>
          <p:nvPr/>
        </p:nvSpPr>
        <p:spPr bwMode="auto">
          <a:xfrm>
            <a:off x="851919" y="3326424"/>
            <a:ext cx="5334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eaLnBrk="1" hangingPunct="1">
              <a:spcBef>
                <a:spcPct val="0"/>
              </a:spcBef>
              <a:buClrTx/>
              <a:buSzTx/>
              <a:buFontTx/>
              <a:buNone/>
            </a:pPr>
            <a:r>
              <a:rPr lang="es-GT" sz="6000" noProof="0" dirty="0">
                <a:cs typeface="Arial" panose="020B0604020202020204" pitchFamily="34" charset="0"/>
              </a:rPr>
              <a:t>1</a:t>
            </a:r>
          </a:p>
        </p:txBody>
      </p:sp>
      <p:sp>
        <p:nvSpPr>
          <p:cNvPr id="8" name="Rounded Rectangle 3">
            <a:extLst>
              <a:ext uri="{FF2B5EF4-FFF2-40B4-BE49-F238E27FC236}">
                <a16:creationId xmlns:a16="http://schemas.microsoft.com/office/drawing/2014/main" id="{9ACAE058-FFBA-52D7-0D3A-8E5D54AEF06C}"/>
              </a:ext>
            </a:extLst>
          </p:cNvPr>
          <p:cNvSpPr/>
          <p:nvPr/>
        </p:nvSpPr>
        <p:spPr>
          <a:xfrm>
            <a:off x="838198" y="4459302"/>
            <a:ext cx="5484224" cy="836022"/>
          </a:xfrm>
          <a:prstGeom prst="roundRect">
            <a:avLst/>
          </a:prstGeom>
          <a:noFill/>
          <a:ln w="76200" cap="flat" cmpd="sng" algn="ctr">
            <a:solidFill>
              <a:srgbClr val="00953A"/>
            </a:solidFill>
            <a:prstDash val="solid"/>
          </a:ln>
          <a:effectLst/>
        </p:spPr>
        <p:txBody>
          <a:bodyPr anchor="ctr"/>
          <a:lstStyle/>
          <a:p>
            <a:pPr marL="571500" marR="0" lvl="0" indent="-6350" defTabSz="914400" eaLnBrk="1" fontAlgn="auto" latinLnBrk="0" hangingPunct="1">
              <a:lnSpc>
                <a:spcPct val="100000"/>
              </a:lnSpc>
              <a:spcBef>
                <a:spcPts val="0"/>
              </a:spcBef>
              <a:spcAft>
                <a:spcPts val="0"/>
              </a:spcAft>
              <a:buClrTx/>
              <a:buSzTx/>
              <a:buFontTx/>
              <a:buNone/>
              <a:tabLst/>
              <a:defRPr/>
            </a:pPr>
            <a:r>
              <a:rPr kumimoji="0" lang="es-GT" sz="2400" i="0" u="none" strike="noStrike" kern="0" cap="none" spc="0" normalizeH="0" baseline="0" noProof="0" dirty="0">
                <a:ln>
                  <a:noFill/>
                </a:ln>
                <a:solidFill>
                  <a:srgbClr val="000000"/>
                </a:solidFill>
                <a:effectLst/>
                <a:uLnTx/>
                <a:uFillTx/>
                <a:latin typeface="Arial"/>
                <a:ea typeface="+mn-ea"/>
                <a:cs typeface="Arial" panose="020B0604020202020204" pitchFamily="34" charset="0"/>
              </a:rPr>
              <a:t>Encontrar la posición media como (</a:t>
            </a:r>
            <a:r>
              <a:rPr kumimoji="0" lang="es-GT" sz="2400" i="1" u="none" strike="noStrike" kern="0" cap="none" spc="0" normalizeH="0" baseline="0" noProof="0" dirty="0">
                <a:ln>
                  <a:noFill/>
                </a:ln>
                <a:solidFill>
                  <a:srgbClr val="000000"/>
                </a:solidFill>
                <a:effectLst/>
                <a:uLnTx/>
                <a:uFillTx/>
                <a:latin typeface="Arial"/>
                <a:ea typeface="+mn-ea"/>
                <a:cs typeface="Arial" panose="020B0604020202020204" pitchFamily="34" charset="0"/>
              </a:rPr>
              <a:t>n </a:t>
            </a:r>
            <a:r>
              <a:rPr kumimoji="0" lang="es-GT" sz="2400" i="0" u="none" strike="noStrike" kern="0" cap="none" spc="0" normalizeH="0" baseline="0" noProof="0" dirty="0">
                <a:ln>
                  <a:noFill/>
                </a:ln>
                <a:solidFill>
                  <a:srgbClr val="000000"/>
                </a:solidFill>
                <a:effectLst/>
                <a:uLnTx/>
                <a:uFillTx/>
                <a:latin typeface="Arial"/>
                <a:ea typeface="+mn-ea"/>
                <a:cs typeface="Arial" panose="020B0604020202020204" pitchFamily="34" charset="0"/>
              </a:rPr>
              <a:t>+ 1) / 2</a:t>
            </a:r>
          </a:p>
        </p:txBody>
      </p:sp>
      <p:sp>
        <p:nvSpPr>
          <p:cNvPr id="9" name="TextBox 4">
            <a:extLst>
              <a:ext uri="{FF2B5EF4-FFF2-40B4-BE49-F238E27FC236}">
                <a16:creationId xmlns:a16="http://schemas.microsoft.com/office/drawing/2014/main" id="{06F5538F-F75C-3B5B-C086-E21F6E5DB769}"/>
              </a:ext>
            </a:extLst>
          </p:cNvPr>
          <p:cNvSpPr txBox="1">
            <a:spLocks noChangeArrowheads="1"/>
          </p:cNvSpPr>
          <p:nvPr/>
        </p:nvSpPr>
        <p:spPr bwMode="auto">
          <a:xfrm>
            <a:off x="896754" y="4391772"/>
            <a:ext cx="612775"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defTabSz="914400" fontAlgn="base">
              <a:spcBef>
                <a:spcPct val="0"/>
              </a:spcBef>
              <a:spcAft>
                <a:spcPct val="0"/>
              </a:spcAft>
              <a:buClrTx/>
              <a:buSzTx/>
              <a:buFontTx/>
              <a:buNone/>
            </a:pPr>
            <a:r>
              <a:rPr lang="es-GT" sz="6000" noProof="0" dirty="0">
                <a:solidFill>
                  <a:srgbClr val="000000"/>
                </a:solidFill>
                <a:cs typeface="Arial" panose="020B0604020202020204" pitchFamily="34" charset="0"/>
              </a:rPr>
              <a:t>2</a:t>
            </a:r>
          </a:p>
        </p:txBody>
      </p:sp>
      <p:sp>
        <p:nvSpPr>
          <p:cNvPr id="10" name="Rounded Rectangle 7">
            <a:extLst>
              <a:ext uri="{FF2B5EF4-FFF2-40B4-BE49-F238E27FC236}">
                <a16:creationId xmlns:a16="http://schemas.microsoft.com/office/drawing/2014/main" id="{F559BFF2-896E-D270-8925-A37834894FAC}"/>
              </a:ext>
            </a:extLst>
          </p:cNvPr>
          <p:cNvSpPr/>
          <p:nvPr/>
        </p:nvSpPr>
        <p:spPr>
          <a:xfrm>
            <a:off x="838198" y="5522526"/>
            <a:ext cx="5954487" cy="775789"/>
          </a:xfrm>
          <a:prstGeom prst="roundRect">
            <a:avLst/>
          </a:prstGeom>
          <a:noFill/>
          <a:ln w="76200">
            <a:solidFill>
              <a:srgbClr val="33993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571500" lvl="1" defTabSz="682625" eaLnBrk="1" fontAlgn="auto" hangingPunct="1">
              <a:spcBef>
                <a:spcPts val="0"/>
              </a:spcBef>
              <a:spcAft>
                <a:spcPts val="0"/>
              </a:spcAft>
              <a:defRPr/>
            </a:pPr>
            <a:r>
              <a:rPr lang="es-GT" sz="2400" noProof="0" dirty="0">
                <a:solidFill>
                  <a:schemeClr val="tx1"/>
                </a:solidFill>
                <a:cs typeface="Arial" panose="020B0604020202020204" pitchFamily="34" charset="0"/>
              </a:rPr>
              <a:t>Identificar el valor en el centro</a:t>
            </a:r>
            <a:endParaRPr lang="es-GT" sz="2400" noProof="0" dirty="0">
              <a:solidFill>
                <a:schemeClr val="tx1"/>
              </a:solidFill>
              <a:ea typeface="ＭＳ Ｐゴシック" pitchFamily="34" charset="-128"/>
              <a:cs typeface="Arial" panose="020B0604020202020204" pitchFamily="34" charset="0"/>
            </a:endParaRPr>
          </a:p>
        </p:txBody>
      </p:sp>
      <p:sp>
        <p:nvSpPr>
          <p:cNvPr id="11" name="TextBox 8">
            <a:extLst>
              <a:ext uri="{FF2B5EF4-FFF2-40B4-BE49-F238E27FC236}">
                <a16:creationId xmlns:a16="http://schemas.microsoft.com/office/drawing/2014/main" id="{C9FE2641-CAD1-E013-9B35-933ED44E6B52}"/>
              </a:ext>
            </a:extLst>
          </p:cNvPr>
          <p:cNvSpPr txBox="1">
            <a:spLocks noChangeArrowheads="1"/>
          </p:cNvSpPr>
          <p:nvPr/>
        </p:nvSpPr>
        <p:spPr bwMode="auto">
          <a:xfrm>
            <a:off x="896755" y="5431773"/>
            <a:ext cx="51435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algn="ctr" defTabSz="914400" fontAlgn="base">
              <a:spcBef>
                <a:spcPct val="0"/>
              </a:spcBef>
              <a:spcAft>
                <a:spcPct val="0"/>
              </a:spcAft>
              <a:buClrTx/>
              <a:buSzTx/>
              <a:buFontTx/>
              <a:buNone/>
            </a:pPr>
            <a:r>
              <a:rPr lang="es-GT" sz="6000" noProof="0" dirty="0">
                <a:solidFill>
                  <a:srgbClr val="000000"/>
                </a:solidFill>
                <a:cs typeface="Arial" panose="020B0604020202020204" pitchFamily="34" charset="0"/>
              </a:rPr>
              <a:t>3</a:t>
            </a:r>
          </a:p>
        </p:txBody>
      </p:sp>
    </p:spTree>
    <p:extLst>
      <p:ext uri="{BB962C8B-B14F-4D97-AF65-F5344CB8AC3E}">
        <p14:creationId xmlns:p14="http://schemas.microsoft.com/office/powerpoint/2010/main" val="14777501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animBg="1"/>
      <p:bldP spid="9" grpId="0"/>
      <p:bldP spid="10" grpId="0" animBg="1"/>
      <p:bldP spid="1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Group 74">
            <a:extLst>
              <a:ext uri="{FF2B5EF4-FFF2-40B4-BE49-F238E27FC236}">
                <a16:creationId xmlns:a16="http://schemas.microsoft.com/office/drawing/2014/main" id="{0F0B06AA-91B0-6EB4-C094-FC251B68D350}"/>
              </a:ext>
            </a:extLst>
          </p:cNvPr>
          <p:cNvGraphicFramePr>
            <a:graphicFrameLocks/>
          </p:cNvGraphicFramePr>
          <p:nvPr>
            <p:extLst>
              <p:ext uri="{D42A27DB-BD31-4B8C-83A1-F6EECF244321}">
                <p14:modId xmlns:p14="http://schemas.microsoft.com/office/powerpoint/2010/main" val="3819416024"/>
              </p:ext>
            </p:extLst>
          </p:nvPr>
        </p:nvGraphicFramePr>
        <p:xfrm>
          <a:off x="563118" y="1329251"/>
          <a:ext cx="4163697" cy="5347337"/>
        </p:xfrm>
        <a:graphic>
          <a:graphicData uri="http://schemas.openxmlformats.org/drawingml/2006/table">
            <a:tbl>
              <a:tblPr firstRow="1" bandRow="1">
                <a:tableStyleId>{68D230F3-CF80-4859-8CE7-A43EE81993B5}</a:tableStyleId>
              </a:tblPr>
              <a:tblGrid>
                <a:gridCol w="1390371">
                  <a:extLst>
                    <a:ext uri="{9D8B030D-6E8A-4147-A177-3AD203B41FA5}">
                      <a16:colId xmlns:a16="http://schemas.microsoft.com/office/drawing/2014/main" val="20000"/>
                    </a:ext>
                  </a:extLst>
                </a:gridCol>
                <a:gridCol w="2773326">
                  <a:extLst>
                    <a:ext uri="{9D8B030D-6E8A-4147-A177-3AD203B41FA5}">
                      <a16:colId xmlns:a16="http://schemas.microsoft.com/office/drawing/2014/main" val="20001"/>
                    </a:ext>
                  </a:extLst>
                </a:gridCol>
              </a:tblGrid>
              <a:tr h="259081">
                <a:tc>
                  <a:txBody>
                    <a:bodyPr/>
                    <a:lstStyle>
                      <a:lvl1pPr marL="0" algn="l" defTabSz="914400" rtl="0" eaLnBrk="1" latinLnBrk="0" hangingPunct="1">
                        <a:defRPr sz="1800" kern="1200">
                          <a:solidFill>
                            <a:schemeClr val="tx1"/>
                          </a:solidFill>
                          <a:latin typeface="Calibri"/>
                          <a:cs typeface="Times New Roman"/>
                        </a:defRPr>
                      </a:lvl1pPr>
                      <a:lvl2pPr marL="457200" algn="l" defTabSz="914400" rtl="0" eaLnBrk="1" latinLnBrk="0" hangingPunct="1">
                        <a:defRPr sz="1800" kern="1200">
                          <a:solidFill>
                            <a:schemeClr val="tx1"/>
                          </a:solidFill>
                          <a:latin typeface="Calibri"/>
                          <a:cs typeface="Times New Roman"/>
                        </a:defRPr>
                      </a:lvl2pPr>
                      <a:lvl3pPr marL="914400" algn="l" defTabSz="914400" rtl="0" eaLnBrk="1" latinLnBrk="0" hangingPunct="1">
                        <a:defRPr sz="1800" kern="1200">
                          <a:solidFill>
                            <a:schemeClr val="tx1"/>
                          </a:solidFill>
                          <a:latin typeface="Calibri"/>
                          <a:cs typeface="Times New Roman"/>
                        </a:defRPr>
                      </a:lvl3pPr>
                      <a:lvl4pPr marL="1371600" algn="l" defTabSz="914400" rtl="0" eaLnBrk="1" latinLnBrk="0" hangingPunct="1">
                        <a:defRPr sz="1800" kern="1200">
                          <a:solidFill>
                            <a:schemeClr val="tx1"/>
                          </a:solidFill>
                          <a:latin typeface="Calibri"/>
                          <a:cs typeface="Times New Roman"/>
                        </a:defRPr>
                      </a:lvl4pPr>
                      <a:lvl5pPr marL="1828800" algn="l" defTabSz="914400" rtl="0" eaLnBrk="1" latinLnBrk="0" hangingPunct="1">
                        <a:defRPr sz="1800" kern="1200">
                          <a:solidFill>
                            <a:schemeClr val="tx1"/>
                          </a:solidFill>
                          <a:latin typeface="Calibri"/>
                          <a:cs typeface="Times New Roman"/>
                        </a:defRPr>
                      </a:lvl5pPr>
                      <a:lvl6pPr marL="2286000" algn="l" defTabSz="914400" rtl="0" eaLnBrk="1" latinLnBrk="0" hangingPunct="1">
                        <a:defRPr sz="1800" kern="1200">
                          <a:solidFill>
                            <a:schemeClr val="tx1"/>
                          </a:solidFill>
                          <a:latin typeface="Calibri"/>
                          <a:cs typeface="Times New Roman"/>
                        </a:defRPr>
                      </a:lvl6pPr>
                      <a:lvl7pPr marL="2743200" algn="l" defTabSz="914400" rtl="0" eaLnBrk="1" latinLnBrk="0" hangingPunct="1">
                        <a:defRPr sz="1800" kern="1200">
                          <a:solidFill>
                            <a:schemeClr val="tx1"/>
                          </a:solidFill>
                          <a:latin typeface="Calibri"/>
                          <a:cs typeface="Times New Roman"/>
                        </a:defRPr>
                      </a:lvl7pPr>
                      <a:lvl8pPr marL="3200400" algn="l" defTabSz="914400" rtl="0" eaLnBrk="1" latinLnBrk="0" hangingPunct="1">
                        <a:defRPr sz="1800" kern="1200">
                          <a:solidFill>
                            <a:schemeClr val="tx1"/>
                          </a:solidFill>
                          <a:latin typeface="Calibri"/>
                          <a:cs typeface="Times New Roman"/>
                        </a:defRPr>
                      </a:lvl8pPr>
                      <a:lvl9pPr marL="3657600" algn="l" defTabSz="914400" rtl="0" eaLnBrk="1" latinLnBrk="0" hangingPunct="1">
                        <a:defRPr sz="1800" kern="1200">
                          <a:solidFill>
                            <a:schemeClr val="tx1"/>
                          </a:solidFill>
                          <a:latin typeface="Calibri"/>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s-GT" sz="1600" b="1" u="none" strike="noStrike" cap="none" normalizeH="0" baseline="0" noProof="0" dirty="0">
                          <a:ln>
                            <a:noFill/>
                          </a:ln>
                          <a:solidFill>
                            <a:schemeClr val="tx1"/>
                          </a:solidFill>
                          <a:effectLst/>
                          <a:latin typeface="+mn-lt"/>
                        </a:rPr>
                        <a:t>Identificación del paciente</a:t>
                      </a:r>
                      <a:endParaRPr kumimoji="0" lang="es-GT" sz="1600" b="1" i="0" u="none" strike="noStrike" cap="none" normalizeH="0" baseline="0" noProof="0" dirty="0">
                        <a:ln>
                          <a:noFill/>
                        </a:ln>
                        <a:solidFill>
                          <a:schemeClr val="tx1"/>
                        </a:solidFill>
                        <a:effectLst/>
                        <a:latin typeface="+mn-lt"/>
                        <a:cs typeface="Arial" panose="020B0604020202020204" pitchFamily="34" charset="0"/>
                      </a:endParaRPr>
                    </a:p>
                  </a:txBody>
                  <a:tcPr marL="0" marR="0" marT="0" marB="4572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lvl1pPr marL="0" algn="l" defTabSz="914400" rtl="0" eaLnBrk="1" latinLnBrk="0" hangingPunct="1">
                        <a:defRPr sz="1800" kern="1200">
                          <a:solidFill>
                            <a:schemeClr val="tx1"/>
                          </a:solidFill>
                          <a:latin typeface="Calibri"/>
                          <a:cs typeface="Times New Roman"/>
                        </a:defRPr>
                      </a:lvl1pPr>
                      <a:lvl2pPr marL="457200" algn="l" defTabSz="914400" rtl="0" eaLnBrk="1" latinLnBrk="0" hangingPunct="1">
                        <a:defRPr sz="1800" kern="1200">
                          <a:solidFill>
                            <a:schemeClr val="tx1"/>
                          </a:solidFill>
                          <a:latin typeface="Calibri"/>
                          <a:cs typeface="Times New Roman"/>
                        </a:defRPr>
                      </a:lvl2pPr>
                      <a:lvl3pPr marL="914400" algn="l" defTabSz="914400" rtl="0" eaLnBrk="1" latinLnBrk="0" hangingPunct="1">
                        <a:defRPr sz="1800" kern="1200">
                          <a:solidFill>
                            <a:schemeClr val="tx1"/>
                          </a:solidFill>
                          <a:latin typeface="Calibri"/>
                          <a:cs typeface="Times New Roman"/>
                        </a:defRPr>
                      </a:lvl3pPr>
                      <a:lvl4pPr marL="1371600" algn="l" defTabSz="914400" rtl="0" eaLnBrk="1" latinLnBrk="0" hangingPunct="1">
                        <a:defRPr sz="1800" kern="1200">
                          <a:solidFill>
                            <a:schemeClr val="tx1"/>
                          </a:solidFill>
                          <a:latin typeface="Calibri"/>
                          <a:cs typeface="Times New Roman"/>
                        </a:defRPr>
                      </a:lvl4pPr>
                      <a:lvl5pPr marL="1828800" algn="l" defTabSz="914400" rtl="0" eaLnBrk="1" latinLnBrk="0" hangingPunct="1">
                        <a:defRPr sz="1800" kern="1200">
                          <a:solidFill>
                            <a:schemeClr val="tx1"/>
                          </a:solidFill>
                          <a:latin typeface="Calibri"/>
                          <a:cs typeface="Times New Roman"/>
                        </a:defRPr>
                      </a:lvl5pPr>
                      <a:lvl6pPr marL="2286000" algn="l" defTabSz="914400" rtl="0" eaLnBrk="1" latinLnBrk="0" hangingPunct="1">
                        <a:defRPr sz="1800" kern="1200">
                          <a:solidFill>
                            <a:schemeClr val="tx1"/>
                          </a:solidFill>
                          <a:latin typeface="Calibri"/>
                          <a:cs typeface="Times New Roman"/>
                        </a:defRPr>
                      </a:lvl6pPr>
                      <a:lvl7pPr marL="2743200" algn="l" defTabSz="914400" rtl="0" eaLnBrk="1" latinLnBrk="0" hangingPunct="1">
                        <a:defRPr sz="1800" kern="1200">
                          <a:solidFill>
                            <a:schemeClr val="tx1"/>
                          </a:solidFill>
                          <a:latin typeface="Calibri"/>
                          <a:cs typeface="Times New Roman"/>
                        </a:defRPr>
                      </a:lvl7pPr>
                      <a:lvl8pPr marL="3200400" algn="l" defTabSz="914400" rtl="0" eaLnBrk="1" latinLnBrk="0" hangingPunct="1">
                        <a:defRPr sz="1800" kern="1200">
                          <a:solidFill>
                            <a:schemeClr val="tx1"/>
                          </a:solidFill>
                          <a:latin typeface="Calibri"/>
                          <a:cs typeface="Times New Roman"/>
                        </a:defRPr>
                      </a:lvl8pPr>
                      <a:lvl9pPr marL="3657600" algn="l" defTabSz="914400" rtl="0" eaLnBrk="1" latinLnBrk="0" hangingPunct="1">
                        <a:defRPr sz="1800" kern="1200">
                          <a:solidFill>
                            <a:schemeClr val="tx1"/>
                          </a:solidFill>
                          <a:latin typeface="Calibri"/>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s-GT" sz="1600" b="1" u="none" strike="noStrike" cap="none" normalizeH="0" baseline="0" noProof="0" dirty="0">
                          <a:ln>
                            <a:noFill/>
                          </a:ln>
                          <a:solidFill>
                            <a:schemeClr val="tx1"/>
                          </a:solidFill>
                          <a:effectLst/>
                          <a:latin typeface="+mn-lt"/>
                        </a:rPr>
                        <a:t>Periodo de incubación (días)</a:t>
                      </a:r>
                      <a:endParaRPr kumimoji="0" lang="es-GT" sz="1600" b="1" i="0" u="none" strike="noStrike" cap="none" normalizeH="0" baseline="0" noProof="0" dirty="0">
                        <a:ln>
                          <a:noFill/>
                        </a:ln>
                        <a:solidFill>
                          <a:schemeClr val="tx1"/>
                        </a:solidFill>
                        <a:effectLst/>
                        <a:latin typeface="+mn-lt"/>
                        <a:cs typeface="Arial" panose="020B0604020202020204" pitchFamily="34" charset="0"/>
                      </a:endParaRPr>
                    </a:p>
                  </a:txBody>
                  <a:tcPr marL="0" marR="0" marT="0" marB="4572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0000"/>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1</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2</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2</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6</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3</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7</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4</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7</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5</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8</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6</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8</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7</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8</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7"/>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8</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8</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8"/>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9</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9</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9"/>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10</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9</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0"/>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11</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9</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1"/>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12</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9</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2"/>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13</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9</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3"/>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14</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10</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4"/>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15</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10</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5"/>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16</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11</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6"/>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17</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11</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7"/>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18</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13</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8"/>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19</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14</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9"/>
                  </a:ext>
                </a:extLst>
              </a:tr>
            </a:tbl>
          </a:graphicData>
        </a:graphic>
      </p:graphicFrame>
      <p:sp>
        <p:nvSpPr>
          <p:cNvPr id="5" name="Title 1">
            <a:extLst>
              <a:ext uri="{FF2B5EF4-FFF2-40B4-BE49-F238E27FC236}">
                <a16:creationId xmlns:a16="http://schemas.microsoft.com/office/drawing/2014/main" id="{8B45F401-5FE4-C3B8-B45B-57EE9F5F1030}"/>
              </a:ext>
            </a:extLst>
          </p:cNvPr>
          <p:cNvSpPr>
            <a:spLocks noGrp="1"/>
          </p:cNvSpPr>
          <p:nvPr>
            <p:ph type="title"/>
          </p:nvPr>
        </p:nvSpPr>
        <p:spPr/>
        <p:txBody>
          <a:bodyPr/>
          <a:lstStyle/>
          <a:p>
            <a:r>
              <a:rPr lang="es-GT" noProof="0" dirty="0"/>
              <a:t>Ejemplo: mediana del periodo de incubación del </a:t>
            </a:r>
            <a:r>
              <a:rPr lang="es-GT" b="0" i="0" noProof="0" dirty="0">
                <a:effectLst/>
              </a:rPr>
              <a:t>É</a:t>
            </a:r>
            <a:r>
              <a:rPr lang="es-GT" noProof="0" dirty="0"/>
              <a:t>bola (</a:t>
            </a:r>
            <a:r>
              <a:rPr lang="es-GT" i="1" noProof="0" dirty="0"/>
              <a:t>n=19</a:t>
            </a:r>
            <a:r>
              <a:rPr lang="es-GT" noProof="0" dirty="0"/>
              <a:t>)</a:t>
            </a:r>
          </a:p>
        </p:txBody>
      </p:sp>
      <p:sp>
        <p:nvSpPr>
          <p:cNvPr id="9" name="Right Brace 8">
            <a:extLst>
              <a:ext uri="{FF2B5EF4-FFF2-40B4-BE49-F238E27FC236}">
                <a16:creationId xmlns:a16="http://schemas.microsoft.com/office/drawing/2014/main" id="{D735D200-4950-5C9A-FBC9-937408BB563B}"/>
              </a:ext>
            </a:extLst>
          </p:cNvPr>
          <p:cNvSpPr/>
          <p:nvPr/>
        </p:nvSpPr>
        <p:spPr>
          <a:xfrm>
            <a:off x="4750716" y="1863971"/>
            <a:ext cx="369888" cy="2306978"/>
          </a:xfrm>
          <a:prstGeom prst="rightBrace">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s-GT" noProof="0" dirty="0">
              <a:cs typeface="Arial" panose="020B0604020202020204" pitchFamily="34" charset="0"/>
            </a:endParaRPr>
          </a:p>
        </p:txBody>
      </p:sp>
      <p:sp>
        <p:nvSpPr>
          <p:cNvPr id="10" name="Right Brace 9">
            <a:extLst>
              <a:ext uri="{FF2B5EF4-FFF2-40B4-BE49-F238E27FC236}">
                <a16:creationId xmlns:a16="http://schemas.microsoft.com/office/drawing/2014/main" id="{69B6713C-FD26-58A9-0A55-097E281A44B1}"/>
              </a:ext>
            </a:extLst>
          </p:cNvPr>
          <p:cNvSpPr/>
          <p:nvPr/>
        </p:nvSpPr>
        <p:spPr>
          <a:xfrm>
            <a:off x="4750717" y="4384959"/>
            <a:ext cx="369887" cy="2295525"/>
          </a:xfrm>
          <a:prstGeom prst="rightBrace">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s-GT" noProof="0" dirty="0">
              <a:cs typeface="Arial" panose="020B0604020202020204" pitchFamily="34" charset="0"/>
            </a:endParaRPr>
          </a:p>
        </p:txBody>
      </p:sp>
      <p:sp>
        <p:nvSpPr>
          <p:cNvPr id="11" name="Line 70">
            <a:extLst>
              <a:ext uri="{FF2B5EF4-FFF2-40B4-BE49-F238E27FC236}">
                <a16:creationId xmlns:a16="http://schemas.microsoft.com/office/drawing/2014/main" id="{203409AA-2A3B-DB4C-D782-B0AC07631C8D}"/>
              </a:ext>
            </a:extLst>
          </p:cNvPr>
          <p:cNvSpPr>
            <a:spLocks noChangeShapeType="1"/>
          </p:cNvSpPr>
          <p:nvPr/>
        </p:nvSpPr>
        <p:spPr bwMode="auto">
          <a:xfrm rot="5400000">
            <a:off x="4650065" y="3351200"/>
            <a:ext cx="23121" cy="1812540"/>
          </a:xfrm>
          <a:prstGeom prst="line">
            <a:avLst/>
          </a:prstGeom>
          <a:noFill/>
          <a:ln w="57150">
            <a:solidFill>
              <a:srgbClr val="00953A"/>
            </a:solidFill>
            <a:round/>
            <a:headEnd/>
            <a:tailEnd type="triangle" w="med" len="med"/>
          </a:ln>
          <a:extLst>
            <a:ext uri="{909E8E84-426E-40dd-AFC4-6F175D3DCCD1}"/>
          </a:extLst>
        </p:spPr>
        <p:txBody>
          <a:bodyPr/>
          <a:lstStyle/>
          <a:p>
            <a:pPr eaLnBrk="1" fontAlgn="auto" hangingPunct="1">
              <a:spcBef>
                <a:spcPts val="0"/>
              </a:spcBef>
              <a:spcAft>
                <a:spcPts val="0"/>
              </a:spcAft>
              <a:defRPr/>
            </a:pPr>
            <a:endParaRPr lang="es-GT" kern="0" noProof="0" dirty="0">
              <a:solidFill>
                <a:sysClr val="windowText" lastClr="000000"/>
              </a:solidFill>
            </a:endParaRPr>
          </a:p>
        </p:txBody>
      </p:sp>
      <p:sp>
        <p:nvSpPr>
          <p:cNvPr id="12" name="Text Box 3">
            <a:extLst>
              <a:ext uri="{FF2B5EF4-FFF2-40B4-BE49-F238E27FC236}">
                <a16:creationId xmlns:a16="http://schemas.microsoft.com/office/drawing/2014/main" id="{80D6834B-47DA-42AC-F086-64853D95B0C2}"/>
              </a:ext>
            </a:extLst>
          </p:cNvPr>
          <p:cNvSpPr txBox="1">
            <a:spLocks noChangeArrowheads="1"/>
          </p:cNvSpPr>
          <p:nvPr/>
        </p:nvSpPr>
        <p:spPr bwMode="auto">
          <a:xfrm>
            <a:off x="5536366" y="3958277"/>
            <a:ext cx="223330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a:spcBef>
                <a:spcPct val="0"/>
              </a:spcBef>
              <a:buClrTx/>
              <a:buSzTx/>
              <a:buFontTx/>
              <a:buNone/>
            </a:pPr>
            <a:r>
              <a:rPr lang="es-GT" b="1" noProof="0" dirty="0">
                <a:solidFill>
                  <a:srgbClr val="00953A"/>
                </a:solidFill>
                <a:cs typeface="Arial" panose="020B0604020202020204" pitchFamily="34" charset="0"/>
              </a:rPr>
              <a:t>Mediana = 9</a:t>
            </a:r>
          </a:p>
        </p:txBody>
      </p:sp>
      <p:sp>
        <p:nvSpPr>
          <p:cNvPr id="13" name="Text Placeholder 1">
            <a:extLst>
              <a:ext uri="{FF2B5EF4-FFF2-40B4-BE49-F238E27FC236}">
                <a16:creationId xmlns:a16="http://schemas.microsoft.com/office/drawing/2014/main" id="{ACE1D75F-5784-42BA-C73F-D07247DF4571}"/>
              </a:ext>
            </a:extLst>
          </p:cNvPr>
          <p:cNvSpPr txBox="1">
            <a:spLocks/>
          </p:cNvSpPr>
          <p:nvPr/>
        </p:nvSpPr>
        <p:spPr>
          <a:xfrm>
            <a:off x="5078878" y="1516283"/>
            <a:ext cx="6274922" cy="569252"/>
          </a:xfrm>
          <a:prstGeom prst="rect">
            <a:avLst/>
          </a:prstGeom>
        </p:spPr>
        <p:txBody>
          <a:bodyPr/>
          <a:lstStyle>
            <a:lvl1pPr marL="287338" indent="-287338" algn="l" rtl="0" eaLnBrk="0" fontAlgn="base" hangingPunct="0">
              <a:spcBef>
                <a:spcPct val="20000"/>
              </a:spcBef>
              <a:spcAft>
                <a:spcPct val="0"/>
              </a:spcAft>
              <a:buClr>
                <a:srgbClr val="C00000"/>
              </a:buClr>
              <a:buSzPct val="100000"/>
              <a:buFont typeface="Wingdings" panose="05000000000000000000" pitchFamily="2" charset="2"/>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SzPct val="100000"/>
              <a:buFont typeface="Arial" panose="020B0604020202020204" pitchFamily="34" charset="0"/>
              <a:buChar char="–"/>
              <a:defRPr sz="2400">
                <a:solidFill>
                  <a:schemeClr val="tx1"/>
                </a:solidFill>
                <a:latin typeface="+mn-lt"/>
                <a:cs typeface="+mn-cs"/>
              </a:defRPr>
            </a:lvl2pPr>
            <a:lvl3pPr marL="1200150" indent="-285750" algn="l" rtl="0" eaLnBrk="0" fontAlgn="base" hangingPunct="0">
              <a:spcBef>
                <a:spcPct val="20000"/>
              </a:spcBef>
              <a:spcAft>
                <a:spcPct val="0"/>
              </a:spcAft>
              <a:buClr>
                <a:srgbClr val="C00000"/>
              </a:buClr>
              <a:buSzPct val="100000"/>
              <a:buFont typeface="Arial" panose="020B0604020202020204" pitchFamily="34" charset="0"/>
              <a:buChar char="•"/>
              <a:defRPr sz="20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1600">
                <a:solidFill>
                  <a:schemeClr val="tx1"/>
                </a:solidFill>
                <a:latin typeface="+mn-lt"/>
                <a:cs typeface="+mn-cs"/>
              </a:defRPr>
            </a:lvl5pPr>
            <a:lvl6pPr marL="2514600" indent="-228600" algn="l" rtl="0" fontAlgn="base">
              <a:spcBef>
                <a:spcPct val="20000"/>
              </a:spcBef>
              <a:spcAft>
                <a:spcPct val="0"/>
              </a:spcAft>
              <a:buChar char="»"/>
              <a:defRPr sz="1600">
                <a:solidFill>
                  <a:schemeClr val="tx1"/>
                </a:solidFill>
                <a:latin typeface="+mn-lt"/>
                <a:cs typeface="+mn-cs"/>
              </a:defRPr>
            </a:lvl6pPr>
            <a:lvl7pPr marL="2971800" indent="-228600" algn="l" rtl="0" fontAlgn="base">
              <a:spcBef>
                <a:spcPct val="20000"/>
              </a:spcBef>
              <a:spcAft>
                <a:spcPct val="0"/>
              </a:spcAft>
              <a:buChar char="»"/>
              <a:defRPr sz="1600">
                <a:solidFill>
                  <a:schemeClr val="tx1"/>
                </a:solidFill>
                <a:latin typeface="+mn-lt"/>
                <a:cs typeface="+mn-cs"/>
              </a:defRPr>
            </a:lvl7pPr>
            <a:lvl8pPr marL="3429000" indent="-228600" algn="l" rtl="0" fontAlgn="base">
              <a:spcBef>
                <a:spcPct val="20000"/>
              </a:spcBef>
              <a:spcAft>
                <a:spcPct val="0"/>
              </a:spcAft>
              <a:buChar char="»"/>
              <a:defRPr sz="1600">
                <a:solidFill>
                  <a:schemeClr val="tx1"/>
                </a:solidFill>
                <a:latin typeface="+mn-lt"/>
                <a:cs typeface="+mn-cs"/>
              </a:defRPr>
            </a:lvl8pPr>
            <a:lvl9pPr marL="3886200" indent="-228600" algn="l" rtl="0" fontAlgn="base">
              <a:spcBef>
                <a:spcPct val="20000"/>
              </a:spcBef>
              <a:spcAft>
                <a:spcPct val="0"/>
              </a:spcAft>
              <a:buChar char="»"/>
              <a:defRPr sz="1600">
                <a:solidFill>
                  <a:schemeClr val="tx1"/>
                </a:solidFill>
                <a:latin typeface="+mn-lt"/>
                <a:cs typeface="+mn-cs"/>
              </a:defRPr>
            </a:lvl9pPr>
          </a:lstStyle>
          <a:p>
            <a:pPr marL="457200" lvl="1" indent="0">
              <a:buFont typeface="Arial" panose="020B0604020202020204" pitchFamily="34" charset="0"/>
              <a:buNone/>
              <a:defRPr/>
            </a:pPr>
            <a:r>
              <a:rPr lang="es-GT" sz="2800" kern="0" noProof="0" dirty="0">
                <a:cs typeface="Arial" panose="020B0604020202020204" pitchFamily="34" charset="0"/>
              </a:rPr>
              <a:t>Número </a:t>
            </a:r>
            <a:r>
              <a:rPr lang="es-GT" sz="2800" b="1" kern="0" noProof="0" dirty="0">
                <a:cs typeface="Arial" panose="020B0604020202020204" pitchFamily="34" charset="0"/>
              </a:rPr>
              <a:t>impar </a:t>
            </a:r>
            <a:r>
              <a:rPr lang="es-GT" sz="2800" kern="0" noProof="0" dirty="0">
                <a:cs typeface="Arial" panose="020B0604020202020204" pitchFamily="34" charset="0"/>
              </a:rPr>
              <a:t>de valores (</a:t>
            </a:r>
            <a:r>
              <a:rPr lang="es-GT" sz="2800" i="1" kern="0" noProof="0" dirty="0">
                <a:cs typeface="Arial" panose="020B0604020202020204" pitchFamily="34" charset="0"/>
              </a:rPr>
              <a:t>n </a:t>
            </a:r>
            <a:r>
              <a:rPr lang="es-GT" sz="2800" kern="0" noProof="0" dirty="0">
                <a:cs typeface="Arial" panose="020B0604020202020204" pitchFamily="34" charset="0"/>
              </a:rPr>
              <a:t>= 19)</a:t>
            </a:r>
          </a:p>
          <a:p>
            <a:pPr>
              <a:defRPr/>
            </a:pPr>
            <a:endParaRPr lang="es-GT" kern="0" noProof="0" dirty="0"/>
          </a:p>
        </p:txBody>
      </p:sp>
      <p:sp>
        <p:nvSpPr>
          <p:cNvPr id="15" name="Rectangle 26">
            <a:extLst>
              <a:ext uri="{FF2B5EF4-FFF2-40B4-BE49-F238E27FC236}">
                <a16:creationId xmlns:a16="http://schemas.microsoft.com/office/drawing/2014/main" id="{D2DFC1E9-8307-0F4C-AB4A-A666676D0DE7}"/>
              </a:ext>
            </a:extLst>
          </p:cNvPr>
          <p:cNvSpPr>
            <a:spLocks noChangeArrowheads="1"/>
          </p:cNvSpPr>
          <p:nvPr/>
        </p:nvSpPr>
        <p:spPr bwMode="auto">
          <a:xfrm>
            <a:off x="5185436" y="2571405"/>
            <a:ext cx="2428875"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a:spcBef>
                <a:spcPct val="0"/>
              </a:spcBef>
              <a:buClrTx/>
              <a:buSzTx/>
              <a:buFontTx/>
              <a:buNone/>
            </a:pPr>
            <a:r>
              <a:rPr lang="es-GT" sz="2400" noProof="0" dirty="0">
                <a:cs typeface="Arial" panose="020B0604020202020204" pitchFamily="34" charset="0"/>
              </a:rPr>
              <a:t>9 observaciones </a:t>
            </a:r>
          </a:p>
          <a:p>
            <a:pPr>
              <a:spcBef>
                <a:spcPct val="0"/>
              </a:spcBef>
              <a:buClrTx/>
              <a:buSzTx/>
              <a:buFontTx/>
              <a:buNone/>
            </a:pPr>
            <a:r>
              <a:rPr lang="es-GT" sz="2400" noProof="0" dirty="0">
                <a:cs typeface="Arial" panose="020B0604020202020204" pitchFamily="34" charset="0"/>
              </a:rPr>
              <a:t>por encima de la media</a:t>
            </a:r>
          </a:p>
        </p:txBody>
      </p:sp>
      <p:sp>
        <p:nvSpPr>
          <p:cNvPr id="16" name="Rectangle 29">
            <a:extLst>
              <a:ext uri="{FF2B5EF4-FFF2-40B4-BE49-F238E27FC236}">
                <a16:creationId xmlns:a16="http://schemas.microsoft.com/office/drawing/2014/main" id="{519C2B71-FD32-8746-914B-8EA4CDBB173A}"/>
              </a:ext>
            </a:extLst>
          </p:cNvPr>
          <p:cNvSpPr>
            <a:spLocks noChangeArrowheads="1"/>
          </p:cNvSpPr>
          <p:nvPr/>
        </p:nvSpPr>
        <p:spPr bwMode="auto">
          <a:xfrm>
            <a:off x="5196486" y="4937356"/>
            <a:ext cx="241935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a:spcBef>
                <a:spcPct val="0"/>
              </a:spcBef>
              <a:buClrTx/>
              <a:buSzTx/>
              <a:buFontTx/>
              <a:buNone/>
            </a:pPr>
            <a:r>
              <a:rPr lang="es-GT" sz="2400" noProof="0" dirty="0">
                <a:cs typeface="Arial" panose="020B0604020202020204" pitchFamily="34" charset="0"/>
              </a:rPr>
              <a:t>9 observaciones </a:t>
            </a:r>
          </a:p>
          <a:p>
            <a:pPr>
              <a:spcBef>
                <a:spcPct val="0"/>
              </a:spcBef>
              <a:buClrTx/>
              <a:buSzTx/>
              <a:buFontTx/>
              <a:buNone/>
            </a:pPr>
            <a:r>
              <a:rPr lang="es-GT" sz="2400" noProof="0" dirty="0">
                <a:cs typeface="Arial" panose="020B0604020202020204" pitchFamily="34" charset="0"/>
              </a:rPr>
              <a:t>por debajo de </a:t>
            </a:r>
            <a:br>
              <a:rPr lang="es-GT" sz="2400" noProof="0" dirty="0">
                <a:cs typeface="Arial" panose="020B0604020202020204" pitchFamily="34" charset="0"/>
              </a:rPr>
            </a:br>
            <a:r>
              <a:rPr lang="es-GT" sz="2400" noProof="0" dirty="0">
                <a:cs typeface="Arial" panose="020B0604020202020204" pitchFamily="34" charset="0"/>
              </a:rPr>
              <a:t>la media</a:t>
            </a:r>
          </a:p>
        </p:txBody>
      </p:sp>
      <p:sp>
        <p:nvSpPr>
          <p:cNvPr id="24" name="Text Box 57">
            <a:extLst>
              <a:ext uri="{FF2B5EF4-FFF2-40B4-BE49-F238E27FC236}">
                <a16:creationId xmlns:a16="http://schemas.microsoft.com/office/drawing/2014/main" id="{9E141AAB-FB26-68D9-C8CE-DE29A8A729F2}"/>
              </a:ext>
            </a:extLst>
          </p:cNvPr>
          <p:cNvSpPr txBox="1">
            <a:spLocks noChangeArrowheads="1"/>
          </p:cNvSpPr>
          <p:nvPr/>
        </p:nvSpPr>
        <p:spPr bwMode="auto">
          <a:xfrm>
            <a:off x="8599932" y="2765157"/>
            <a:ext cx="201771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a:spcBef>
                <a:spcPct val="50000"/>
              </a:spcBef>
              <a:buClrTx/>
              <a:buSzTx/>
              <a:buFontTx/>
              <a:buNone/>
            </a:pPr>
            <a:r>
              <a:rPr lang="es-GT" sz="2400" noProof="0" dirty="0">
                <a:cs typeface="Arial" panose="020B0604020202020204" pitchFamily="34" charset="0"/>
              </a:rPr>
              <a:t>Ordenar </a:t>
            </a:r>
            <a:r>
              <a:rPr lang="es-GT" sz="2400" noProof="0" dirty="0">
                <a:cs typeface="Arial" panose="020B0604020202020204" pitchFamily="34" charset="0"/>
                <a:sym typeface="Wingdings 2" panose="05020102010507070707" pitchFamily="18" charset="2"/>
              </a:rPr>
              <a:t></a:t>
            </a:r>
            <a:r>
              <a:rPr lang="es-GT" sz="2400" noProof="0" dirty="0">
                <a:cs typeface="Arial" panose="020B0604020202020204" pitchFamily="34" charset="0"/>
              </a:rPr>
              <a:t> </a:t>
            </a:r>
          </a:p>
        </p:txBody>
      </p:sp>
      <p:sp>
        <p:nvSpPr>
          <p:cNvPr id="26" name="Text Box 57">
            <a:extLst>
              <a:ext uri="{FF2B5EF4-FFF2-40B4-BE49-F238E27FC236}">
                <a16:creationId xmlns:a16="http://schemas.microsoft.com/office/drawing/2014/main" id="{77B0338B-4B2D-0A18-BF36-F9B2F6230C38}"/>
              </a:ext>
            </a:extLst>
          </p:cNvPr>
          <p:cNvSpPr txBox="1">
            <a:spLocks noChangeArrowheads="1"/>
          </p:cNvSpPr>
          <p:nvPr/>
        </p:nvSpPr>
        <p:spPr bwMode="auto">
          <a:xfrm>
            <a:off x="8326661" y="3564844"/>
            <a:ext cx="342390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2575" indent="-282575">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indent="0">
              <a:spcBef>
                <a:spcPct val="50000"/>
              </a:spcBef>
              <a:buClrTx/>
              <a:buSzTx/>
              <a:buFontTx/>
              <a:buNone/>
            </a:pPr>
            <a:r>
              <a:rPr lang="es-GT" sz="2400" noProof="0" dirty="0">
                <a:cs typeface="Arial" panose="020B0604020202020204" pitchFamily="34" charset="0"/>
              </a:rPr>
              <a:t>Encontrar la </a:t>
            </a:r>
            <a:br>
              <a:rPr lang="es-GT" sz="2400" noProof="0" dirty="0">
                <a:cs typeface="Arial" panose="020B0604020202020204" pitchFamily="34" charset="0"/>
              </a:rPr>
            </a:br>
            <a:r>
              <a:rPr lang="es-GT" sz="2400" noProof="0" dirty="0">
                <a:cs typeface="Arial" panose="020B0604020202020204" pitchFamily="34" charset="0"/>
              </a:rPr>
              <a:t>posición intermedia  </a:t>
            </a:r>
          </a:p>
        </p:txBody>
      </p:sp>
      <p:sp>
        <p:nvSpPr>
          <p:cNvPr id="27" name="Text Box 57">
            <a:extLst>
              <a:ext uri="{FF2B5EF4-FFF2-40B4-BE49-F238E27FC236}">
                <a16:creationId xmlns:a16="http://schemas.microsoft.com/office/drawing/2014/main" id="{047EA40B-68F3-0DDC-D2BE-A2A5CADCFD3E}"/>
              </a:ext>
            </a:extLst>
          </p:cNvPr>
          <p:cNvSpPr txBox="1">
            <a:spLocks noChangeArrowheads="1"/>
          </p:cNvSpPr>
          <p:nvPr/>
        </p:nvSpPr>
        <p:spPr bwMode="auto">
          <a:xfrm>
            <a:off x="8580882" y="4711420"/>
            <a:ext cx="361111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6350" indent="-6350">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a:spcBef>
                <a:spcPct val="50000"/>
              </a:spcBef>
              <a:buClrTx/>
              <a:buSzTx/>
              <a:buFontTx/>
              <a:buNone/>
            </a:pPr>
            <a:r>
              <a:rPr lang="es-GT" sz="2400" noProof="0" dirty="0">
                <a:cs typeface="Arial" panose="020B0604020202020204" pitchFamily="34" charset="0"/>
              </a:rPr>
              <a:t>La mediana es el valor en la décima posición =</a:t>
            </a:r>
          </a:p>
        </p:txBody>
      </p:sp>
      <p:sp>
        <p:nvSpPr>
          <p:cNvPr id="6" name="Rectangle: Rounded Corners 5">
            <a:extLst>
              <a:ext uri="{FF2B5EF4-FFF2-40B4-BE49-F238E27FC236}">
                <a16:creationId xmlns:a16="http://schemas.microsoft.com/office/drawing/2014/main" id="{F7F44ED5-CE71-7D2D-6D91-C85DC78885C4}"/>
              </a:ext>
            </a:extLst>
          </p:cNvPr>
          <p:cNvSpPr/>
          <p:nvPr/>
        </p:nvSpPr>
        <p:spPr>
          <a:xfrm>
            <a:off x="3061431" y="4128911"/>
            <a:ext cx="639871" cy="262746"/>
          </a:xfrm>
          <a:prstGeom prst="roundRect">
            <a:avLst/>
          </a:prstGeom>
          <a:noFill/>
          <a:ln w="76200">
            <a:solidFill>
              <a:srgbClr val="00953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GT" noProof="0" dirty="0"/>
          </a:p>
        </p:txBody>
      </p:sp>
      <p:sp>
        <p:nvSpPr>
          <p:cNvPr id="25" name="Rectangle: Rounded Corners 24">
            <a:extLst>
              <a:ext uri="{FF2B5EF4-FFF2-40B4-BE49-F238E27FC236}">
                <a16:creationId xmlns:a16="http://schemas.microsoft.com/office/drawing/2014/main" id="{E5D22A26-A230-12AE-A8BA-A9E5E0605F58}"/>
              </a:ext>
            </a:extLst>
          </p:cNvPr>
          <p:cNvSpPr/>
          <p:nvPr/>
        </p:nvSpPr>
        <p:spPr>
          <a:xfrm>
            <a:off x="7842331" y="2565034"/>
            <a:ext cx="652547" cy="802756"/>
          </a:xfrm>
          <a:prstGeom prst="roundRect">
            <a:avLst/>
          </a:prstGeom>
          <a:noFill/>
          <a:ln w="76200">
            <a:solidFill>
              <a:srgbClr val="00953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GT" noProof="0" dirty="0"/>
          </a:p>
        </p:txBody>
      </p:sp>
      <p:sp>
        <p:nvSpPr>
          <p:cNvPr id="28" name="Rectangle: Rounded Corners 27">
            <a:extLst>
              <a:ext uri="{FF2B5EF4-FFF2-40B4-BE49-F238E27FC236}">
                <a16:creationId xmlns:a16="http://schemas.microsoft.com/office/drawing/2014/main" id="{ED3A8010-453F-E9B9-913B-666418282E45}"/>
              </a:ext>
            </a:extLst>
          </p:cNvPr>
          <p:cNvSpPr/>
          <p:nvPr/>
        </p:nvSpPr>
        <p:spPr>
          <a:xfrm>
            <a:off x="7872278" y="3623881"/>
            <a:ext cx="652547" cy="802756"/>
          </a:xfrm>
          <a:prstGeom prst="roundRect">
            <a:avLst/>
          </a:prstGeom>
          <a:noFill/>
          <a:ln w="76200">
            <a:solidFill>
              <a:srgbClr val="00953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GT" noProof="0" dirty="0"/>
          </a:p>
        </p:txBody>
      </p:sp>
      <p:sp>
        <p:nvSpPr>
          <p:cNvPr id="29" name="Rectangle: Rounded Corners 28">
            <a:extLst>
              <a:ext uri="{FF2B5EF4-FFF2-40B4-BE49-F238E27FC236}">
                <a16:creationId xmlns:a16="http://schemas.microsoft.com/office/drawing/2014/main" id="{EE0DCD86-4E13-AEDA-5C6B-CF5150F684F4}"/>
              </a:ext>
            </a:extLst>
          </p:cNvPr>
          <p:cNvSpPr/>
          <p:nvPr/>
        </p:nvSpPr>
        <p:spPr>
          <a:xfrm>
            <a:off x="7872278" y="4679868"/>
            <a:ext cx="652547" cy="802756"/>
          </a:xfrm>
          <a:prstGeom prst="roundRect">
            <a:avLst/>
          </a:prstGeom>
          <a:noFill/>
          <a:ln w="76200">
            <a:solidFill>
              <a:srgbClr val="00953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GT" noProof="0" dirty="0"/>
          </a:p>
        </p:txBody>
      </p:sp>
      <p:sp>
        <p:nvSpPr>
          <p:cNvPr id="31" name="TextBox 30">
            <a:extLst>
              <a:ext uri="{FF2B5EF4-FFF2-40B4-BE49-F238E27FC236}">
                <a16:creationId xmlns:a16="http://schemas.microsoft.com/office/drawing/2014/main" id="{783CB341-DFF6-33F4-F3A1-4D976995E2B9}"/>
              </a:ext>
            </a:extLst>
          </p:cNvPr>
          <p:cNvSpPr txBox="1">
            <a:spLocks noChangeArrowheads="1"/>
          </p:cNvSpPr>
          <p:nvPr/>
        </p:nvSpPr>
        <p:spPr bwMode="auto">
          <a:xfrm>
            <a:off x="7882103" y="2452098"/>
            <a:ext cx="612775" cy="1014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defTabSz="914400" fontAlgn="base">
              <a:spcBef>
                <a:spcPct val="0"/>
              </a:spcBef>
              <a:spcAft>
                <a:spcPct val="0"/>
              </a:spcAft>
              <a:buClrTx/>
              <a:buSzTx/>
              <a:buNone/>
            </a:pPr>
            <a:r>
              <a:rPr lang="es-GT" sz="6000" noProof="0" dirty="0">
                <a:solidFill>
                  <a:srgbClr val="000000"/>
                </a:solidFill>
                <a:cs typeface="Arial" panose="020B0604020202020204" pitchFamily="34" charset="0"/>
              </a:rPr>
              <a:t>1</a:t>
            </a:r>
          </a:p>
        </p:txBody>
      </p:sp>
      <p:sp>
        <p:nvSpPr>
          <p:cNvPr id="32" name="TextBox 31">
            <a:extLst>
              <a:ext uri="{FF2B5EF4-FFF2-40B4-BE49-F238E27FC236}">
                <a16:creationId xmlns:a16="http://schemas.microsoft.com/office/drawing/2014/main" id="{F936A461-E455-4B53-0428-66CA94BDDC4A}"/>
              </a:ext>
            </a:extLst>
          </p:cNvPr>
          <p:cNvSpPr txBox="1">
            <a:spLocks noChangeArrowheads="1"/>
          </p:cNvSpPr>
          <p:nvPr/>
        </p:nvSpPr>
        <p:spPr bwMode="auto">
          <a:xfrm>
            <a:off x="7894802" y="3505436"/>
            <a:ext cx="612775"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defTabSz="914400" fontAlgn="base">
              <a:spcBef>
                <a:spcPct val="0"/>
              </a:spcBef>
              <a:spcAft>
                <a:spcPct val="0"/>
              </a:spcAft>
              <a:buClrTx/>
              <a:buSzTx/>
              <a:buNone/>
            </a:pPr>
            <a:r>
              <a:rPr lang="es-GT" sz="6000" noProof="0" dirty="0">
                <a:solidFill>
                  <a:srgbClr val="000000"/>
                </a:solidFill>
                <a:cs typeface="Arial" panose="020B0604020202020204" pitchFamily="34" charset="0"/>
              </a:rPr>
              <a:t>2</a:t>
            </a:r>
          </a:p>
        </p:txBody>
      </p:sp>
      <p:sp>
        <p:nvSpPr>
          <p:cNvPr id="33" name="TextBox 32">
            <a:extLst>
              <a:ext uri="{FF2B5EF4-FFF2-40B4-BE49-F238E27FC236}">
                <a16:creationId xmlns:a16="http://schemas.microsoft.com/office/drawing/2014/main" id="{1A0DD380-2736-E2AA-1E41-9E7E09E8C170}"/>
              </a:ext>
            </a:extLst>
          </p:cNvPr>
          <p:cNvSpPr txBox="1">
            <a:spLocks noChangeArrowheads="1"/>
          </p:cNvSpPr>
          <p:nvPr/>
        </p:nvSpPr>
        <p:spPr bwMode="auto">
          <a:xfrm>
            <a:off x="7912250" y="4573246"/>
            <a:ext cx="612775"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defTabSz="914400" fontAlgn="base">
              <a:spcBef>
                <a:spcPct val="0"/>
              </a:spcBef>
              <a:spcAft>
                <a:spcPct val="0"/>
              </a:spcAft>
              <a:buClrTx/>
              <a:buSzTx/>
              <a:buNone/>
            </a:pPr>
            <a:r>
              <a:rPr lang="es-GT" sz="6000" noProof="0" dirty="0">
                <a:solidFill>
                  <a:srgbClr val="000000"/>
                </a:solidFill>
                <a:cs typeface="Arial" panose="020B0604020202020204" pitchFamily="34" charset="0"/>
              </a:rPr>
              <a:t>3</a:t>
            </a:r>
          </a:p>
        </p:txBody>
      </p:sp>
      <p:sp>
        <p:nvSpPr>
          <p:cNvPr id="35" name="TextBox 34">
            <a:extLst>
              <a:ext uri="{FF2B5EF4-FFF2-40B4-BE49-F238E27FC236}">
                <a16:creationId xmlns:a16="http://schemas.microsoft.com/office/drawing/2014/main" id="{A590DEEC-19E3-C709-0A4A-265C0267CFB1}"/>
              </a:ext>
            </a:extLst>
          </p:cNvPr>
          <p:cNvSpPr txBox="1">
            <a:spLocks noChangeArrowheads="1"/>
          </p:cNvSpPr>
          <p:nvPr/>
        </p:nvSpPr>
        <p:spPr bwMode="auto">
          <a:xfrm>
            <a:off x="8769403" y="5452940"/>
            <a:ext cx="20018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urier New" panose="02070309020205020404" pitchFamily="49" charset="0"/>
                <a:cs typeface="Arial" panose="020B0604020202020204" pitchFamily="34" charset="0"/>
              </a:defRPr>
            </a:lvl1pPr>
            <a:lvl2pPr marL="742950" indent="-285750">
              <a:defRPr>
                <a:solidFill>
                  <a:schemeClr val="tx1"/>
                </a:solidFill>
                <a:latin typeface="Courier New" panose="02070309020205020404" pitchFamily="49" charset="0"/>
                <a:cs typeface="Arial" panose="020B0604020202020204" pitchFamily="34" charset="0"/>
              </a:defRPr>
            </a:lvl2pPr>
            <a:lvl3pPr marL="1143000" indent="-228600">
              <a:defRPr>
                <a:solidFill>
                  <a:schemeClr val="tx1"/>
                </a:solidFill>
                <a:latin typeface="Courier New" panose="02070309020205020404" pitchFamily="49" charset="0"/>
                <a:cs typeface="Arial" panose="020B0604020202020204" pitchFamily="34" charset="0"/>
              </a:defRPr>
            </a:lvl3pPr>
            <a:lvl4pPr marL="1600200" indent="-228600">
              <a:defRPr>
                <a:solidFill>
                  <a:schemeClr val="tx1"/>
                </a:solidFill>
                <a:latin typeface="Courier New" panose="02070309020205020404" pitchFamily="49" charset="0"/>
                <a:cs typeface="Arial" panose="020B0604020202020204" pitchFamily="34" charset="0"/>
              </a:defRPr>
            </a:lvl4pPr>
            <a:lvl5pPr marL="2057400" indent="-228600">
              <a:defRPr>
                <a:solidFill>
                  <a:schemeClr val="tx1"/>
                </a:solidFill>
                <a:latin typeface="Courier New" panose="02070309020205020404" pitchFamily="49"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9pPr>
          </a:lstStyle>
          <a:p>
            <a:pPr defTabSz="914400" eaLnBrk="0" fontAlgn="base" hangingPunct="0">
              <a:spcBef>
                <a:spcPct val="0"/>
              </a:spcBef>
              <a:spcAft>
                <a:spcPct val="0"/>
              </a:spcAft>
            </a:pPr>
            <a:r>
              <a:rPr lang="es-GT" sz="2400" b="1" dirty="0">
                <a:solidFill>
                  <a:srgbClr val="00953A"/>
                </a:solidFill>
                <a:latin typeface="Arial" panose="020B0604020202020204" pitchFamily="34" charset="0"/>
              </a:rPr>
              <a:t>ID 10 = 9</a:t>
            </a:r>
            <a:endParaRPr lang="es-GT" sz="2400" b="1" noProof="0" dirty="0">
              <a:solidFill>
                <a:srgbClr val="00953A"/>
              </a:solidFill>
              <a:latin typeface="Arial" panose="020B0604020202020204" pitchFamily="34" charset="0"/>
            </a:endParaRPr>
          </a:p>
        </p:txBody>
      </p:sp>
      <p:sp>
        <p:nvSpPr>
          <p:cNvPr id="17" name="TextBox 16">
            <a:extLst>
              <a:ext uri="{FF2B5EF4-FFF2-40B4-BE49-F238E27FC236}">
                <a16:creationId xmlns:a16="http://schemas.microsoft.com/office/drawing/2014/main" id="{D3211D35-CAC3-0109-F35A-833DF45C65FC}"/>
              </a:ext>
            </a:extLst>
          </p:cNvPr>
          <p:cNvSpPr txBox="1"/>
          <p:nvPr/>
        </p:nvSpPr>
        <p:spPr>
          <a:xfrm>
            <a:off x="8697687" y="4272968"/>
            <a:ext cx="2577800" cy="461665"/>
          </a:xfrm>
          <a:prstGeom prst="rect">
            <a:avLst/>
          </a:prstGeom>
          <a:noFill/>
        </p:spPr>
        <p:txBody>
          <a:bodyPr wrap="square">
            <a:spAutoFit/>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s-GT" sz="2400" b="1" i="0" u="none" strike="noStrike" kern="1200" cap="none" spc="0" normalizeH="0" baseline="0" noProof="0" dirty="0">
                <a:ln>
                  <a:noFill/>
                </a:ln>
                <a:solidFill>
                  <a:srgbClr val="00953A"/>
                </a:solidFill>
                <a:effectLst/>
                <a:uLnTx/>
                <a:uFillTx/>
                <a:latin typeface="Arial"/>
                <a:ea typeface="+mn-ea"/>
                <a:cs typeface="Arial" panose="020B0604020202020204" pitchFamily="34" charset="0"/>
              </a:rPr>
              <a:t>(19+1) / 2 = 10</a:t>
            </a:r>
          </a:p>
        </p:txBody>
      </p:sp>
    </p:spTree>
    <p:extLst>
      <p:ext uri="{BB962C8B-B14F-4D97-AF65-F5344CB8AC3E}">
        <p14:creationId xmlns:p14="http://schemas.microsoft.com/office/powerpoint/2010/main" val="41628714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9"/>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3"/>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5"/>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6"/>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9"/>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15"/>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0"/>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p:bldP spid="15" grpId="0"/>
      <p:bldP spid="16" grpId="0"/>
      <p:bldP spid="24" grpId="0"/>
      <p:bldP spid="26" grpId="0"/>
      <p:bldP spid="27" grpId="0"/>
      <p:bldP spid="6" grpId="0" animBg="1"/>
      <p:bldP spid="25" grpId="0" animBg="1"/>
      <p:bldP spid="28" grpId="0" animBg="1"/>
      <p:bldP spid="29" grpId="0" animBg="1"/>
      <p:bldP spid="31" grpId="0"/>
      <p:bldP spid="32" grpId="0"/>
      <p:bldP spid="33" grpId="0"/>
      <p:bldP spid="35" grpId="0"/>
      <p:bldP spid="1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1">
            <a:extLst>
              <a:ext uri="{FF2B5EF4-FFF2-40B4-BE49-F238E27FC236}">
                <a16:creationId xmlns:a16="http://schemas.microsoft.com/office/drawing/2014/main" id="{6B0845D0-C565-86BE-B586-49D888A50F4C}"/>
              </a:ext>
            </a:extLst>
          </p:cNvPr>
          <p:cNvSpPr txBox="1">
            <a:spLocks/>
          </p:cNvSpPr>
          <p:nvPr/>
        </p:nvSpPr>
        <p:spPr>
          <a:xfrm>
            <a:off x="4422156" y="1268633"/>
            <a:ext cx="7031421" cy="569252"/>
          </a:xfrm>
          <a:prstGeom prst="rect">
            <a:avLst/>
          </a:prstGeom>
        </p:spPr>
        <p:txBody>
          <a:bodyPr/>
          <a:lstStyle>
            <a:lvl1pPr marL="287338" indent="-287338" algn="l" rtl="0" eaLnBrk="0" fontAlgn="base" hangingPunct="0">
              <a:spcBef>
                <a:spcPct val="20000"/>
              </a:spcBef>
              <a:spcAft>
                <a:spcPct val="0"/>
              </a:spcAft>
              <a:buClr>
                <a:srgbClr val="C00000"/>
              </a:buClr>
              <a:buSzPct val="100000"/>
              <a:buFont typeface="Wingdings" panose="05000000000000000000" pitchFamily="2" charset="2"/>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SzPct val="100000"/>
              <a:buFont typeface="Arial" panose="020B0604020202020204" pitchFamily="34" charset="0"/>
              <a:buChar char="–"/>
              <a:defRPr sz="2400">
                <a:solidFill>
                  <a:schemeClr val="tx1"/>
                </a:solidFill>
                <a:latin typeface="+mn-lt"/>
                <a:cs typeface="+mn-cs"/>
              </a:defRPr>
            </a:lvl2pPr>
            <a:lvl3pPr marL="1200150" indent="-285750" algn="l" rtl="0" eaLnBrk="0" fontAlgn="base" hangingPunct="0">
              <a:spcBef>
                <a:spcPct val="20000"/>
              </a:spcBef>
              <a:spcAft>
                <a:spcPct val="0"/>
              </a:spcAft>
              <a:buClr>
                <a:srgbClr val="C00000"/>
              </a:buClr>
              <a:buSzPct val="100000"/>
              <a:buFont typeface="Arial" panose="020B0604020202020204" pitchFamily="34" charset="0"/>
              <a:buChar char="•"/>
              <a:defRPr sz="20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1600">
                <a:solidFill>
                  <a:schemeClr val="tx1"/>
                </a:solidFill>
                <a:latin typeface="+mn-lt"/>
                <a:cs typeface="+mn-cs"/>
              </a:defRPr>
            </a:lvl5pPr>
            <a:lvl6pPr marL="2514600" indent="-228600" algn="l" rtl="0" fontAlgn="base">
              <a:spcBef>
                <a:spcPct val="20000"/>
              </a:spcBef>
              <a:spcAft>
                <a:spcPct val="0"/>
              </a:spcAft>
              <a:buChar char="»"/>
              <a:defRPr sz="1600">
                <a:solidFill>
                  <a:schemeClr val="tx1"/>
                </a:solidFill>
                <a:latin typeface="+mn-lt"/>
                <a:cs typeface="+mn-cs"/>
              </a:defRPr>
            </a:lvl6pPr>
            <a:lvl7pPr marL="2971800" indent="-228600" algn="l" rtl="0" fontAlgn="base">
              <a:spcBef>
                <a:spcPct val="20000"/>
              </a:spcBef>
              <a:spcAft>
                <a:spcPct val="0"/>
              </a:spcAft>
              <a:buChar char="»"/>
              <a:defRPr sz="1600">
                <a:solidFill>
                  <a:schemeClr val="tx1"/>
                </a:solidFill>
                <a:latin typeface="+mn-lt"/>
                <a:cs typeface="+mn-cs"/>
              </a:defRPr>
            </a:lvl7pPr>
            <a:lvl8pPr marL="3429000" indent="-228600" algn="l" rtl="0" fontAlgn="base">
              <a:spcBef>
                <a:spcPct val="20000"/>
              </a:spcBef>
              <a:spcAft>
                <a:spcPct val="0"/>
              </a:spcAft>
              <a:buChar char="»"/>
              <a:defRPr sz="1600">
                <a:solidFill>
                  <a:schemeClr val="tx1"/>
                </a:solidFill>
                <a:latin typeface="+mn-lt"/>
                <a:cs typeface="+mn-cs"/>
              </a:defRPr>
            </a:lvl8pPr>
            <a:lvl9pPr marL="3886200" indent="-228600" algn="l" rtl="0" fontAlgn="base">
              <a:spcBef>
                <a:spcPct val="20000"/>
              </a:spcBef>
              <a:spcAft>
                <a:spcPct val="0"/>
              </a:spcAft>
              <a:buChar char="»"/>
              <a:defRPr sz="1600">
                <a:solidFill>
                  <a:schemeClr val="tx1"/>
                </a:solidFill>
                <a:latin typeface="+mn-lt"/>
                <a:cs typeface="+mn-cs"/>
              </a:defRPr>
            </a:lvl9pPr>
          </a:lstStyle>
          <a:p>
            <a:pPr marL="457200" marR="0" lvl="1" indent="0" algn="l" defTabSz="914400" rtl="0" eaLnBrk="1" fontAlgn="auto" latinLnBrk="0" hangingPunct="1">
              <a:lnSpc>
                <a:spcPct val="100000"/>
              </a:lnSpc>
              <a:spcBef>
                <a:spcPts val="0"/>
              </a:spcBef>
              <a:spcAft>
                <a:spcPts val="0"/>
              </a:spcAft>
              <a:buClrTx/>
              <a:buSzTx/>
              <a:buFontTx/>
              <a:buNone/>
              <a:tabLst/>
              <a:defRPr/>
            </a:pPr>
            <a:r>
              <a:rPr kumimoji="0" lang="es-GT" sz="2800" b="0" i="0" u="none" strike="noStrike" kern="0" cap="none" spc="0" normalizeH="0" baseline="0" noProof="0" dirty="0">
                <a:ln>
                  <a:noFill/>
                </a:ln>
                <a:solidFill>
                  <a:srgbClr val="000000"/>
                </a:solidFill>
                <a:effectLst/>
                <a:uLnTx/>
                <a:uFillTx/>
                <a:latin typeface="Arial"/>
                <a:ea typeface="+mn-ea"/>
                <a:cs typeface="Arial" panose="020B0604020202020204" pitchFamily="34" charset="0"/>
              </a:rPr>
              <a:t>Añadido vigésimo (20</a:t>
            </a:r>
            <a:r>
              <a:rPr kumimoji="0" lang="es-GT" sz="2800" b="0" i="0" u="none" strike="noStrike" kern="0" cap="none" spc="0" normalizeH="0" baseline="30000" noProof="0" dirty="0">
                <a:ln>
                  <a:noFill/>
                </a:ln>
                <a:solidFill>
                  <a:srgbClr val="000000"/>
                </a:solidFill>
                <a:effectLst/>
                <a:uLnTx/>
                <a:uFillTx/>
                <a:latin typeface="Arial"/>
                <a:ea typeface="+mn-ea"/>
                <a:cs typeface="Arial" panose="020B0604020202020204" pitchFamily="34" charset="0"/>
              </a:rPr>
              <a:t>va</a:t>
            </a:r>
            <a:r>
              <a:rPr kumimoji="0" lang="es-GT" sz="2800" b="0" i="0" u="none" strike="noStrike" kern="0" cap="none" spc="0" normalizeH="0" baseline="0" noProof="0" dirty="0">
                <a:ln>
                  <a:noFill/>
                </a:ln>
                <a:solidFill>
                  <a:srgbClr val="000000"/>
                </a:solidFill>
                <a:effectLst/>
                <a:uLnTx/>
                <a:uFillTx/>
                <a:latin typeface="Arial"/>
                <a:ea typeface="+mn-ea"/>
                <a:cs typeface="Arial" panose="020B0604020202020204" pitchFamily="34" charset="0"/>
              </a:rPr>
              <a:t>) paciente, por lo que ahora:</a:t>
            </a:r>
          </a:p>
          <a:p>
            <a:pPr marL="457200" marR="0" lvl="1" indent="0" algn="l" defTabSz="914400" rtl="0" eaLnBrk="1" fontAlgn="auto" latinLnBrk="0" hangingPunct="1">
              <a:lnSpc>
                <a:spcPct val="100000"/>
              </a:lnSpc>
              <a:spcBef>
                <a:spcPts val="0"/>
              </a:spcBef>
              <a:spcAft>
                <a:spcPts val="0"/>
              </a:spcAft>
              <a:buClrTx/>
              <a:buSzTx/>
              <a:buFontTx/>
              <a:buNone/>
              <a:tabLst/>
              <a:defRPr/>
            </a:pPr>
            <a:r>
              <a:rPr kumimoji="0" lang="es-GT" sz="2800" b="0" i="0" u="none" strike="noStrike" kern="0" cap="none" spc="0" normalizeH="0" baseline="0" noProof="0" dirty="0">
                <a:ln>
                  <a:noFill/>
                </a:ln>
                <a:solidFill>
                  <a:prstClr val="black"/>
                </a:solidFill>
                <a:effectLst/>
                <a:uLnTx/>
                <a:uFillTx/>
                <a:latin typeface="Arial"/>
                <a:ea typeface="+mn-ea"/>
                <a:cs typeface="Arial" panose="020B0604020202020204" pitchFamily="34" charset="0"/>
              </a:rPr>
              <a:t>Número </a:t>
            </a:r>
            <a:r>
              <a:rPr kumimoji="0" lang="es-GT" sz="2800" b="1" i="0" u="none" strike="noStrike" kern="0" cap="none" spc="0" normalizeH="0" baseline="0" noProof="0" dirty="0">
                <a:ln>
                  <a:noFill/>
                </a:ln>
                <a:solidFill>
                  <a:prstClr val="black"/>
                </a:solidFill>
                <a:effectLst/>
                <a:uLnTx/>
                <a:uFillTx/>
                <a:latin typeface="Arial"/>
                <a:ea typeface="+mn-ea"/>
                <a:cs typeface="Arial" panose="020B0604020202020204" pitchFamily="34" charset="0"/>
              </a:rPr>
              <a:t>par </a:t>
            </a:r>
            <a:r>
              <a:rPr kumimoji="0" lang="es-GT" sz="2800" b="0" i="0" u="none" strike="noStrike" kern="0" cap="none" spc="0" normalizeH="0" baseline="0" noProof="0" dirty="0">
                <a:ln>
                  <a:noFill/>
                </a:ln>
                <a:solidFill>
                  <a:prstClr val="black"/>
                </a:solidFill>
                <a:effectLst/>
                <a:uLnTx/>
                <a:uFillTx/>
                <a:latin typeface="Arial"/>
                <a:ea typeface="+mn-ea"/>
                <a:cs typeface="Arial" panose="020B0604020202020204" pitchFamily="34" charset="0"/>
              </a:rPr>
              <a:t>de valores (</a:t>
            </a:r>
            <a:r>
              <a:rPr kumimoji="0" lang="es-GT" sz="2800" b="0" i="1" u="none" strike="noStrike" kern="0" cap="none" spc="0" normalizeH="0" baseline="0" noProof="0" dirty="0">
                <a:ln>
                  <a:noFill/>
                </a:ln>
                <a:solidFill>
                  <a:prstClr val="black"/>
                </a:solidFill>
                <a:effectLst/>
                <a:uLnTx/>
                <a:uFillTx/>
                <a:latin typeface="Arial"/>
                <a:ea typeface="+mn-ea"/>
                <a:cs typeface="Arial" panose="020B0604020202020204" pitchFamily="34" charset="0"/>
              </a:rPr>
              <a:t>n </a:t>
            </a:r>
            <a:r>
              <a:rPr kumimoji="0" lang="es-GT" sz="2800" b="0" i="0" u="none" strike="noStrike" kern="0" cap="none" spc="0" normalizeH="0" baseline="0" noProof="0" dirty="0">
                <a:ln>
                  <a:noFill/>
                </a:ln>
                <a:solidFill>
                  <a:prstClr val="black"/>
                </a:solidFill>
                <a:effectLst/>
                <a:uLnTx/>
                <a:uFillTx/>
                <a:latin typeface="Arial"/>
                <a:ea typeface="+mn-ea"/>
                <a:cs typeface="Arial" panose="020B0604020202020204" pitchFamily="34" charset="0"/>
              </a:rPr>
              <a:t>= 20)</a:t>
            </a:r>
          </a:p>
          <a:p>
            <a:pPr marL="0" indent="0">
              <a:buNone/>
              <a:defRPr/>
            </a:pPr>
            <a:endParaRPr lang="es-GT" kern="0" noProof="0" dirty="0"/>
          </a:p>
        </p:txBody>
      </p:sp>
      <p:graphicFrame>
        <p:nvGraphicFramePr>
          <p:cNvPr id="2" name="Group 74">
            <a:extLst>
              <a:ext uri="{FF2B5EF4-FFF2-40B4-BE49-F238E27FC236}">
                <a16:creationId xmlns:a16="http://schemas.microsoft.com/office/drawing/2014/main" id="{D938EC83-5C65-103D-7E60-0F0648A33DC2}"/>
              </a:ext>
            </a:extLst>
          </p:cNvPr>
          <p:cNvGraphicFramePr>
            <a:graphicFrameLocks/>
          </p:cNvGraphicFramePr>
          <p:nvPr>
            <p:extLst>
              <p:ext uri="{D42A27DB-BD31-4B8C-83A1-F6EECF244321}">
                <p14:modId xmlns:p14="http://schemas.microsoft.com/office/powerpoint/2010/main" val="563845266"/>
              </p:ext>
            </p:extLst>
          </p:nvPr>
        </p:nvGraphicFramePr>
        <p:xfrm>
          <a:off x="461554" y="1171597"/>
          <a:ext cx="4265261" cy="5600702"/>
        </p:xfrm>
        <a:graphic>
          <a:graphicData uri="http://schemas.openxmlformats.org/drawingml/2006/table">
            <a:tbl>
              <a:tblPr firstRow="1" bandRow="1">
                <a:tableStyleId>{68D230F3-CF80-4859-8CE7-A43EE81993B5}</a:tableStyleId>
              </a:tblPr>
              <a:tblGrid>
                <a:gridCol w="1424286">
                  <a:extLst>
                    <a:ext uri="{9D8B030D-6E8A-4147-A177-3AD203B41FA5}">
                      <a16:colId xmlns:a16="http://schemas.microsoft.com/office/drawing/2014/main" val="20000"/>
                    </a:ext>
                  </a:extLst>
                </a:gridCol>
                <a:gridCol w="2840975">
                  <a:extLst>
                    <a:ext uri="{9D8B030D-6E8A-4147-A177-3AD203B41FA5}">
                      <a16:colId xmlns:a16="http://schemas.microsoft.com/office/drawing/2014/main" val="20001"/>
                    </a:ext>
                  </a:extLst>
                </a:gridCol>
              </a:tblGrid>
              <a:tr h="259081">
                <a:tc>
                  <a:txBody>
                    <a:bodyPr/>
                    <a:lstStyle>
                      <a:lvl1pPr marL="0" algn="l" defTabSz="914400" rtl="0" eaLnBrk="1" latinLnBrk="0" hangingPunct="1">
                        <a:defRPr sz="1800" kern="1200">
                          <a:solidFill>
                            <a:schemeClr val="tx1"/>
                          </a:solidFill>
                          <a:latin typeface="Calibri"/>
                          <a:cs typeface="Times New Roman"/>
                        </a:defRPr>
                      </a:lvl1pPr>
                      <a:lvl2pPr marL="457200" algn="l" defTabSz="914400" rtl="0" eaLnBrk="1" latinLnBrk="0" hangingPunct="1">
                        <a:defRPr sz="1800" kern="1200">
                          <a:solidFill>
                            <a:schemeClr val="tx1"/>
                          </a:solidFill>
                          <a:latin typeface="Calibri"/>
                          <a:cs typeface="Times New Roman"/>
                        </a:defRPr>
                      </a:lvl2pPr>
                      <a:lvl3pPr marL="914400" algn="l" defTabSz="914400" rtl="0" eaLnBrk="1" latinLnBrk="0" hangingPunct="1">
                        <a:defRPr sz="1800" kern="1200">
                          <a:solidFill>
                            <a:schemeClr val="tx1"/>
                          </a:solidFill>
                          <a:latin typeface="Calibri"/>
                          <a:cs typeface="Times New Roman"/>
                        </a:defRPr>
                      </a:lvl3pPr>
                      <a:lvl4pPr marL="1371600" algn="l" defTabSz="914400" rtl="0" eaLnBrk="1" latinLnBrk="0" hangingPunct="1">
                        <a:defRPr sz="1800" kern="1200">
                          <a:solidFill>
                            <a:schemeClr val="tx1"/>
                          </a:solidFill>
                          <a:latin typeface="Calibri"/>
                          <a:cs typeface="Times New Roman"/>
                        </a:defRPr>
                      </a:lvl4pPr>
                      <a:lvl5pPr marL="1828800" algn="l" defTabSz="914400" rtl="0" eaLnBrk="1" latinLnBrk="0" hangingPunct="1">
                        <a:defRPr sz="1800" kern="1200">
                          <a:solidFill>
                            <a:schemeClr val="tx1"/>
                          </a:solidFill>
                          <a:latin typeface="Calibri"/>
                          <a:cs typeface="Times New Roman"/>
                        </a:defRPr>
                      </a:lvl5pPr>
                      <a:lvl6pPr marL="2286000" algn="l" defTabSz="914400" rtl="0" eaLnBrk="1" latinLnBrk="0" hangingPunct="1">
                        <a:defRPr sz="1800" kern="1200">
                          <a:solidFill>
                            <a:schemeClr val="tx1"/>
                          </a:solidFill>
                          <a:latin typeface="Calibri"/>
                          <a:cs typeface="Times New Roman"/>
                        </a:defRPr>
                      </a:lvl6pPr>
                      <a:lvl7pPr marL="2743200" algn="l" defTabSz="914400" rtl="0" eaLnBrk="1" latinLnBrk="0" hangingPunct="1">
                        <a:defRPr sz="1800" kern="1200">
                          <a:solidFill>
                            <a:schemeClr val="tx1"/>
                          </a:solidFill>
                          <a:latin typeface="Calibri"/>
                          <a:cs typeface="Times New Roman"/>
                        </a:defRPr>
                      </a:lvl7pPr>
                      <a:lvl8pPr marL="3200400" algn="l" defTabSz="914400" rtl="0" eaLnBrk="1" latinLnBrk="0" hangingPunct="1">
                        <a:defRPr sz="1800" kern="1200">
                          <a:solidFill>
                            <a:schemeClr val="tx1"/>
                          </a:solidFill>
                          <a:latin typeface="Calibri"/>
                          <a:cs typeface="Times New Roman"/>
                        </a:defRPr>
                      </a:lvl8pPr>
                      <a:lvl9pPr marL="3657600" algn="l" defTabSz="914400" rtl="0" eaLnBrk="1" latinLnBrk="0" hangingPunct="1">
                        <a:defRPr sz="1800" kern="1200">
                          <a:solidFill>
                            <a:schemeClr val="tx1"/>
                          </a:solidFill>
                          <a:latin typeface="Calibri"/>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s-GT" sz="1600" b="1" u="none" strike="noStrike" cap="none" normalizeH="0" baseline="0" noProof="0" dirty="0">
                          <a:ln>
                            <a:noFill/>
                          </a:ln>
                          <a:solidFill>
                            <a:schemeClr val="tx1"/>
                          </a:solidFill>
                          <a:effectLst/>
                          <a:latin typeface="+mn-lt"/>
                        </a:rPr>
                        <a:t>Identificación del paciente</a:t>
                      </a:r>
                      <a:endParaRPr kumimoji="0" lang="es-GT" sz="1600" b="1" i="0" u="none" strike="noStrike" cap="none" normalizeH="0" baseline="0" noProof="0" dirty="0">
                        <a:ln>
                          <a:noFill/>
                        </a:ln>
                        <a:solidFill>
                          <a:schemeClr val="tx1"/>
                        </a:solidFill>
                        <a:effectLst/>
                        <a:latin typeface="+mn-lt"/>
                        <a:cs typeface="Arial" panose="020B0604020202020204" pitchFamily="34" charset="0"/>
                      </a:endParaRPr>
                    </a:p>
                  </a:txBody>
                  <a:tcPr marL="0" marR="0" marT="0" marB="4572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lvl1pPr marL="0" algn="l" defTabSz="914400" rtl="0" eaLnBrk="1" latinLnBrk="0" hangingPunct="1">
                        <a:defRPr sz="1800" kern="1200">
                          <a:solidFill>
                            <a:schemeClr val="tx1"/>
                          </a:solidFill>
                          <a:latin typeface="Calibri"/>
                          <a:cs typeface="Times New Roman"/>
                        </a:defRPr>
                      </a:lvl1pPr>
                      <a:lvl2pPr marL="457200" algn="l" defTabSz="914400" rtl="0" eaLnBrk="1" latinLnBrk="0" hangingPunct="1">
                        <a:defRPr sz="1800" kern="1200">
                          <a:solidFill>
                            <a:schemeClr val="tx1"/>
                          </a:solidFill>
                          <a:latin typeface="Calibri"/>
                          <a:cs typeface="Times New Roman"/>
                        </a:defRPr>
                      </a:lvl2pPr>
                      <a:lvl3pPr marL="914400" algn="l" defTabSz="914400" rtl="0" eaLnBrk="1" latinLnBrk="0" hangingPunct="1">
                        <a:defRPr sz="1800" kern="1200">
                          <a:solidFill>
                            <a:schemeClr val="tx1"/>
                          </a:solidFill>
                          <a:latin typeface="Calibri"/>
                          <a:cs typeface="Times New Roman"/>
                        </a:defRPr>
                      </a:lvl3pPr>
                      <a:lvl4pPr marL="1371600" algn="l" defTabSz="914400" rtl="0" eaLnBrk="1" latinLnBrk="0" hangingPunct="1">
                        <a:defRPr sz="1800" kern="1200">
                          <a:solidFill>
                            <a:schemeClr val="tx1"/>
                          </a:solidFill>
                          <a:latin typeface="Calibri"/>
                          <a:cs typeface="Times New Roman"/>
                        </a:defRPr>
                      </a:lvl4pPr>
                      <a:lvl5pPr marL="1828800" algn="l" defTabSz="914400" rtl="0" eaLnBrk="1" latinLnBrk="0" hangingPunct="1">
                        <a:defRPr sz="1800" kern="1200">
                          <a:solidFill>
                            <a:schemeClr val="tx1"/>
                          </a:solidFill>
                          <a:latin typeface="Calibri"/>
                          <a:cs typeface="Times New Roman"/>
                        </a:defRPr>
                      </a:lvl5pPr>
                      <a:lvl6pPr marL="2286000" algn="l" defTabSz="914400" rtl="0" eaLnBrk="1" latinLnBrk="0" hangingPunct="1">
                        <a:defRPr sz="1800" kern="1200">
                          <a:solidFill>
                            <a:schemeClr val="tx1"/>
                          </a:solidFill>
                          <a:latin typeface="Calibri"/>
                          <a:cs typeface="Times New Roman"/>
                        </a:defRPr>
                      </a:lvl6pPr>
                      <a:lvl7pPr marL="2743200" algn="l" defTabSz="914400" rtl="0" eaLnBrk="1" latinLnBrk="0" hangingPunct="1">
                        <a:defRPr sz="1800" kern="1200">
                          <a:solidFill>
                            <a:schemeClr val="tx1"/>
                          </a:solidFill>
                          <a:latin typeface="Calibri"/>
                          <a:cs typeface="Times New Roman"/>
                        </a:defRPr>
                      </a:lvl7pPr>
                      <a:lvl8pPr marL="3200400" algn="l" defTabSz="914400" rtl="0" eaLnBrk="1" latinLnBrk="0" hangingPunct="1">
                        <a:defRPr sz="1800" kern="1200">
                          <a:solidFill>
                            <a:schemeClr val="tx1"/>
                          </a:solidFill>
                          <a:latin typeface="Calibri"/>
                          <a:cs typeface="Times New Roman"/>
                        </a:defRPr>
                      </a:lvl8pPr>
                      <a:lvl9pPr marL="3657600" algn="l" defTabSz="914400" rtl="0" eaLnBrk="1" latinLnBrk="0" hangingPunct="1">
                        <a:defRPr sz="1800" kern="1200">
                          <a:solidFill>
                            <a:schemeClr val="tx1"/>
                          </a:solidFill>
                          <a:latin typeface="Calibri"/>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s-GT" sz="1600" b="1" u="none" strike="noStrike" cap="none" normalizeH="0" baseline="0" noProof="0" dirty="0">
                          <a:ln>
                            <a:noFill/>
                          </a:ln>
                          <a:solidFill>
                            <a:schemeClr val="tx1"/>
                          </a:solidFill>
                          <a:effectLst/>
                          <a:latin typeface="+mn-lt"/>
                        </a:rPr>
                        <a:t>Periodo de incubación (días)</a:t>
                      </a:r>
                      <a:endParaRPr kumimoji="0" lang="es-GT" sz="1600" b="1" i="0" u="none" strike="noStrike" cap="none" normalizeH="0" baseline="0" noProof="0" dirty="0">
                        <a:ln>
                          <a:noFill/>
                        </a:ln>
                        <a:solidFill>
                          <a:schemeClr val="tx1"/>
                        </a:solidFill>
                        <a:effectLst/>
                        <a:latin typeface="+mn-lt"/>
                        <a:cs typeface="Arial" panose="020B0604020202020204" pitchFamily="34" charset="0"/>
                      </a:endParaRPr>
                    </a:p>
                  </a:txBody>
                  <a:tcPr marL="0" marR="0" marT="0" marB="4572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0000"/>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1</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2</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2</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6</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3</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7</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4</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7</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5</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8</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6</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8</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7</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8</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7"/>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8</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8</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8"/>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9</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9</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9"/>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10</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9</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0"/>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11</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9</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1"/>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12</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9</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2"/>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13</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9</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3"/>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14</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10</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4"/>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15</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10</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5"/>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16</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11</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6"/>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17</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11</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7"/>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18</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13</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8"/>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19</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14</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9"/>
                  </a:ext>
                </a:extLst>
              </a:tr>
              <a:tr h="246881">
                <a:tc>
                  <a:txBody>
                    <a:body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i="0" u="none" strike="noStrike" kern="1200" noProof="0" dirty="0">
                          <a:solidFill>
                            <a:srgbClr val="000000"/>
                          </a:solidFill>
                          <a:effectLst/>
                          <a:latin typeface="+mn-lt"/>
                          <a:ea typeface="+mn-ea"/>
                          <a:cs typeface="Arial" panose="020B0604020202020204" pitchFamily="34" charset="0"/>
                        </a:rPr>
                        <a:t>20</a:t>
                      </a: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b"/>
                      <a:r>
                        <a:rPr lang="es-GT" sz="1600" b="0" i="0" u="none" strike="noStrike" noProof="0" dirty="0">
                          <a:solidFill>
                            <a:srgbClr val="000000"/>
                          </a:solidFill>
                          <a:effectLst/>
                          <a:latin typeface="+mn-lt"/>
                        </a:rPr>
                        <a:t>21</a:t>
                      </a: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6762538"/>
                  </a:ext>
                </a:extLst>
              </a:tr>
            </a:tbl>
          </a:graphicData>
        </a:graphic>
      </p:graphicFrame>
      <p:sp>
        <p:nvSpPr>
          <p:cNvPr id="11" name="Line 70">
            <a:extLst>
              <a:ext uri="{FF2B5EF4-FFF2-40B4-BE49-F238E27FC236}">
                <a16:creationId xmlns:a16="http://schemas.microsoft.com/office/drawing/2014/main" id="{203409AA-2A3B-DB4C-D782-B0AC07631C8D}"/>
              </a:ext>
            </a:extLst>
          </p:cNvPr>
          <p:cNvSpPr>
            <a:spLocks noChangeShapeType="1"/>
          </p:cNvSpPr>
          <p:nvPr/>
        </p:nvSpPr>
        <p:spPr bwMode="auto">
          <a:xfrm rot="5400000">
            <a:off x="4432183" y="3575834"/>
            <a:ext cx="128593" cy="1446940"/>
          </a:xfrm>
          <a:prstGeom prst="line">
            <a:avLst/>
          </a:prstGeom>
          <a:noFill/>
          <a:ln w="76200">
            <a:solidFill>
              <a:srgbClr val="00953A"/>
            </a:solidFill>
            <a:round/>
            <a:headEnd/>
            <a:tailEnd type="triangle" w="med" len="med"/>
          </a:ln>
          <a:extLst>
            <a:ext uri="{909E8E84-426E-40dd-AFC4-6F175D3DCCD1}"/>
          </a:extLst>
        </p:spPr>
        <p:txBody>
          <a:bodyPr/>
          <a:lstStyle/>
          <a:p>
            <a:pPr eaLnBrk="1" fontAlgn="auto" hangingPunct="1">
              <a:spcBef>
                <a:spcPts val="0"/>
              </a:spcBef>
              <a:spcAft>
                <a:spcPts val="0"/>
              </a:spcAft>
              <a:defRPr/>
            </a:pPr>
            <a:endParaRPr lang="es-GT" kern="0" noProof="0" dirty="0">
              <a:solidFill>
                <a:sysClr val="windowText" lastClr="000000"/>
              </a:solidFill>
            </a:endParaRPr>
          </a:p>
        </p:txBody>
      </p:sp>
      <p:sp>
        <p:nvSpPr>
          <p:cNvPr id="12" name="Text Box 3">
            <a:extLst>
              <a:ext uri="{FF2B5EF4-FFF2-40B4-BE49-F238E27FC236}">
                <a16:creationId xmlns:a16="http://schemas.microsoft.com/office/drawing/2014/main" id="{80D6834B-47DA-42AC-F086-64853D95B0C2}"/>
              </a:ext>
            </a:extLst>
          </p:cNvPr>
          <p:cNvSpPr txBox="1">
            <a:spLocks noChangeArrowheads="1"/>
          </p:cNvSpPr>
          <p:nvPr/>
        </p:nvSpPr>
        <p:spPr bwMode="auto">
          <a:xfrm>
            <a:off x="5219950" y="3978426"/>
            <a:ext cx="20335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a:spcBef>
                <a:spcPct val="0"/>
              </a:spcBef>
              <a:buClrTx/>
              <a:buSzTx/>
              <a:buFontTx/>
              <a:buNone/>
            </a:pPr>
            <a:r>
              <a:rPr lang="es-GT" b="1" noProof="0" dirty="0">
                <a:solidFill>
                  <a:srgbClr val="00953A"/>
                </a:solidFill>
                <a:cs typeface="Arial" panose="020B0604020202020204" pitchFamily="34" charset="0"/>
              </a:rPr>
              <a:t>Mediana = 9</a:t>
            </a:r>
          </a:p>
        </p:txBody>
      </p:sp>
      <p:sp>
        <p:nvSpPr>
          <p:cNvPr id="24" name="Text Box 57">
            <a:extLst>
              <a:ext uri="{FF2B5EF4-FFF2-40B4-BE49-F238E27FC236}">
                <a16:creationId xmlns:a16="http://schemas.microsoft.com/office/drawing/2014/main" id="{9E141AAB-FB26-68D9-C8CE-DE29A8A729F2}"/>
              </a:ext>
            </a:extLst>
          </p:cNvPr>
          <p:cNvSpPr txBox="1">
            <a:spLocks noChangeArrowheads="1"/>
          </p:cNvSpPr>
          <p:nvPr/>
        </p:nvSpPr>
        <p:spPr bwMode="auto">
          <a:xfrm>
            <a:off x="8599932" y="2765157"/>
            <a:ext cx="201771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a:spcBef>
                <a:spcPct val="50000"/>
              </a:spcBef>
              <a:buClrTx/>
              <a:buSzTx/>
              <a:buFontTx/>
              <a:buNone/>
            </a:pPr>
            <a:r>
              <a:rPr lang="es-GT" sz="2400" noProof="0" dirty="0">
                <a:cs typeface="Arial" panose="020B0604020202020204" pitchFamily="34" charset="0"/>
              </a:rPr>
              <a:t>Ordenar </a:t>
            </a:r>
            <a:r>
              <a:rPr lang="es-GT" sz="2400" noProof="0" dirty="0">
                <a:cs typeface="Arial" panose="020B0604020202020204" pitchFamily="34" charset="0"/>
                <a:sym typeface="Wingdings 2" panose="05020102010507070707" pitchFamily="18" charset="2"/>
              </a:rPr>
              <a:t></a:t>
            </a:r>
            <a:r>
              <a:rPr lang="es-GT" sz="2400" noProof="0" dirty="0">
                <a:cs typeface="Arial" panose="020B0604020202020204" pitchFamily="34" charset="0"/>
              </a:rPr>
              <a:t> </a:t>
            </a:r>
          </a:p>
        </p:txBody>
      </p:sp>
      <p:sp>
        <p:nvSpPr>
          <p:cNvPr id="27" name="Text Box 57">
            <a:extLst>
              <a:ext uri="{FF2B5EF4-FFF2-40B4-BE49-F238E27FC236}">
                <a16:creationId xmlns:a16="http://schemas.microsoft.com/office/drawing/2014/main" id="{047EA40B-68F3-0DDC-D2BE-A2A5CADCFD3E}"/>
              </a:ext>
            </a:extLst>
          </p:cNvPr>
          <p:cNvSpPr txBox="1">
            <a:spLocks noChangeArrowheads="1"/>
          </p:cNvSpPr>
          <p:nvPr/>
        </p:nvSpPr>
        <p:spPr bwMode="auto">
          <a:xfrm>
            <a:off x="8580882" y="4827031"/>
            <a:ext cx="3477768"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6350" indent="-6350">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a:spcBef>
                <a:spcPct val="50000"/>
              </a:spcBef>
              <a:buClrTx/>
              <a:buSzTx/>
              <a:buFontTx/>
              <a:buNone/>
            </a:pPr>
            <a:r>
              <a:rPr lang="es-GT" sz="2400" noProof="0" dirty="0">
                <a:solidFill>
                  <a:srgbClr val="000000"/>
                </a:solidFill>
                <a:cs typeface="Arial" panose="020B0604020202020204" pitchFamily="34" charset="0"/>
              </a:rPr>
              <a:t>La mediana es el valor intermedio entre las posiciones 10</a:t>
            </a:r>
            <a:r>
              <a:rPr lang="es-GT" sz="2400" baseline="30000" noProof="0" dirty="0">
                <a:solidFill>
                  <a:srgbClr val="000000"/>
                </a:solidFill>
                <a:cs typeface="Arial" panose="020B0604020202020204" pitchFamily="34" charset="0"/>
              </a:rPr>
              <a:t>ma</a:t>
            </a:r>
            <a:r>
              <a:rPr lang="es-GT" sz="2400" noProof="0" dirty="0">
                <a:solidFill>
                  <a:srgbClr val="000000"/>
                </a:solidFill>
                <a:cs typeface="Arial" panose="020B0604020202020204" pitchFamily="34" charset="0"/>
              </a:rPr>
              <a:t> y 11</a:t>
            </a:r>
            <a:r>
              <a:rPr lang="es-GT" sz="2400" baseline="30000" noProof="0" dirty="0">
                <a:solidFill>
                  <a:srgbClr val="000000"/>
                </a:solidFill>
                <a:cs typeface="Arial" panose="020B0604020202020204" pitchFamily="34" charset="0"/>
              </a:rPr>
              <a:t>va</a:t>
            </a:r>
            <a:r>
              <a:rPr lang="es-GT" sz="2400" noProof="0" dirty="0">
                <a:solidFill>
                  <a:srgbClr val="000000"/>
                </a:solidFill>
                <a:cs typeface="Arial" panose="020B0604020202020204" pitchFamily="34" charset="0"/>
              </a:rPr>
              <a:t> =</a:t>
            </a:r>
            <a:endParaRPr lang="es-GT" sz="2400" noProof="0" dirty="0">
              <a:cs typeface="Arial" panose="020B0604020202020204" pitchFamily="34" charset="0"/>
            </a:endParaRPr>
          </a:p>
        </p:txBody>
      </p:sp>
      <p:sp>
        <p:nvSpPr>
          <p:cNvPr id="6" name="Rectangle: Rounded Corners 5">
            <a:extLst>
              <a:ext uri="{FF2B5EF4-FFF2-40B4-BE49-F238E27FC236}">
                <a16:creationId xmlns:a16="http://schemas.microsoft.com/office/drawing/2014/main" id="{F7F44ED5-CE71-7D2D-6D91-C85DC78885C4}"/>
              </a:ext>
            </a:extLst>
          </p:cNvPr>
          <p:cNvSpPr/>
          <p:nvPr/>
        </p:nvSpPr>
        <p:spPr>
          <a:xfrm>
            <a:off x="2982329" y="3960258"/>
            <a:ext cx="652547" cy="529696"/>
          </a:xfrm>
          <a:prstGeom prst="roundRect">
            <a:avLst/>
          </a:prstGeom>
          <a:noFill/>
          <a:ln w="76200">
            <a:solidFill>
              <a:srgbClr val="00953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GT" noProof="0" dirty="0"/>
          </a:p>
        </p:txBody>
      </p:sp>
      <p:sp>
        <p:nvSpPr>
          <p:cNvPr id="25" name="Rectangle: Rounded Corners 24">
            <a:extLst>
              <a:ext uri="{FF2B5EF4-FFF2-40B4-BE49-F238E27FC236}">
                <a16:creationId xmlns:a16="http://schemas.microsoft.com/office/drawing/2014/main" id="{E5D22A26-A230-12AE-A8BA-A9E5E0605F58}"/>
              </a:ext>
            </a:extLst>
          </p:cNvPr>
          <p:cNvSpPr/>
          <p:nvPr/>
        </p:nvSpPr>
        <p:spPr>
          <a:xfrm>
            <a:off x="7842331" y="2565034"/>
            <a:ext cx="652547" cy="802756"/>
          </a:xfrm>
          <a:prstGeom prst="roundRect">
            <a:avLst/>
          </a:prstGeom>
          <a:noFill/>
          <a:ln w="76200">
            <a:solidFill>
              <a:srgbClr val="00953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GT" noProof="0" dirty="0"/>
          </a:p>
        </p:txBody>
      </p:sp>
      <p:sp>
        <p:nvSpPr>
          <p:cNvPr id="31" name="TextBox 30">
            <a:extLst>
              <a:ext uri="{FF2B5EF4-FFF2-40B4-BE49-F238E27FC236}">
                <a16:creationId xmlns:a16="http://schemas.microsoft.com/office/drawing/2014/main" id="{783CB341-DFF6-33F4-F3A1-4D976995E2B9}"/>
              </a:ext>
            </a:extLst>
          </p:cNvPr>
          <p:cNvSpPr txBox="1">
            <a:spLocks noChangeArrowheads="1"/>
          </p:cNvSpPr>
          <p:nvPr/>
        </p:nvSpPr>
        <p:spPr bwMode="auto">
          <a:xfrm>
            <a:off x="7882103" y="2452098"/>
            <a:ext cx="612775" cy="1014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defTabSz="914400" fontAlgn="base">
              <a:spcBef>
                <a:spcPct val="0"/>
              </a:spcBef>
              <a:spcAft>
                <a:spcPct val="0"/>
              </a:spcAft>
              <a:buClrTx/>
              <a:buSzTx/>
              <a:buNone/>
            </a:pPr>
            <a:r>
              <a:rPr lang="es-GT" sz="6000" noProof="0" dirty="0">
                <a:solidFill>
                  <a:srgbClr val="000000"/>
                </a:solidFill>
                <a:cs typeface="Arial" panose="020B0604020202020204" pitchFamily="34" charset="0"/>
              </a:rPr>
              <a:t>1</a:t>
            </a:r>
          </a:p>
        </p:txBody>
      </p:sp>
      <p:grpSp>
        <p:nvGrpSpPr>
          <p:cNvPr id="16" name="Group 15">
            <a:extLst>
              <a:ext uri="{FF2B5EF4-FFF2-40B4-BE49-F238E27FC236}">
                <a16:creationId xmlns:a16="http://schemas.microsoft.com/office/drawing/2014/main" id="{97E38EF9-2134-DC53-A945-4C14F80521C8}"/>
              </a:ext>
            </a:extLst>
          </p:cNvPr>
          <p:cNvGrpSpPr/>
          <p:nvPr/>
        </p:nvGrpSpPr>
        <p:grpSpPr>
          <a:xfrm>
            <a:off x="7872278" y="3589518"/>
            <a:ext cx="652547" cy="1016000"/>
            <a:chOff x="7872278" y="3505436"/>
            <a:chExt cx="652547" cy="1016000"/>
          </a:xfrm>
        </p:grpSpPr>
        <p:sp>
          <p:nvSpPr>
            <p:cNvPr id="28" name="Rectangle: Rounded Corners 27">
              <a:extLst>
                <a:ext uri="{FF2B5EF4-FFF2-40B4-BE49-F238E27FC236}">
                  <a16:creationId xmlns:a16="http://schemas.microsoft.com/office/drawing/2014/main" id="{ED3A8010-453F-E9B9-913B-666418282E45}"/>
                </a:ext>
              </a:extLst>
            </p:cNvPr>
            <p:cNvSpPr/>
            <p:nvPr/>
          </p:nvSpPr>
          <p:spPr>
            <a:xfrm>
              <a:off x="7872278" y="3623881"/>
              <a:ext cx="652547" cy="802756"/>
            </a:xfrm>
            <a:prstGeom prst="roundRect">
              <a:avLst/>
            </a:prstGeom>
            <a:noFill/>
            <a:ln w="76200">
              <a:solidFill>
                <a:srgbClr val="00953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GT" noProof="0" dirty="0"/>
            </a:p>
          </p:txBody>
        </p:sp>
        <p:sp>
          <p:nvSpPr>
            <p:cNvPr id="32" name="TextBox 31">
              <a:extLst>
                <a:ext uri="{FF2B5EF4-FFF2-40B4-BE49-F238E27FC236}">
                  <a16:creationId xmlns:a16="http://schemas.microsoft.com/office/drawing/2014/main" id="{F936A461-E455-4B53-0428-66CA94BDDC4A}"/>
                </a:ext>
              </a:extLst>
            </p:cNvPr>
            <p:cNvSpPr txBox="1">
              <a:spLocks noChangeArrowheads="1"/>
            </p:cNvSpPr>
            <p:nvPr/>
          </p:nvSpPr>
          <p:spPr bwMode="auto">
            <a:xfrm>
              <a:off x="7894802" y="3505436"/>
              <a:ext cx="612775"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defTabSz="914400" fontAlgn="base">
                <a:spcBef>
                  <a:spcPct val="0"/>
                </a:spcBef>
                <a:spcAft>
                  <a:spcPct val="0"/>
                </a:spcAft>
                <a:buClrTx/>
                <a:buSzTx/>
                <a:buNone/>
              </a:pPr>
              <a:r>
                <a:rPr lang="es-GT" sz="6000" noProof="0" dirty="0">
                  <a:solidFill>
                    <a:srgbClr val="000000"/>
                  </a:solidFill>
                  <a:cs typeface="Arial" panose="020B0604020202020204" pitchFamily="34" charset="0"/>
                </a:rPr>
                <a:t>2</a:t>
              </a:r>
            </a:p>
          </p:txBody>
        </p:sp>
      </p:grpSp>
      <p:grpSp>
        <p:nvGrpSpPr>
          <p:cNvPr id="15" name="Group 14">
            <a:extLst>
              <a:ext uri="{FF2B5EF4-FFF2-40B4-BE49-F238E27FC236}">
                <a16:creationId xmlns:a16="http://schemas.microsoft.com/office/drawing/2014/main" id="{79694B6F-304F-56F3-CF08-916545B79AD1}"/>
              </a:ext>
            </a:extLst>
          </p:cNvPr>
          <p:cNvGrpSpPr/>
          <p:nvPr/>
        </p:nvGrpSpPr>
        <p:grpSpPr>
          <a:xfrm>
            <a:off x="7872278" y="4793967"/>
            <a:ext cx="652747" cy="1016000"/>
            <a:chOff x="7872278" y="4573246"/>
            <a:chExt cx="652747" cy="1016000"/>
          </a:xfrm>
        </p:grpSpPr>
        <p:sp>
          <p:nvSpPr>
            <p:cNvPr id="29" name="Rectangle: Rounded Corners 28">
              <a:extLst>
                <a:ext uri="{FF2B5EF4-FFF2-40B4-BE49-F238E27FC236}">
                  <a16:creationId xmlns:a16="http://schemas.microsoft.com/office/drawing/2014/main" id="{EE0DCD86-4E13-AEDA-5C6B-CF5150F684F4}"/>
                </a:ext>
              </a:extLst>
            </p:cNvPr>
            <p:cNvSpPr/>
            <p:nvPr/>
          </p:nvSpPr>
          <p:spPr>
            <a:xfrm>
              <a:off x="7872278" y="4679868"/>
              <a:ext cx="652547" cy="802756"/>
            </a:xfrm>
            <a:prstGeom prst="roundRect">
              <a:avLst/>
            </a:prstGeom>
            <a:noFill/>
            <a:ln w="76200">
              <a:solidFill>
                <a:srgbClr val="00953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GT" noProof="0" dirty="0"/>
            </a:p>
          </p:txBody>
        </p:sp>
        <p:sp>
          <p:nvSpPr>
            <p:cNvPr id="33" name="TextBox 32">
              <a:extLst>
                <a:ext uri="{FF2B5EF4-FFF2-40B4-BE49-F238E27FC236}">
                  <a16:creationId xmlns:a16="http://schemas.microsoft.com/office/drawing/2014/main" id="{1A0DD380-2736-E2AA-1E41-9E7E09E8C170}"/>
                </a:ext>
              </a:extLst>
            </p:cNvPr>
            <p:cNvSpPr txBox="1">
              <a:spLocks noChangeArrowheads="1"/>
            </p:cNvSpPr>
            <p:nvPr/>
          </p:nvSpPr>
          <p:spPr bwMode="auto">
            <a:xfrm>
              <a:off x="7912250" y="4573246"/>
              <a:ext cx="612775"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defTabSz="914400" fontAlgn="base">
                <a:spcBef>
                  <a:spcPct val="0"/>
                </a:spcBef>
                <a:spcAft>
                  <a:spcPct val="0"/>
                </a:spcAft>
                <a:buClrTx/>
                <a:buSzTx/>
                <a:buNone/>
              </a:pPr>
              <a:r>
                <a:rPr lang="es-GT" sz="6000" noProof="0" dirty="0">
                  <a:solidFill>
                    <a:srgbClr val="000000"/>
                  </a:solidFill>
                  <a:cs typeface="Arial" panose="020B0604020202020204" pitchFamily="34" charset="0"/>
                </a:rPr>
                <a:t>3</a:t>
              </a:r>
            </a:p>
          </p:txBody>
        </p:sp>
      </p:grpSp>
      <p:sp>
        <p:nvSpPr>
          <p:cNvPr id="4" name="TextBox 3">
            <a:extLst>
              <a:ext uri="{FF2B5EF4-FFF2-40B4-BE49-F238E27FC236}">
                <a16:creationId xmlns:a16="http://schemas.microsoft.com/office/drawing/2014/main" id="{392ECDA5-C5D8-DAB9-26A7-91D0D657B667}"/>
              </a:ext>
            </a:extLst>
          </p:cNvPr>
          <p:cNvSpPr txBox="1">
            <a:spLocks noChangeArrowheads="1"/>
          </p:cNvSpPr>
          <p:nvPr/>
        </p:nvSpPr>
        <p:spPr bwMode="auto">
          <a:xfrm>
            <a:off x="8580882" y="5903967"/>
            <a:ext cx="17938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ourier New" panose="02070309020205020404" pitchFamily="49" charset="0"/>
                <a:cs typeface="Arial" panose="020B0604020202020204" pitchFamily="34" charset="0"/>
              </a:defRPr>
            </a:lvl1pPr>
            <a:lvl2pPr marL="742950" indent="-285750">
              <a:defRPr>
                <a:solidFill>
                  <a:schemeClr val="tx1"/>
                </a:solidFill>
                <a:latin typeface="Courier New" panose="02070309020205020404" pitchFamily="49" charset="0"/>
                <a:cs typeface="Arial" panose="020B0604020202020204" pitchFamily="34" charset="0"/>
              </a:defRPr>
            </a:lvl2pPr>
            <a:lvl3pPr marL="1143000" indent="-228600">
              <a:defRPr>
                <a:solidFill>
                  <a:schemeClr val="tx1"/>
                </a:solidFill>
                <a:latin typeface="Courier New" panose="02070309020205020404" pitchFamily="49" charset="0"/>
                <a:cs typeface="Arial" panose="020B0604020202020204" pitchFamily="34" charset="0"/>
              </a:defRPr>
            </a:lvl3pPr>
            <a:lvl4pPr marL="1600200" indent="-228600">
              <a:defRPr>
                <a:solidFill>
                  <a:schemeClr val="tx1"/>
                </a:solidFill>
                <a:latin typeface="Courier New" panose="02070309020205020404" pitchFamily="49" charset="0"/>
                <a:cs typeface="Arial" panose="020B0604020202020204" pitchFamily="34" charset="0"/>
              </a:defRPr>
            </a:lvl4pPr>
            <a:lvl5pPr marL="2057400" indent="-228600">
              <a:defRPr>
                <a:solidFill>
                  <a:schemeClr val="tx1"/>
                </a:solidFill>
                <a:latin typeface="Courier New" panose="02070309020205020404" pitchFamily="49"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9pPr>
          </a:lstStyle>
          <a:p>
            <a:pPr defTabSz="914400" eaLnBrk="0" fontAlgn="base" hangingPunct="0">
              <a:spcBef>
                <a:spcPct val="0"/>
              </a:spcBef>
              <a:spcAft>
                <a:spcPct val="0"/>
              </a:spcAft>
            </a:pPr>
            <a:r>
              <a:rPr lang="es-GT" sz="2400" b="1" noProof="0" dirty="0">
                <a:solidFill>
                  <a:srgbClr val="00953A"/>
                </a:solidFill>
                <a:latin typeface="Arial" panose="020B0604020202020204" pitchFamily="34" charset="0"/>
              </a:rPr>
              <a:t>(9+9)/2 = 9</a:t>
            </a:r>
          </a:p>
        </p:txBody>
      </p:sp>
      <p:sp>
        <p:nvSpPr>
          <p:cNvPr id="7" name="Line 70">
            <a:extLst>
              <a:ext uri="{FF2B5EF4-FFF2-40B4-BE49-F238E27FC236}">
                <a16:creationId xmlns:a16="http://schemas.microsoft.com/office/drawing/2014/main" id="{C2588852-1F6C-8F69-8D69-B2C97E144152}"/>
              </a:ext>
            </a:extLst>
          </p:cNvPr>
          <p:cNvSpPr>
            <a:spLocks noChangeShapeType="1"/>
          </p:cNvSpPr>
          <p:nvPr/>
        </p:nvSpPr>
        <p:spPr bwMode="auto">
          <a:xfrm rot="5400000" flipH="1">
            <a:off x="4432183" y="3447239"/>
            <a:ext cx="128594" cy="1446941"/>
          </a:xfrm>
          <a:prstGeom prst="line">
            <a:avLst/>
          </a:prstGeom>
          <a:noFill/>
          <a:ln w="76200">
            <a:solidFill>
              <a:srgbClr val="00953A"/>
            </a:solidFill>
            <a:round/>
            <a:headEnd/>
            <a:tailEnd type="triangle" w="med" len="med"/>
          </a:ln>
          <a:extLst>
            <a:ext uri="{909E8E84-426E-40dd-AFC4-6F175D3DCCD1}"/>
          </a:extLst>
        </p:spPr>
        <p:txBody>
          <a:bodyPr/>
          <a:lstStyle/>
          <a:p>
            <a:pPr eaLnBrk="1" fontAlgn="auto" hangingPunct="1">
              <a:spcBef>
                <a:spcPts val="0"/>
              </a:spcBef>
              <a:spcAft>
                <a:spcPts val="0"/>
              </a:spcAft>
              <a:defRPr/>
            </a:pPr>
            <a:endParaRPr lang="es-GT" kern="0" noProof="0" dirty="0">
              <a:solidFill>
                <a:sysClr val="windowText" lastClr="000000"/>
              </a:solidFill>
            </a:endParaRPr>
          </a:p>
        </p:txBody>
      </p:sp>
      <p:sp>
        <p:nvSpPr>
          <p:cNvPr id="10" name="TextBox 9">
            <a:extLst>
              <a:ext uri="{FF2B5EF4-FFF2-40B4-BE49-F238E27FC236}">
                <a16:creationId xmlns:a16="http://schemas.microsoft.com/office/drawing/2014/main" id="{7166272F-CDA8-250A-CFD1-633D88DD92A3}"/>
              </a:ext>
            </a:extLst>
          </p:cNvPr>
          <p:cNvSpPr txBox="1"/>
          <p:nvPr/>
        </p:nvSpPr>
        <p:spPr>
          <a:xfrm>
            <a:off x="8580882" y="4316707"/>
            <a:ext cx="2730946" cy="461665"/>
          </a:xfrm>
          <a:prstGeom prst="rect">
            <a:avLst/>
          </a:prstGeom>
          <a:noFill/>
        </p:spPr>
        <p:txBody>
          <a:bodyPr wrap="square">
            <a:spAutoFit/>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s-GT" sz="2400" b="1" i="0" u="none" strike="noStrike" kern="1200" cap="none" spc="0" normalizeH="0" baseline="0" noProof="0" dirty="0">
                <a:ln>
                  <a:noFill/>
                </a:ln>
                <a:solidFill>
                  <a:srgbClr val="00953A"/>
                </a:solidFill>
                <a:effectLst/>
                <a:uLnTx/>
                <a:uFillTx/>
                <a:latin typeface="Arial"/>
                <a:ea typeface="+mn-ea"/>
                <a:cs typeface="Arial" panose="020B0604020202020204" pitchFamily="34" charset="0"/>
              </a:rPr>
              <a:t>(20 + 1) / 2 = 10.5</a:t>
            </a:r>
          </a:p>
        </p:txBody>
      </p:sp>
      <p:sp>
        <p:nvSpPr>
          <p:cNvPr id="13" name="Title 1">
            <a:extLst>
              <a:ext uri="{FF2B5EF4-FFF2-40B4-BE49-F238E27FC236}">
                <a16:creationId xmlns:a16="http://schemas.microsoft.com/office/drawing/2014/main" id="{13E321E0-E191-352F-AEF1-208D6E742825}"/>
              </a:ext>
            </a:extLst>
          </p:cNvPr>
          <p:cNvSpPr>
            <a:spLocks noGrp="1"/>
          </p:cNvSpPr>
          <p:nvPr>
            <p:ph type="title"/>
          </p:nvPr>
        </p:nvSpPr>
        <p:spPr/>
        <p:txBody>
          <a:bodyPr/>
          <a:lstStyle/>
          <a:p>
            <a:r>
              <a:rPr lang="es-GT" noProof="0" dirty="0"/>
              <a:t>Ejemplo: mediana del periodo de incubación del </a:t>
            </a:r>
            <a:r>
              <a:rPr lang="es-GT" b="0" i="0" noProof="0" dirty="0">
                <a:effectLst/>
              </a:rPr>
              <a:t>É</a:t>
            </a:r>
            <a:r>
              <a:rPr lang="es-GT" noProof="0" dirty="0"/>
              <a:t>bola (</a:t>
            </a:r>
            <a:r>
              <a:rPr lang="es-GT" i="1" noProof="0" dirty="0"/>
              <a:t>n=20</a:t>
            </a:r>
            <a:r>
              <a:rPr lang="es-GT" noProof="0" dirty="0"/>
              <a:t>)</a:t>
            </a:r>
          </a:p>
        </p:txBody>
      </p:sp>
      <p:sp>
        <p:nvSpPr>
          <p:cNvPr id="14" name="Text Box 57">
            <a:extLst>
              <a:ext uri="{FF2B5EF4-FFF2-40B4-BE49-F238E27FC236}">
                <a16:creationId xmlns:a16="http://schemas.microsoft.com/office/drawing/2014/main" id="{7D7E256D-3FDD-9EF6-6733-97B6CA15DDD0}"/>
              </a:ext>
            </a:extLst>
          </p:cNvPr>
          <p:cNvSpPr txBox="1">
            <a:spLocks noChangeArrowheads="1"/>
          </p:cNvSpPr>
          <p:nvPr/>
        </p:nvSpPr>
        <p:spPr bwMode="auto">
          <a:xfrm>
            <a:off x="8326661" y="3596374"/>
            <a:ext cx="342390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2575" indent="-282575">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indent="0">
              <a:spcBef>
                <a:spcPct val="50000"/>
              </a:spcBef>
              <a:buClrTx/>
              <a:buSzTx/>
              <a:buFontTx/>
              <a:buNone/>
            </a:pPr>
            <a:r>
              <a:rPr lang="es-GT" sz="2400" noProof="0" dirty="0">
                <a:cs typeface="Arial" panose="020B0604020202020204" pitchFamily="34" charset="0"/>
              </a:rPr>
              <a:t>Encontrar la </a:t>
            </a:r>
            <a:br>
              <a:rPr lang="es-GT" sz="2400" noProof="0" dirty="0">
                <a:cs typeface="Arial" panose="020B0604020202020204" pitchFamily="34" charset="0"/>
              </a:rPr>
            </a:br>
            <a:r>
              <a:rPr lang="es-GT" sz="2400" noProof="0" dirty="0">
                <a:cs typeface="Arial" panose="020B0604020202020204" pitchFamily="34" charset="0"/>
              </a:rPr>
              <a:t>posición intermedia  </a:t>
            </a:r>
          </a:p>
        </p:txBody>
      </p:sp>
    </p:spTree>
    <p:extLst>
      <p:ext uri="{BB962C8B-B14F-4D97-AF65-F5344CB8AC3E}">
        <p14:creationId xmlns:p14="http://schemas.microsoft.com/office/powerpoint/2010/main" val="15691033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6"/>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p:bldP spid="24" grpId="0"/>
      <p:bldP spid="27" grpId="0"/>
      <p:bldP spid="6" grpId="0" animBg="1"/>
      <p:bldP spid="25" grpId="0" animBg="1"/>
      <p:bldP spid="31" grpId="0"/>
      <p:bldP spid="4" grpId="0"/>
      <p:bldP spid="7" grpId="0" animBg="1"/>
      <p:bldP spid="10" grpId="0"/>
      <p:bldP spid="1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3AD3D9F6-81CA-4315-9AA5-D0DF08BCB75B}"/>
              </a:ext>
            </a:extLst>
          </p:cNvPr>
          <p:cNvSpPr>
            <a:spLocks noGrp="1"/>
          </p:cNvSpPr>
          <p:nvPr>
            <p:ph sz="half" idx="2"/>
          </p:nvPr>
        </p:nvSpPr>
        <p:spPr/>
        <p:txBody>
          <a:bodyPr lIns="91440" tIns="45720" rIns="91440" bIns="45720" anchor="t"/>
          <a:lstStyle/>
          <a:p>
            <a:r>
              <a:rPr lang="es-GT" noProof="0" dirty="0"/>
              <a:t>Buena medida descriptiva para identificar el dato central</a:t>
            </a:r>
            <a:endParaRPr lang="es-GT" noProof="0" dirty="0">
              <a:highlight>
                <a:srgbClr val="FFFF00"/>
              </a:highlight>
            </a:endParaRPr>
          </a:p>
          <a:p>
            <a:r>
              <a:rPr lang="es-GT" b="1" noProof="0" dirty="0"/>
              <a:t>No </a:t>
            </a:r>
            <a:r>
              <a:rPr lang="es-GT" noProof="0" dirty="0"/>
              <a:t>le afectan los valores atípicos</a:t>
            </a:r>
            <a:endParaRPr lang="es-GT" noProof="0" dirty="0">
              <a:cs typeface="Arial"/>
            </a:endParaRPr>
          </a:p>
          <a:p>
            <a:r>
              <a:rPr lang="es-GT" noProof="0" dirty="0"/>
              <a:t>Mejor medida para datos sesgados y/o con valores atípicos</a:t>
            </a:r>
            <a:endParaRPr lang="es-GT" noProof="0" dirty="0">
              <a:cs typeface="Arial"/>
            </a:endParaRPr>
          </a:p>
          <a:p>
            <a:endParaRPr lang="es-GT" noProof="0" dirty="0"/>
          </a:p>
          <a:p>
            <a:endParaRPr lang="es-GT" noProof="0" dirty="0"/>
          </a:p>
        </p:txBody>
      </p:sp>
      <p:sp>
        <p:nvSpPr>
          <p:cNvPr id="2" name="Title 1"/>
          <p:cNvSpPr>
            <a:spLocks noGrp="1"/>
          </p:cNvSpPr>
          <p:nvPr>
            <p:ph type="title"/>
          </p:nvPr>
        </p:nvSpPr>
        <p:spPr/>
        <p:txBody>
          <a:bodyPr/>
          <a:lstStyle/>
          <a:p>
            <a:r>
              <a:rPr lang="es-GT" sz="4400" noProof="0" dirty="0"/>
              <a:t>Mediana: propiedades y usos</a:t>
            </a:r>
          </a:p>
        </p:txBody>
      </p:sp>
      <p:graphicFrame>
        <p:nvGraphicFramePr>
          <p:cNvPr id="7" name="Object 2">
            <a:extLst>
              <a:ext uri="{FF2B5EF4-FFF2-40B4-BE49-F238E27FC236}">
                <a16:creationId xmlns:a16="http://schemas.microsoft.com/office/drawing/2014/main" id="{FD169137-B39F-7446-EB80-AB170F6CDB64}"/>
              </a:ext>
            </a:extLst>
          </p:cNvPr>
          <p:cNvGraphicFramePr>
            <a:graphicFrameLocks noChangeAspect="1"/>
          </p:cNvGraphicFramePr>
          <p:nvPr>
            <p:extLst>
              <p:ext uri="{D42A27DB-BD31-4B8C-83A1-F6EECF244321}">
                <p14:modId xmlns:p14="http://schemas.microsoft.com/office/powerpoint/2010/main" val="3229888132"/>
              </p:ext>
            </p:extLst>
          </p:nvPr>
        </p:nvGraphicFramePr>
        <p:xfrm>
          <a:off x="887973" y="3374269"/>
          <a:ext cx="4634650" cy="3194049"/>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Object 2">
            <a:extLst>
              <a:ext uri="{FF2B5EF4-FFF2-40B4-BE49-F238E27FC236}">
                <a16:creationId xmlns:a16="http://schemas.microsoft.com/office/drawing/2014/main" id="{B06D41CE-5EF1-F1BF-A4A2-D464D2E53094}"/>
              </a:ext>
            </a:extLst>
          </p:cNvPr>
          <p:cNvGraphicFramePr>
            <a:graphicFrameLocks noChangeAspect="1"/>
          </p:cNvGraphicFramePr>
          <p:nvPr>
            <p:extLst>
              <p:ext uri="{D42A27DB-BD31-4B8C-83A1-F6EECF244321}">
                <p14:modId xmlns:p14="http://schemas.microsoft.com/office/powerpoint/2010/main" val="2630780622"/>
              </p:ext>
            </p:extLst>
          </p:nvPr>
        </p:nvGraphicFramePr>
        <p:xfrm>
          <a:off x="6394938" y="3376330"/>
          <a:ext cx="4909089" cy="3227190"/>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1102241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C6F12C88-F159-8B38-ACB3-9B2BCB7E0E21}"/>
              </a:ext>
            </a:extLst>
          </p:cNvPr>
          <p:cNvSpPr>
            <a:spLocks noGrp="1"/>
          </p:cNvSpPr>
          <p:nvPr>
            <p:ph sz="half" idx="2"/>
          </p:nvPr>
        </p:nvSpPr>
        <p:spPr/>
        <p:txBody>
          <a:bodyPr/>
          <a:lstStyle/>
          <a:p>
            <a:pPr marL="0" marR="0" lvl="0" indent="0" algn="l" defTabSz="914400" rtl="0" eaLnBrk="1" fontAlgn="auto" latinLnBrk="0" hangingPunct="1">
              <a:lnSpc>
                <a:spcPct val="100000"/>
              </a:lnSpc>
              <a:spcBef>
                <a:spcPts val="500"/>
              </a:spcBef>
              <a:spcAft>
                <a:spcPts val="500"/>
              </a:spcAft>
              <a:buClrTx/>
              <a:buSzTx/>
              <a:buFont typeface="Arial" panose="020B0604020202020204" pitchFamily="34" charset="0"/>
              <a:buNone/>
              <a:tabLst/>
              <a:defRPr/>
            </a:pPr>
            <a:r>
              <a:rPr kumimoji="0" lang="es-GT" sz="2800" b="1" i="0" u="none" strike="noStrike" kern="1200" cap="none" spc="0" normalizeH="0" baseline="0" noProof="0" dirty="0">
                <a:ln>
                  <a:noFill/>
                </a:ln>
                <a:solidFill>
                  <a:prstClr val="black"/>
                </a:solidFill>
                <a:effectLst/>
                <a:uLnTx/>
                <a:uFillTx/>
                <a:latin typeface="Arial"/>
                <a:ea typeface="+mn-ea"/>
                <a:cs typeface="+mn-cs"/>
              </a:rPr>
              <a:t>Al final de la </a:t>
            </a:r>
            <a:r>
              <a:rPr lang="es-GT" noProof="0" dirty="0">
                <a:solidFill>
                  <a:prstClr val="black"/>
                </a:solidFill>
                <a:latin typeface="Arial"/>
              </a:rPr>
              <a:t>sesión</a:t>
            </a:r>
            <a:r>
              <a:rPr kumimoji="0" lang="es-GT" sz="2800" b="1" i="0" u="none" strike="noStrike" kern="1200" cap="none" spc="0" normalizeH="0" baseline="0" noProof="0" dirty="0">
                <a:ln>
                  <a:noFill/>
                </a:ln>
                <a:solidFill>
                  <a:prstClr val="black"/>
                </a:solidFill>
                <a:effectLst/>
                <a:uLnTx/>
                <a:uFillTx/>
                <a:latin typeface="Arial"/>
                <a:ea typeface="+mn-ea"/>
                <a:cs typeface="+mn-cs"/>
              </a:rPr>
              <a:t>, será capaz de:</a:t>
            </a:r>
          </a:p>
          <a:p>
            <a:pPr marL="228600" marR="0" lvl="0" indent="-228600" algn="l" defTabSz="914400" rtl="0" eaLnBrk="1" fontAlgn="auto" latinLnBrk="0" hangingPunct="1">
              <a:lnSpc>
                <a:spcPct val="100000"/>
              </a:lnSpc>
              <a:spcBef>
                <a:spcPts val="500"/>
              </a:spcBef>
              <a:spcAft>
                <a:spcPts val="500"/>
              </a:spcAft>
              <a:buClrTx/>
              <a:buSzTx/>
              <a:buFont typeface="Arial" panose="020B0604020202020204" pitchFamily="34" charset="0"/>
              <a:buChar char="•"/>
              <a:tabLst/>
              <a:defRPr/>
            </a:pPr>
            <a:r>
              <a:rPr kumimoji="0" lang="es-GT" sz="2800" b="0" i="0" u="none" strike="noStrike" kern="1200" cap="none" spc="0" normalizeH="0" baseline="0" noProof="0" dirty="0">
                <a:ln>
                  <a:noFill/>
                </a:ln>
                <a:solidFill>
                  <a:prstClr val="black"/>
                </a:solidFill>
                <a:effectLst/>
                <a:uLnTx/>
                <a:uFillTx/>
                <a:latin typeface="Arial"/>
                <a:ea typeface="+mn-ea"/>
                <a:cs typeface="+mn-cs"/>
              </a:rPr>
              <a:t>Explicar la diferencia entre variables cuantitativas y cualitativas y cómo resumir cada una de ellas.</a:t>
            </a:r>
          </a:p>
          <a:p>
            <a:pPr marL="228600" marR="0" lvl="0" indent="-228600" algn="l" defTabSz="914400" rtl="0" eaLnBrk="1" fontAlgn="auto" latinLnBrk="0" hangingPunct="1">
              <a:lnSpc>
                <a:spcPct val="100000"/>
              </a:lnSpc>
              <a:spcBef>
                <a:spcPts val="500"/>
              </a:spcBef>
              <a:spcAft>
                <a:spcPts val="500"/>
              </a:spcAft>
              <a:buClrTx/>
              <a:buSzTx/>
              <a:buFont typeface="Arial" panose="020B0604020202020204" pitchFamily="34" charset="0"/>
              <a:buChar char="•"/>
              <a:tabLst/>
              <a:defRPr/>
            </a:pPr>
            <a:r>
              <a:rPr kumimoji="0" lang="es-GT" sz="2800" b="0" i="0" u="none" strike="noStrike" kern="1200" cap="none" spc="0" normalizeH="0" baseline="0" noProof="0" dirty="0">
                <a:ln>
                  <a:noFill/>
                </a:ln>
                <a:solidFill>
                  <a:prstClr val="black"/>
                </a:solidFill>
                <a:effectLst/>
                <a:uLnTx/>
                <a:uFillTx/>
                <a:latin typeface="Arial"/>
                <a:ea typeface="+mn-ea"/>
                <a:cs typeface="+mn-cs"/>
              </a:rPr>
              <a:t>Explicar y calcular:</a:t>
            </a:r>
          </a:p>
          <a:p>
            <a:pPr marL="685800" marR="0" lvl="1" indent="-228600" algn="l" defTabSz="914400" rtl="0" eaLnBrk="1" fontAlgn="auto" latinLnBrk="0" hangingPunct="1">
              <a:lnSpc>
                <a:spcPct val="100000"/>
              </a:lnSpc>
              <a:spcBef>
                <a:spcPts val="500"/>
              </a:spcBef>
              <a:spcAft>
                <a:spcPts val="500"/>
              </a:spcAft>
              <a:buClr>
                <a:srgbClr val="109648"/>
              </a:buClr>
              <a:buSzTx/>
              <a:buFont typeface="Wingdings" panose="05000000000000000000" pitchFamily="2" charset="2"/>
              <a:buChar char="§"/>
              <a:tabLst/>
              <a:defRPr/>
            </a:pPr>
            <a:r>
              <a:rPr kumimoji="0" lang="es-GT" sz="2400" b="1" i="0" u="none" strike="noStrike" kern="1200" cap="none" spc="0" normalizeH="0" baseline="0" noProof="0" dirty="0">
                <a:ln>
                  <a:noFill/>
                </a:ln>
                <a:solidFill>
                  <a:prstClr val="black"/>
                </a:solidFill>
                <a:effectLst/>
                <a:uLnTx/>
                <a:uFillTx/>
                <a:latin typeface="Arial"/>
                <a:ea typeface="+mn-ea"/>
                <a:cs typeface="+mn-cs"/>
              </a:rPr>
              <a:t>Medidas de tendencia central: </a:t>
            </a:r>
            <a:r>
              <a:rPr kumimoji="0" lang="es-GT" sz="2400" b="0" i="0" u="none" strike="noStrike" kern="1200" cap="none" spc="0" normalizeH="0" baseline="0" noProof="0" dirty="0">
                <a:ln>
                  <a:noFill/>
                </a:ln>
                <a:solidFill>
                  <a:prstClr val="black"/>
                </a:solidFill>
                <a:effectLst/>
                <a:uLnTx/>
                <a:uFillTx/>
                <a:latin typeface="Arial"/>
                <a:ea typeface="+mn-ea"/>
                <a:cs typeface="+mn-cs"/>
              </a:rPr>
              <a:t>media, mediana y moda</a:t>
            </a:r>
          </a:p>
          <a:p>
            <a:pPr marL="685800" marR="0" lvl="1" indent="-228600" algn="l" defTabSz="914400" rtl="0" eaLnBrk="1" fontAlgn="auto" latinLnBrk="0" hangingPunct="1">
              <a:lnSpc>
                <a:spcPct val="100000"/>
              </a:lnSpc>
              <a:spcBef>
                <a:spcPts val="500"/>
              </a:spcBef>
              <a:spcAft>
                <a:spcPts val="500"/>
              </a:spcAft>
              <a:buClr>
                <a:srgbClr val="109648"/>
              </a:buClr>
              <a:buSzTx/>
              <a:buFont typeface="Wingdings" panose="05000000000000000000" pitchFamily="2" charset="2"/>
              <a:buChar char="§"/>
              <a:tabLst/>
              <a:defRPr/>
            </a:pPr>
            <a:r>
              <a:rPr kumimoji="0" lang="es-GT" sz="2400" b="1" i="0" u="none" strike="noStrike" kern="1200" cap="none" spc="0" normalizeH="0" baseline="0" noProof="0" dirty="0">
                <a:ln>
                  <a:noFill/>
                </a:ln>
                <a:solidFill>
                  <a:prstClr val="black"/>
                </a:solidFill>
                <a:effectLst/>
                <a:uLnTx/>
                <a:uFillTx/>
                <a:latin typeface="Arial"/>
                <a:ea typeface="+mn-ea"/>
                <a:cs typeface="+mn-cs"/>
              </a:rPr>
              <a:t>Medidas de dispersión: </a:t>
            </a:r>
            <a:r>
              <a:rPr kumimoji="0" lang="es-GT" sz="2400" b="0" i="0" u="none" strike="noStrike" kern="1200" cap="none" spc="0" normalizeH="0" baseline="0" noProof="0" dirty="0">
                <a:ln>
                  <a:noFill/>
                </a:ln>
                <a:solidFill>
                  <a:prstClr val="black"/>
                </a:solidFill>
                <a:effectLst/>
                <a:uLnTx/>
                <a:uFillTx/>
                <a:latin typeface="Arial"/>
                <a:ea typeface="+mn-ea"/>
                <a:cs typeface="+mn-cs"/>
              </a:rPr>
              <a:t>rango</a:t>
            </a:r>
          </a:p>
          <a:p>
            <a:pPr marL="685800" marR="0" lvl="1" indent="-228600" algn="l" defTabSz="914400" rtl="0" eaLnBrk="1" fontAlgn="auto" latinLnBrk="0" hangingPunct="1">
              <a:lnSpc>
                <a:spcPct val="100000"/>
              </a:lnSpc>
              <a:spcBef>
                <a:spcPts val="500"/>
              </a:spcBef>
              <a:spcAft>
                <a:spcPts val="500"/>
              </a:spcAft>
              <a:buClr>
                <a:srgbClr val="109648"/>
              </a:buClr>
              <a:buSzTx/>
              <a:buFont typeface="Wingdings" panose="05000000000000000000" pitchFamily="2" charset="2"/>
              <a:buChar char="§"/>
              <a:tabLst/>
              <a:defRPr/>
            </a:pPr>
            <a:r>
              <a:rPr kumimoji="0" lang="es-GT" sz="2400" b="1" i="0" u="none" strike="noStrike" kern="1200" cap="none" spc="0" normalizeH="0" baseline="0" noProof="0" dirty="0">
                <a:ln>
                  <a:noFill/>
                </a:ln>
                <a:solidFill>
                  <a:prstClr val="black"/>
                </a:solidFill>
                <a:effectLst/>
                <a:uLnTx/>
                <a:uFillTx/>
                <a:latin typeface="Arial"/>
                <a:ea typeface="+mn-ea"/>
                <a:cs typeface="+mn-cs"/>
              </a:rPr>
              <a:t>Medidas de frecuencia de la enfermedad: </a:t>
            </a:r>
            <a:r>
              <a:rPr kumimoji="0" lang="es-GT" sz="2400" b="0" i="0" u="none" strike="noStrike" kern="1200" cap="none" spc="0" normalizeH="0" baseline="0" noProof="0" dirty="0">
                <a:ln>
                  <a:noFill/>
                </a:ln>
                <a:solidFill>
                  <a:prstClr val="black"/>
                </a:solidFill>
                <a:effectLst/>
                <a:uLnTx/>
                <a:uFillTx/>
                <a:latin typeface="Arial"/>
                <a:ea typeface="+mn-ea"/>
                <a:cs typeface="+mn-cs"/>
              </a:rPr>
              <a:t>razón, proporción, tasa, prevalencia, incidencia, tasas de ataque, tasas de mortalidad, tasa </a:t>
            </a:r>
            <a:br>
              <a:rPr kumimoji="0" lang="es-GT" sz="2400" b="0" i="0" u="none" strike="noStrike" kern="1200" cap="none" spc="0" normalizeH="0" baseline="0" noProof="0" dirty="0">
                <a:ln>
                  <a:noFill/>
                </a:ln>
                <a:solidFill>
                  <a:prstClr val="black"/>
                </a:solidFill>
                <a:effectLst/>
                <a:uLnTx/>
                <a:uFillTx/>
                <a:latin typeface="Arial"/>
                <a:ea typeface="+mn-ea"/>
                <a:cs typeface="+mn-cs"/>
              </a:rPr>
            </a:br>
            <a:r>
              <a:rPr kumimoji="0" lang="es-GT" sz="2400" b="0" i="0" u="none" strike="noStrike" kern="1200" cap="none" spc="0" normalizeH="0" baseline="0" noProof="0" dirty="0">
                <a:ln>
                  <a:noFill/>
                </a:ln>
                <a:solidFill>
                  <a:prstClr val="black"/>
                </a:solidFill>
                <a:effectLst/>
                <a:uLnTx/>
                <a:uFillTx/>
                <a:latin typeface="Arial"/>
                <a:ea typeface="+mn-ea"/>
                <a:cs typeface="+mn-cs"/>
              </a:rPr>
              <a:t>de letalidad</a:t>
            </a:r>
          </a:p>
          <a:p>
            <a:endParaRPr lang="es-GT" noProof="0" dirty="0"/>
          </a:p>
        </p:txBody>
      </p:sp>
    </p:spTree>
    <p:extLst>
      <p:ext uri="{BB962C8B-B14F-4D97-AF65-F5344CB8AC3E}">
        <p14:creationId xmlns:p14="http://schemas.microsoft.com/office/powerpoint/2010/main" val="164304940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2A7872B4-6A85-DA26-24EA-EDE019D86EFB}"/>
              </a:ext>
            </a:extLst>
          </p:cNvPr>
          <p:cNvPicPr>
            <a:picLocks noChangeAspect="1"/>
          </p:cNvPicPr>
          <p:nvPr/>
        </p:nvPicPr>
        <p:blipFill rotWithShape="1">
          <a:blip r:embed="rId3"/>
          <a:srcRect l="17005" t="1054" r="727" b="27303"/>
          <a:stretch/>
        </p:blipFill>
        <p:spPr>
          <a:xfrm>
            <a:off x="6609294" y="3877149"/>
            <a:ext cx="4770327" cy="1844496"/>
          </a:xfrm>
          <a:prstGeom prst="rect">
            <a:avLst/>
          </a:prstGeom>
        </p:spPr>
      </p:pic>
      <p:pic>
        <p:nvPicPr>
          <p:cNvPr id="5" name="Picture 5">
            <a:extLst>
              <a:ext uri="{FF2B5EF4-FFF2-40B4-BE49-F238E27FC236}">
                <a16:creationId xmlns:a16="http://schemas.microsoft.com/office/drawing/2014/main" id="{5859300B-A4F2-8A5A-1AD3-4F5A92F6ECEC}"/>
              </a:ext>
            </a:extLst>
          </p:cNvPr>
          <p:cNvPicPr>
            <a:picLocks noChangeAspect="1"/>
          </p:cNvPicPr>
          <p:nvPr/>
        </p:nvPicPr>
        <p:blipFill rotWithShape="1">
          <a:blip r:embed="rId4"/>
          <a:srcRect l="6016" t="-243" r="1161" b="29988"/>
          <a:stretch/>
        </p:blipFill>
        <p:spPr>
          <a:xfrm>
            <a:off x="1226305" y="3774031"/>
            <a:ext cx="4770328" cy="1844496"/>
          </a:xfrm>
          <a:prstGeom prst="rect">
            <a:avLst/>
          </a:prstGeom>
        </p:spPr>
      </p:pic>
      <p:sp>
        <p:nvSpPr>
          <p:cNvPr id="11" name="TextBox 10">
            <a:extLst>
              <a:ext uri="{FF2B5EF4-FFF2-40B4-BE49-F238E27FC236}">
                <a16:creationId xmlns:a16="http://schemas.microsoft.com/office/drawing/2014/main" id="{697A1646-EABC-DF3C-83AC-0026F526FB8E}"/>
              </a:ext>
            </a:extLst>
          </p:cNvPr>
          <p:cNvSpPr txBox="1"/>
          <p:nvPr/>
        </p:nvSpPr>
        <p:spPr>
          <a:xfrm>
            <a:off x="297519" y="5613505"/>
            <a:ext cx="5563996" cy="830997"/>
          </a:xfrm>
          <a:prstGeom prst="rect">
            <a:avLst/>
          </a:prstGeom>
          <a:noFill/>
        </p:spPr>
        <p:txBody>
          <a:bodyPr wrap="square">
            <a:spAutoFit/>
          </a:bodyPr>
          <a:lstStyle/>
          <a:p>
            <a:pPr marL="685800" marR="0" lvl="1" indent="-228600" algn="l" defTabSz="914400" rtl="0" eaLnBrk="0" fontAlgn="base" latinLnBrk="0" hangingPunct="0">
              <a:lnSpc>
                <a:spcPct val="100000"/>
              </a:lnSpc>
              <a:spcBef>
                <a:spcPts val="600"/>
              </a:spcBef>
              <a:spcAft>
                <a:spcPct val="0"/>
              </a:spcAft>
              <a:buClr>
                <a:srgbClr val="00820C"/>
              </a:buClr>
              <a:buSzPct val="100000"/>
              <a:buFont typeface="Wingdings" panose="05000000000000000000" pitchFamily="2" charset="2"/>
              <a:buChar char="§"/>
              <a:tabLst/>
              <a:defRPr/>
            </a:pPr>
            <a:r>
              <a:rPr kumimoji="0" lang="es-GT" sz="2400" b="0" i="0" u="none" strike="noStrike" kern="1200" cap="none" spc="0" normalizeH="0" baseline="0" noProof="0" dirty="0">
                <a:ln>
                  <a:noFill/>
                </a:ln>
                <a:solidFill>
                  <a:prstClr val="black"/>
                </a:solidFill>
                <a:effectLst/>
                <a:uLnTx/>
                <a:uFillTx/>
                <a:latin typeface="Arial"/>
                <a:ea typeface="+mn-ea"/>
                <a:cs typeface="Arial"/>
              </a:rPr>
              <a:t>Desviación a la derecha: </a:t>
            </a:r>
            <a:br>
              <a:rPr kumimoji="0" lang="es-GT" sz="2400" b="0" i="0" u="none" strike="noStrike" kern="1200" cap="none" spc="0" normalizeH="0" baseline="0" noProof="0" dirty="0">
                <a:ln>
                  <a:noFill/>
                </a:ln>
                <a:solidFill>
                  <a:prstClr val="black"/>
                </a:solidFill>
                <a:effectLst/>
                <a:uLnTx/>
                <a:uFillTx/>
                <a:latin typeface="Arial"/>
                <a:ea typeface="+mn-ea"/>
                <a:cs typeface="Arial"/>
              </a:rPr>
            </a:br>
            <a:r>
              <a:rPr kumimoji="0" lang="es-GT" sz="2400" b="0" i="0" u="none" strike="noStrike" kern="1200" cap="none" spc="0" normalizeH="0" baseline="0" noProof="0" dirty="0">
                <a:ln>
                  <a:noFill/>
                </a:ln>
                <a:solidFill>
                  <a:prstClr val="black"/>
                </a:solidFill>
                <a:effectLst/>
                <a:uLnTx/>
                <a:uFillTx/>
                <a:latin typeface="Arial"/>
                <a:ea typeface="+mn-ea"/>
                <a:cs typeface="Arial"/>
              </a:rPr>
              <a:t>Mediana </a:t>
            </a:r>
            <a:r>
              <a:rPr kumimoji="0" lang="es-GT" sz="2400" b="0" i="0" u="none" strike="noStrike" kern="1200" cap="none" spc="0" normalizeH="0" noProof="0" dirty="0">
                <a:ln>
                  <a:noFill/>
                </a:ln>
                <a:solidFill>
                  <a:prstClr val="black"/>
                </a:solidFill>
                <a:effectLst/>
                <a:uLnTx/>
                <a:uFillTx/>
                <a:latin typeface="Arial"/>
                <a:ea typeface="+mn-ea"/>
                <a:cs typeface="Arial"/>
              </a:rPr>
              <a:t>&lt; Media</a:t>
            </a:r>
            <a:endParaRPr kumimoji="0" lang="es-GT" sz="2400" b="0" i="0" u="none" strike="noStrike" kern="1200" cap="none" spc="0" normalizeH="0" baseline="0" noProof="0" dirty="0">
              <a:ln>
                <a:noFill/>
              </a:ln>
              <a:solidFill>
                <a:prstClr val="black"/>
              </a:solidFill>
              <a:effectLst/>
              <a:uLnTx/>
              <a:uFillTx/>
              <a:latin typeface="Arial"/>
              <a:ea typeface="+mn-ea"/>
              <a:cs typeface="Arial"/>
            </a:endParaRPr>
          </a:p>
        </p:txBody>
      </p:sp>
      <p:sp>
        <p:nvSpPr>
          <p:cNvPr id="12" name="TextBox 11">
            <a:extLst>
              <a:ext uri="{FF2B5EF4-FFF2-40B4-BE49-F238E27FC236}">
                <a16:creationId xmlns:a16="http://schemas.microsoft.com/office/drawing/2014/main" id="{E54D4392-23F4-CA89-F622-5C49855C5FDE}"/>
              </a:ext>
            </a:extLst>
          </p:cNvPr>
          <p:cNvSpPr txBox="1"/>
          <p:nvPr/>
        </p:nvSpPr>
        <p:spPr>
          <a:xfrm>
            <a:off x="5996633" y="5613505"/>
            <a:ext cx="5563996" cy="830997"/>
          </a:xfrm>
          <a:prstGeom prst="rect">
            <a:avLst/>
          </a:prstGeom>
          <a:noFill/>
        </p:spPr>
        <p:txBody>
          <a:bodyPr wrap="square">
            <a:spAutoFit/>
          </a:bodyPr>
          <a:lstStyle/>
          <a:p>
            <a:pPr marL="685800" marR="0" lvl="1" indent="-228600" algn="l" defTabSz="914400" rtl="0" eaLnBrk="0" fontAlgn="base" latinLnBrk="0" hangingPunct="0">
              <a:lnSpc>
                <a:spcPct val="100000"/>
              </a:lnSpc>
              <a:spcBef>
                <a:spcPts val="600"/>
              </a:spcBef>
              <a:spcAft>
                <a:spcPct val="0"/>
              </a:spcAft>
              <a:buClr>
                <a:srgbClr val="00820C"/>
              </a:buClr>
              <a:buSzPct val="100000"/>
              <a:buFont typeface="Wingdings" panose="05000000000000000000" pitchFamily="2" charset="2"/>
              <a:buChar char="§"/>
              <a:tabLst/>
              <a:defRPr/>
            </a:pPr>
            <a:r>
              <a:rPr kumimoji="0" lang="es-GT" sz="2400" b="0" i="0" u="none" strike="noStrike" kern="1200" cap="none" spc="0" normalizeH="0" baseline="0" noProof="0" dirty="0">
                <a:ln>
                  <a:noFill/>
                </a:ln>
                <a:solidFill>
                  <a:prstClr val="black"/>
                </a:solidFill>
                <a:effectLst/>
                <a:uLnTx/>
                <a:uFillTx/>
                <a:latin typeface="Arial"/>
                <a:ea typeface="+mn-ea"/>
                <a:cs typeface="Arial"/>
              </a:rPr>
              <a:t>Sesgada a la izquierda: </a:t>
            </a:r>
            <a:br>
              <a:rPr kumimoji="0" lang="es-GT" sz="2400" b="0" i="0" u="none" strike="noStrike" kern="1200" cap="none" spc="0" normalizeH="0" baseline="0" noProof="0" dirty="0">
                <a:ln>
                  <a:noFill/>
                </a:ln>
                <a:solidFill>
                  <a:prstClr val="black"/>
                </a:solidFill>
                <a:effectLst/>
                <a:uLnTx/>
                <a:uFillTx/>
                <a:latin typeface="Arial"/>
                <a:ea typeface="+mn-ea"/>
                <a:cs typeface="Arial"/>
              </a:rPr>
            </a:br>
            <a:r>
              <a:rPr kumimoji="0" lang="es-GT" sz="2400" b="0" i="0" u="none" strike="noStrike" kern="1200" cap="none" spc="0" normalizeH="0" baseline="0" noProof="0" dirty="0">
                <a:ln>
                  <a:noFill/>
                </a:ln>
                <a:solidFill>
                  <a:prstClr val="black"/>
                </a:solidFill>
                <a:effectLst/>
                <a:uLnTx/>
                <a:uFillTx/>
                <a:latin typeface="Arial"/>
                <a:ea typeface="+mn-ea"/>
                <a:cs typeface="Arial"/>
              </a:rPr>
              <a:t>Media &lt; Mediana</a:t>
            </a:r>
          </a:p>
        </p:txBody>
      </p:sp>
      <p:sp>
        <p:nvSpPr>
          <p:cNvPr id="2" name="Title 1">
            <a:extLst>
              <a:ext uri="{FF2B5EF4-FFF2-40B4-BE49-F238E27FC236}">
                <a16:creationId xmlns:a16="http://schemas.microsoft.com/office/drawing/2014/main" id="{8A3B82B2-4F4F-763E-DF2C-9E76A41DFEC3}"/>
              </a:ext>
            </a:extLst>
          </p:cNvPr>
          <p:cNvSpPr>
            <a:spLocks noGrp="1"/>
          </p:cNvSpPr>
          <p:nvPr>
            <p:ph type="title"/>
          </p:nvPr>
        </p:nvSpPr>
        <p:spPr/>
        <p:txBody>
          <a:bodyPr/>
          <a:lstStyle/>
          <a:p>
            <a:r>
              <a:rPr lang="es-GT" noProof="0" dirty="0">
                <a:latin typeface="Franklin Gothic Medium"/>
              </a:rPr>
              <a:t>Distribución simétrica frente a </a:t>
            </a:r>
            <a:br>
              <a:rPr lang="es-GT" noProof="0" dirty="0">
                <a:latin typeface="Franklin Gothic Medium"/>
              </a:rPr>
            </a:br>
            <a:r>
              <a:rPr lang="es-GT" noProof="0" dirty="0">
                <a:latin typeface="Franklin Gothic Medium"/>
              </a:rPr>
              <a:t>distribución sesgada</a:t>
            </a:r>
            <a:endParaRPr lang="es-GT" noProof="0" dirty="0"/>
          </a:p>
        </p:txBody>
      </p:sp>
      <p:sp>
        <p:nvSpPr>
          <p:cNvPr id="9" name="Text Placeholder 8">
            <a:extLst>
              <a:ext uri="{FF2B5EF4-FFF2-40B4-BE49-F238E27FC236}">
                <a16:creationId xmlns:a16="http://schemas.microsoft.com/office/drawing/2014/main" id="{93751205-65E1-6EF4-9BE3-75BE161E2039}"/>
              </a:ext>
            </a:extLst>
          </p:cNvPr>
          <p:cNvSpPr>
            <a:spLocks noGrp="1"/>
          </p:cNvSpPr>
          <p:nvPr>
            <p:ph type="body" sz="quarter" idx="16"/>
          </p:nvPr>
        </p:nvSpPr>
        <p:spPr>
          <a:xfrm>
            <a:off x="2363968" y="6504117"/>
            <a:ext cx="7174579" cy="305803"/>
          </a:xfrm>
        </p:spPr>
        <p:txBody>
          <a:bodyPr/>
          <a:lstStyle/>
          <a:p>
            <a:r>
              <a:rPr lang="es-GT" noProof="0" dirty="0">
                <a:hlinkClick r:id="rId5"/>
              </a:rPr>
              <a:t>https://www.statisticshowto.com/probability-and-statistics/skewed-distribution/#SkewRight </a:t>
            </a:r>
          </a:p>
        </p:txBody>
      </p:sp>
      <p:sp>
        <p:nvSpPr>
          <p:cNvPr id="7" name="TextBox 6">
            <a:extLst>
              <a:ext uri="{FF2B5EF4-FFF2-40B4-BE49-F238E27FC236}">
                <a16:creationId xmlns:a16="http://schemas.microsoft.com/office/drawing/2014/main" id="{91BD79D3-4BBD-2514-BDDF-249BEE53EBCA}"/>
              </a:ext>
            </a:extLst>
          </p:cNvPr>
          <p:cNvSpPr txBox="1"/>
          <p:nvPr/>
        </p:nvSpPr>
        <p:spPr>
          <a:xfrm>
            <a:off x="9848529" y="5035975"/>
            <a:ext cx="1039942" cy="307777"/>
          </a:xfrm>
          <a:prstGeom prst="rect">
            <a:avLst/>
          </a:prstGeom>
          <a:solidFill>
            <a:schemeClr val="bg1"/>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GT" sz="1400" b="1" noProof="0" dirty="0">
                <a:cs typeface="Arial"/>
              </a:rPr>
              <a:t>Mediana</a:t>
            </a:r>
            <a:endParaRPr lang="es-GT" sz="1400" b="1" noProof="0" dirty="0"/>
          </a:p>
        </p:txBody>
      </p:sp>
      <p:sp>
        <p:nvSpPr>
          <p:cNvPr id="10" name="TextBox 9">
            <a:extLst>
              <a:ext uri="{FF2B5EF4-FFF2-40B4-BE49-F238E27FC236}">
                <a16:creationId xmlns:a16="http://schemas.microsoft.com/office/drawing/2014/main" id="{80CC966F-3794-99B1-B086-7BDDBD3331B8}"/>
              </a:ext>
            </a:extLst>
          </p:cNvPr>
          <p:cNvSpPr txBox="1"/>
          <p:nvPr/>
        </p:nvSpPr>
        <p:spPr>
          <a:xfrm>
            <a:off x="8520605" y="5070366"/>
            <a:ext cx="795528" cy="307777"/>
          </a:xfrm>
          <a:prstGeom prst="rect">
            <a:avLst/>
          </a:prstGeom>
          <a:solidFill>
            <a:schemeClr val="bg1"/>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s-GT" sz="1400" b="1" noProof="0" dirty="0">
                <a:cs typeface="Arial"/>
              </a:rPr>
              <a:t>Media</a:t>
            </a:r>
            <a:endParaRPr lang="es-GT" sz="1400" b="1" noProof="0" dirty="0"/>
          </a:p>
        </p:txBody>
      </p:sp>
      <p:sp>
        <p:nvSpPr>
          <p:cNvPr id="13" name="TextBox 12">
            <a:extLst>
              <a:ext uri="{FF2B5EF4-FFF2-40B4-BE49-F238E27FC236}">
                <a16:creationId xmlns:a16="http://schemas.microsoft.com/office/drawing/2014/main" id="{B5103E93-5BF6-1343-36F1-6267420DC851}"/>
              </a:ext>
            </a:extLst>
          </p:cNvPr>
          <p:cNvSpPr txBox="1"/>
          <p:nvPr/>
        </p:nvSpPr>
        <p:spPr>
          <a:xfrm>
            <a:off x="1494041" y="5066676"/>
            <a:ext cx="1137663" cy="312366"/>
          </a:xfrm>
          <a:prstGeom prst="rect">
            <a:avLst/>
          </a:prstGeom>
          <a:solidFill>
            <a:schemeClr val="bg1"/>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GT" sz="1400" b="1" noProof="0" dirty="0">
                <a:cs typeface="Arial"/>
              </a:rPr>
              <a:t>Mediana</a:t>
            </a:r>
            <a:endParaRPr lang="es-GT" sz="1400" b="1" noProof="0" dirty="0"/>
          </a:p>
        </p:txBody>
      </p:sp>
      <p:sp>
        <p:nvSpPr>
          <p:cNvPr id="14" name="TextBox 13">
            <a:extLst>
              <a:ext uri="{FF2B5EF4-FFF2-40B4-BE49-F238E27FC236}">
                <a16:creationId xmlns:a16="http://schemas.microsoft.com/office/drawing/2014/main" id="{3E062797-0B4F-E7FC-429A-BB28C627F0C2}"/>
              </a:ext>
            </a:extLst>
          </p:cNvPr>
          <p:cNvSpPr txBox="1"/>
          <p:nvPr/>
        </p:nvSpPr>
        <p:spPr>
          <a:xfrm>
            <a:off x="2542990" y="4557401"/>
            <a:ext cx="749765" cy="307777"/>
          </a:xfrm>
          <a:prstGeom prst="rect">
            <a:avLst/>
          </a:prstGeom>
          <a:solidFill>
            <a:schemeClr val="bg1"/>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GT" sz="1400" b="1" noProof="0" dirty="0">
                <a:cs typeface="Arial"/>
              </a:rPr>
              <a:t>Media</a:t>
            </a:r>
            <a:endParaRPr lang="es-GT" sz="1400" b="1" noProof="0" dirty="0"/>
          </a:p>
        </p:txBody>
      </p:sp>
      <p:sp>
        <p:nvSpPr>
          <p:cNvPr id="29" name="Freeform: Shape 28">
            <a:extLst>
              <a:ext uri="{FF2B5EF4-FFF2-40B4-BE49-F238E27FC236}">
                <a16:creationId xmlns:a16="http://schemas.microsoft.com/office/drawing/2014/main" id="{1162D041-35F6-4C32-54D2-2698895A99FC}"/>
              </a:ext>
            </a:extLst>
          </p:cNvPr>
          <p:cNvSpPr/>
          <p:nvPr/>
        </p:nvSpPr>
        <p:spPr>
          <a:xfrm>
            <a:off x="1304014" y="4018400"/>
            <a:ext cx="3760967" cy="1505045"/>
          </a:xfrm>
          <a:custGeom>
            <a:avLst/>
            <a:gdLst>
              <a:gd name="connsiteX0" fmla="*/ 0 w 3760967"/>
              <a:gd name="connsiteY0" fmla="*/ 1481252 h 1505045"/>
              <a:gd name="connsiteX1" fmla="*/ 63610 w 3760967"/>
              <a:gd name="connsiteY1" fmla="*/ 1489203 h 1505045"/>
              <a:gd name="connsiteX2" fmla="*/ 174929 w 3760967"/>
              <a:gd name="connsiteY2" fmla="*/ 1354031 h 1505045"/>
              <a:gd name="connsiteX3" fmla="*/ 540689 w 3760967"/>
              <a:gd name="connsiteY3" fmla="*/ 352167 h 1505045"/>
              <a:gd name="connsiteX4" fmla="*/ 826936 w 3760967"/>
              <a:gd name="connsiteY4" fmla="*/ 18212 h 1505045"/>
              <a:gd name="connsiteX5" fmla="*/ 1232452 w 3760967"/>
              <a:gd name="connsiteY5" fmla="*/ 113628 h 1505045"/>
              <a:gd name="connsiteX6" fmla="*/ 1908313 w 3760967"/>
              <a:gd name="connsiteY6" fmla="*/ 694073 h 1505045"/>
              <a:gd name="connsiteX7" fmla="*/ 2385391 w 3760967"/>
              <a:gd name="connsiteY7" fmla="*/ 1067784 h 1505045"/>
              <a:gd name="connsiteX8" fmla="*/ 2926080 w 3760967"/>
              <a:gd name="connsiteY8" fmla="*/ 1354031 h 1505045"/>
              <a:gd name="connsiteX9" fmla="*/ 3291840 w 3760967"/>
              <a:gd name="connsiteY9" fmla="*/ 1465350 h 1505045"/>
              <a:gd name="connsiteX10" fmla="*/ 3760967 w 3760967"/>
              <a:gd name="connsiteY10" fmla="*/ 1497155 h 1505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60967" h="1505045">
                <a:moveTo>
                  <a:pt x="0" y="1481252"/>
                </a:moveTo>
                <a:cubicBezTo>
                  <a:pt x="17227" y="1495829"/>
                  <a:pt x="34455" y="1510406"/>
                  <a:pt x="63610" y="1489203"/>
                </a:cubicBezTo>
                <a:cubicBezTo>
                  <a:pt x="92765" y="1468000"/>
                  <a:pt x="95416" y="1543537"/>
                  <a:pt x="174929" y="1354031"/>
                </a:cubicBezTo>
                <a:cubicBezTo>
                  <a:pt x="254442" y="1164525"/>
                  <a:pt x="432021" y="574803"/>
                  <a:pt x="540689" y="352167"/>
                </a:cubicBezTo>
                <a:cubicBezTo>
                  <a:pt x="649357" y="129530"/>
                  <a:pt x="711642" y="57968"/>
                  <a:pt x="826936" y="18212"/>
                </a:cubicBezTo>
                <a:cubicBezTo>
                  <a:pt x="942230" y="-21544"/>
                  <a:pt x="1052222" y="984"/>
                  <a:pt x="1232452" y="113628"/>
                </a:cubicBezTo>
                <a:cubicBezTo>
                  <a:pt x="1412682" y="226272"/>
                  <a:pt x="1716157" y="535047"/>
                  <a:pt x="1908313" y="694073"/>
                </a:cubicBezTo>
                <a:cubicBezTo>
                  <a:pt x="2100469" y="853099"/>
                  <a:pt x="2215763" y="957791"/>
                  <a:pt x="2385391" y="1067784"/>
                </a:cubicBezTo>
                <a:cubicBezTo>
                  <a:pt x="2555019" y="1177777"/>
                  <a:pt x="2775005" y="1287770"/>
                  <a:pt x="2926080" y="1354031"/>
                </a:cubicBezTo>
                <a:cubicBezTo>
                  <a:pt x="3077155" y="1420292"/>
                  <a:pt x="3152692" y="1441496"/>
                  <a:pt x="3291840" y="1465350"/>
                </a:cubicBezTo>
                <a:cubicBezTo>
                  <a:pt x="3430988" y="1489204"/>
                  <a:pt x="3694706" y="1519684"/>
                  <a:pt x="3760967" y="1497155"/>
                </a:cubicBezTo>
              </a:path>
            </a:pathLst>
          </a:custGeom>
          <a:noFill/>
          <a:ln w="3810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GT" noProof="0" dirty="0"/>
          </a:p>
        </p:txBody>
      </p:sp>
      <p:sp>
        <p:nvSpPr>
          <p:cNvPr id="30" name="Freeform: Shape 29">
            <a:extLst>
              <a:ext uri="{FF2B5EF4-FFF2-40B4-BE49-F238E27FC236}">
                <a16:creationId xmlns:a16="http://schemas.microsoft.com/office/drawing/2014/main" id="{5DB0E738-F802-A1FA-9328-0057DD8D1E02}"/>
              </a:ext>
            </a:extLst>
          </p:cNvPr>
          <p:cNvSpPr/>
          <p:nvPr/>
        </p:nvSpPr>
        <p:spPr>
          <a:xfrm flipH="1">
            <a:off x="6729522" y="4084321"/>
            <a:ext cx="4236172" cy="1464954"/>
          </a:xfrm>
          <a:custGeom>
            <a:avLst/>
            <a:gdLst>
              <a:gd name="connsiteX0" fmla="*/ 0 w 3760967"/>
              <a:gd name="connsiteY0" fmla="*/ 1481252 h 1505045"/>
              <a:gd name="connsiteX1" fmla="*/ 63610 w 3760967"/>
              <a:gd name="connsiteY1" fmla="*/ 1489203 h 1505045"/>
              <a:gd name="connsiteX2" fmla="*/ 174929 w 3760967"/>
              <a:gd name="connsiteY2" fmla="*/ 1354031 h 1505045"/>
              <a:gd name="connsiteX3" fmla="*/ 540689 w 3760967"/>
              <a:gd name="connsiteY3" fmla="*/ 352167 h 1505045"/>
              <a:gd name="connsiteX4" fmla="*/ 826936 w 3760967"/>
              <a:gd name="connsiteY4" fmla="*/ 18212 h 1505045"/>
              <a:gd name="connsiteX5" fmla="*/ 1232452 w 3760967"/>
              <a:gd name="connsiteY5" fmla="*/ 113628 h 1505045"/>
              <a:gd name="connsiteX6" fmla="*/ 1908313 w 3760967"/>
              <a:gd name="connsiteY6" fmla="*/ 694073 h 1505045"/>
              <a:gd name="connsiteX7" fmla="*/ 2385391 w 3760967"/>
              <a:gd name="connsiteY7" fmla="*/ 1067784 h 1505045"/>
              <a:gd name="connsiteX8" fmla="*/ 2926080 w 3760967"/>
              <a:gd name="connsiteY8" fmla="*/ 1354031 h 1505045"/>
              <a:gd name="connsiteX9" fmla="*/ 3291840 w 3760967"/>
              <a:gd name="connsiteY9" fmla="*/ 1465350 h 1505045"/>
              <a:gd name="connsiteX10" fmla="*/ 3760967 w 3760967"/>
              <a:gd name="connsiteY10" fmla="*/ 1497155 h 1505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60967" h="1505045">
                <a:moveTo>
                  <a:pt x="0" y="1481252"/>
                </a:moveTo>
                <a:cubicBezTo>
                  <a:pt x="17227" y="1495829"/>
                  <a:pt x="34455" y="1510406"/>
                  <a:pt x="63610" y="1489203"/>
                </a:cubicBezTo>
                <a:cubicBezTo>
                  <a:pt x="92765" y="1468000"/>
                  <a:pt x="95416" y="1543537"/>
                  <a:pt x="174929" y="1354031"/>
                </a:cubicBezTo>
                <a:cubicBezTo>
                  <a:pt x="254442" y="1164525"/>
                  <a:pt x="432021" y="574803"/>
                  <a:pt x="540689" y="352167"/>
                </a:cubicBezTo>
                <a:cubicBezTo>
                  <a:pt x="649357" y="129530"/>
                  <a:pt x="711642" y="57968"/>
                  <a:pt x="826936" y="18212"/>
                </a:cubicBezTo>
                <a:cubicBezTo>
                  <a:pt x="942230" y="-21544"/>
                  <a:pt x="1052222" y="984"/>
                  <a:pt x="1232452" y="113628"/>
                </a:cubicBezTo>
                <a:cubicBezTo>
                  <a:pt x="1412682" y="226272"/>
                  <a:pt x="1716157" y="535047"/>
                  <a:pt x="1908313" y="694073"/>
                </a:cubicBezTo>
                <a:cubicBezTo>
                  <a:pt x="2100469" y="853099"/>
                  <a:pt x="2215763" y="957791"/>
                  <a:pt x="2385391" y="1067784"/>
                </a:cubicBezTo>
                <a:cubicBezTo>
                  <a:pt x="2555019" y="1177777"/>
                  <a:pt x="2775005" y="1287770"/>
                  <a:pt x="2926080" y="1354031"/>
                </a:cubicBezTo>
                <a:cubicBezTo>
                  <a:pt x="3077155" y="1420292"/>
                  <a:pt x="3152692" y="1441496"/>
                  <a:pt x="3291840" y="1465350"/>
                </a:cubicBezTo>
                <a:cubicBezTo>
                  <a:pt x="3430988" y="1489204"/>
                  <a:pt x="3694706" y="1519684"/>
                  <a:pt x="3760967" y="1497155"/>
                </a:cubicBezTo>
              </a:path>
            </a:pathLst>
          </a:custGeom>
          <a:noFill/>
          <a:ln w="3810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GT" noProof="0" dirty="0"/>
          </a:p>
        </p:txBody>
      </p:sp>
      <p:cxnSp>
        <p:nvCxnSpPr>
          <p:cNvPr id="32" name="Straight Connector 31">
            <a:extLst>
              <a:ext uri="{FF2B5EF4-FFF2-40B4-BE49-F238E27FC236}">
                <a16:creationId xmlns:a16="http://schemas.microsoft.com/office/drawing/2014/main" id="{F5B9FD5A-455D-DE00-D37D-72F3BEAC5AC8}"/>
              </a:ext>
            </a:extLst>
          </p:cNvPr>
          <p:cNvCxnSpPr>
            <a:cxnSpLocks/>
          </p:cNvCxnSpPr>
          <p:nvPr/>
        </p:nvCxnSpPr>
        <p:spPr>
          <a:xfrm>
            <a:off x="2607849" y="4193531"/>
            <a:ext cx="0" cy="1371600"/>
          </a:xfrm>
          <a:prstGeom prst="line">
            <a:avLst/>
          </a:prstGeom>
          <a:ln w="38100">
            <a:solidFill>
              <a:srgbClr val="2290B8"/>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E323DE1F-73C0-618E-9A36-6BE2F73B5BC0}"/>
              </a:ext>
            </a:extLst>
          </p:cNvPr>
          <p:cNvCxnSpPr>
            <a:cxnSpLocks/>
          </p:cNvCxnSpPr>
          <p:nvPr/>
        </p:nvCxnSpPr>
        <p:spPr>
          <a:xfrm>
            <a:off x="2363968" y="4084321"/>
            <a:ext cx="0" cy="148132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Freeform: Shape 51">
            <a:extLst>
              <a:ext uri="{FF2B5EF4-FFF2-40B4-BE49-F238E27FC236}">
                <a16:creationId xmlns:a16="http://schemas.microsoft.com/office/drawing/2014/main" id="{FA70CC1E-628D-27BF-4E95-A807F6320FFD}"/>
              </a:ext>
            </a:extLst>
          </p:cNvPr>
          <p:cNvSpPr/>
          <p:nvPr/>
        </p:nvSpPr>
        <p:spPr>
          <a:xfrm>
            <a:off x="6223107" y="1551634"/>
            <a:ext cx="1879701" cy="1066584"/>
          </a:xfrm>
          <a:custGeom>
            <a:avLst/>
            <a:gdLst>
              <a:gd name="connsiteX0" fmla="*/ 0 w 1637414"/>
              <a:gd name="connsiteY0" fmla="*/ 0 h 1063256"/>
              <a:gd name="connsiteX1" fmla="*/ 148856 w 1637414"/>
              <a:gd name="connsiteY1" fmla="*/ 31898 h 1063256"/>
              <a:gd name="connsiteX2" fmla="*/ 350875 w 1637414"/>
              <a:gd name="connsiteY2" fmla="*/ 148856 h 1063256"/>
              <a:gd name="connsiteX3" fmla="*/ 606056 w 1637414"/>
              <a:gd name="connsiteY3" fmla="*/ 393405 h 1063256"/>
              <a:gd name="connsiteX4" fmla="*/ 914400 w 1637414"/>
              <a:gd name="connsiteY4" fmla="*/ 691116 h 1063256"/>
              <a:gd name="connsiteX5" fmla="*/ 1116419 w 1637414"/>
              <a:gd name="connsiteY5" fmla="*/ 850605 h 1063256"/>
              <a:gd name="connsiteX6" fmla="*/ 1297173 w 1637414"/>
              <a:gd name="connsiteY6" fmla="*/ 956930 h 1063256"/>
              <a:gd name="connsiteX7" fmla="*/ 1456661 w 1637414"/>
              <a:gd name="connsiteY7" fmla="*/ 1020725 h 1063256"/>
              <a:gd name="connsiteX8" fmla="*/ 1637414 w 1637414"/>
              <a:gd name="connsiteY8" fmla="*/ 1063256 h 1063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37414" h="1063256">
                <a:moveTo>
                  <a:pt x="0" y="0"/>
                </a:moveTo>
                <a:cubicBezTo>
                  <a:pt x="45188" y="3544"/>
                  <a:pt x="90377" y="7089"/>
                  <a:pt x="148856" y="31898"/>
                </a:cubicBezTo>
                <a:cubicBezTo>
                  <a:pt x="207335" y="56707"/>
                  <a:pt x="274675" y="88605"/>
                  <a:pt x="350875" y="148856"/>
                </a:cubicBezTo>
                <a:cubicBezTo>
                  <a:pt x="427075" y="209107"/>
                  <a:pt x="512135" y="303028"/>
                  <a:pt x="606056" y="393405"/>
                </a:cubicBezTo>
                <a:cubicBezTo>
                  <a:pt x="699977" y="483782"/>
                  <a:pt x="829340" y="614916"/>
                  <a:pt x="914400" y="691116"/>
                </a:cubicBezTo>
                <a:cubicBezTo>
                  <a:pt x="999460" y="767316"/>
                  <a:pt x="1052624" y="806303"/>
                  <a:pt x="1116419" y="850605"/>
                </a:cubicBezTo>
                <a:cubicBezTo>
                  <a:pt x="1180214" y="894907"/>
                  <a:pt x="1240466" y="928577"/>
                  <a:pt x="1297173" y="956930"/>
                </a:cubicBezTo>
                <a:cubicBezTo>
                  <a:pt x="1353880" y="985283"/>
                  <a:pt x="1399954" y="1003004"/>
                  <a:pt x="1456661" y="1020725"/>
                </a:cubicBezTo>
                <a:cubicBezTo>
                  <a:pt x="1513368" y="1038446"/>
                  <a:pt x="1573619" y="1059712"/>
                  <a:pt x="1637414" y="1063256"/>
                </a:cubicBezTo>
              </a:path>
            </a:pathLst>
          </a:custGeom>
          <a:noFill/>
          <a:ln w="381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GT" noProof="0" dirty="0"/>
          </a:p>
        </p:txBody>
      </p:sp>
      <p:sp>
        <p:nvSpPr>
          <p:cNvPr id="53" name="Freeform: Shape 52">
            <a:extLst>
              <a:ext uri="{FF2B5EF4-FFF2-40B4-BE49-F238E27FC236}">
                <a16:creationId xmlns:a16="http://schemas.microsoft.com/office/drawing/2014/main" id="{A19212BE-7FF6-8E75-C60D-ED97F46CBF14}"/>
              </a:ext>
            </a:extLst>
          </p:cNvPr>
          <p:cNvSpPr/>
          <p:nvPr/>
        </p:nvSpPr>
        <p:spPr>
          <a:xfrm flipH="1">
            <a:off x="4343400" y="1539517"/>
            <a:ext cx="1879703" cy="1062076"/>
          </a:xfrm>
          <a:custGeom>
            <a:avLst/>
            <a:gdLst>
              <a:gd name="connsiteX0" fmla="*/ 0 w 1637414"/>
              <a:gd name="connsiteY0" fmla="*/ 0 h 1063256"/>
              <a:gd name="connsiteX1" fmla="*/ 148856 w 1637414"/>
              <a:gd name="connsiteY1" fmla="*/ 31898 h 1063256"/>
              <a:gd name="connsiteX2" fmla="*/ 350875 w 1637414"/>
              <a:gd name="connsiteY2" fmla="*/ 148856 h 1063256"/>
              <a:gd name="connsiteX3" fmla="*/ 606056 w 1637414"/>
              <a:gd name="connsiteY3" fmla="*/ 393405 h 1063256"/>
              <a:gd name="connsiteX4" fmla="*/ 914400 w 1637414"/>
              <a:gd name="connsiteY4" fmla="*/ 691116 h 1063256"/>
              <a:gd name="connsiteX5" fmla="*/ 1116419 w 1637414"/>
              <a:gd name="connsiteY5" fmla="*/ 850605 h 1063256"/>
              <a:gd name="connsiteX6" fmla="*/ 1297173 w 1637414"/>
              <a:gd name="connsiteY6" fmla="*/ 956930 h 1063256"/>
              <a:gd name="connsiteX7" fmla="*/ 1456661 w 1637414"/>
              <a:gd name="connsiteY7" fmla="*/ 1020725 h 1063256"/>
              <a:gd name="connsiteX8" fmla="*/ 1637414 w 1637414"/>
              <a:gd name="connsiteY8" fmla="*/ 1063256 h 1063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37414" h="1063256">
                <a:moveTo>
                  <a:pt x="0" y="0"/>
                </a:moveTo>
                <a:cubicBezTo>
                  <a:pt x="45188" y="3544"/>
                  <a:pt x="90377" y="7089"/>
                  <a:pt x="148856" y="31898"/>
                </a:cubicBezTo>
                <a:cubicBezTo>
                  <a:pt x="207335" y="56707"/>
                  <a:pt x="274675" y="88605"/>
                  <a:pt x="350875" y="148856"/>
                </a:cubicBezTo>
                <a:cubicBezTo>
                  <a:pt x="427075" y="209107"/>
                  <a:pt x="512135" y="303028"/>
                  <a:pt x="606056" y="393405"/>
                </a:cubicBezTo>
                <a:cubicBezTo>
                  <a:pt x="699977" y="483782"/>
                  <a:pt x="829340" y="614916"/>
                  <a:pt x="914400" y="691116"/>
                </a:cubicBezTo>
                <a:cubicBezTo>
                  <a:pt x="999460" y="767316"/>
                  <a:pt x="1052624" y="806303"/>
                  <a:pt x="1116419" y="850605"/>
                </a:cubicBezTo>
                <a:cubicBezTo>
                  <a:pt x="1180214" y="894907"/>
                  <a:pt x="1240466" y="928577"/>
                  <a:pt x="1297173" y="956930"/>
                </a:cubicBezTo>
                <a:cubicBezTo>
                  <a:pt x="1353880" y="985283"/>
                  <a:pt x="1399954" y="1003004"/>
                  <a:pt x="1456661" y="1020725"/>
                </a:cubicBezTo>
                <a:cubicBezTo>
                  <a:pt x="1513368" y="1038446"/>
                  <a:pt x="1573619" y="1059712"/>
                  <a:pt x="1637414" y="1063256"/>
                </a:cubicBezTo>
              </a:path>
            </a:pathLst>
          </a:custGeom>
          <a:noFill/>
          <a:ln w="381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GT" noProof="0" dirty="0"/>
          </a:p>
        </p:txBody>
      </p:sp>
      <p:cxnSp>
        <p:nvCxnSpPr>
          <p:cNvPr id="54" name="Straight Connector 53">
            <a:extLst>
              <a:ext uri="{FF2B5EF4-FFF2-40B4-BE49-F238E27FC236}">
                <a16:creationId xmlns:a16="http://schemas.microsoft.com/office/drawing/2014/main" id="{5E9122D7-A0CA-7913-2476-D146AD18F989}"/>
              </a:ext>
            </a:extLst>
          </p:cNvPr>
          <p:cNvCxnSpPr>
            <a:cxnSpLocks/>
          </p:cNvCxnSpPr>
          <p:nvPr/>
        </p:nvCxnSpPr>
        <p:spPr>
          <a:xfrm>
            <a:off x="6237855" y="1557131"/>
            <a:ext cx="0" cy="1088136"/>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9315082F-C444-1F08-3535-5CFCEB8E47A9}"/>
              </a:ext>
            </a:extLst>
          </p:cNvPr>
          <p:cNvSpPr txBox="1"/>
          <p:nvPr/>
        </p:nvSpPr>
        <p:spPr>
          <a:xfrm>
            <a:off x="3520966" y="2857075"/>
            <a:ext cx="5563996" cy="461665"/>
          </a:xfrm>
          <a:prstGeom prst="rect">
            <a:avLst/>
          </a:prstGeom>
          <a:noFill/>
        </p:spPr>
        <p:txBody>
          <a:bodyPr wrap="square">
            <a:spAutoFit/>
          </a:bodyPr>
          <a:lstStyle/>
          <a:p>
            <a:pPr marL="685800" marR="0" lvl="1" indent="-228600" algn="l" defTabSz="914400" rtl="0" eaLnBrk="0" fontAlgn="base" latinLnBrk="0" hangingPunct="0">
              <a:lnSpc>
                <a:spcPct val="100000"/>
              </a:lnSpc>
              <a:spcBef>
                <a:spcPts val="600"/>
              </a:spcBef>
              <a:spcAft>
                <a:spcPct val="0"/>
              </a:spcAft>
              <a:buClr>
                <a:srgbClr val="00820C"/>
              </a:buClr>
              <a:buSzPct val="100000"/>
              <a:buFont typeface="Wingdings" panose="05000000000000000000" pitchFamily="2" charset="2"/>
              <a:buChar char="§"/>
              <a:tabLst/>
              <a:defRPr/>
            </a:pPr>
            <a:r>
              <a:rPr kumimoji="0" lang="es-GT" sz="2400" b="0" i="0" u="none" strike="noStrike" kern="1200" cap="none" spc="0" normalizeH="0" baseline="0" noProof="0" dirty="0">
                <a:ln>
                  <a:noFill/>
                </a:ln>
                <a:solidFill>
                  <a:prstClr val="black"/>
                </a:solidFill>
                <a:effectLst/>
                <a:uLnTx/>
                <a:uFillTx/>
                <a:latin typeface="Arial"/>
                <a:ea typeface="+mn-ea"/>
                <a:cs typeface="Arial"/>
              </a:rPr>
              <a:t>Simétrica: Mediana </a:t>
            </a:r>
            <a:r>
              <a:rPr kumimoji="0" lang="es-GT" sz="2400" b="0" i="0" u="none" strike="noStrike" kern="1200" cap="none" spc="0" normalizeH="0" noProof="0" dirty="0">
                <a:ln>
                  <a:noFill/>
                </a:ln>
                <a:solidFill>
                  <a:prstClr val="black"/>
                </a:solidFill>
                <a:effectLst/>
                <a:uLnTx/>
                <a:uFillTx/>
                <a:latin typeface="Arial"/>
                <a:ea typeface="+mn-ea"/>
                <a:cs typeface="Arial"/>
              </a:rPr>
              <a:t>= Media</a:t>
            </a:r>
            <a:endParaRPr kumimoji="0" lang="es-GT" sz="2400" b="0" i="0" u="none" strike="noStrike" kern="1200" cap="none" spc="0" normalizeH="0" baseline="0" noProof="0" dirty="0">
              <a:ln>
                <a:noFill/>
              </a:ln>
              <a:solidFill>
                <a:prstClr val="black"/>
              </a:solidFill>
              <a:effectLst/>
              <a:uLnTx/>
              <a:uFillTx/>
              <a:latin typeface="Arial"/>
              <a:ea typeface="+mn-ea"/>
              <a:cs typeface="Arial"/>
            </a:endParaRPr>
          </a:p>
        </p:txBody>
      </p:sp>
    </p:spTree>
    <p:extLst>
      <p:ext uri="{BB962C8B-B14F-4D97-AF65-F5344CB8AC3E}">
        <p14:creationId xmlns:p14="http://schemas.microsoft.com/office/powerpoint/2010/main" val="142062848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7CCCB019-C310-BB89-628C-1451C8DD55AA}"/>
              </a:ext>
            </a:extLst>
          </p:cNvPr>
          <p:cNvSpPr/>
          <p:nvPr/>
        </p:nvSpPr>
        <p:spPr>
          <a:xfrm>
            <a:off x="9631586"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GT" noProof="0" dirty="0"/>
          </a:p>
        </p:txBody>
      </p:sp>
      <p:sp>
        <p:nvSpPr>
          <p:cNvPr id="2" name="Title 1"/>
          <p:cNvSpPr>
            <a:spLocks noGrp="1"/>
          </p:cNvSpPr>
          <p:nvPr>
            <p:ph type="title"/>
          </p:nvPr>
        </p:nvSpPr>
        <p:spPr>
          <a:xfrm>
            <a:off x="838200" y="149019"/>
            <a:ext cx="10515600" cy="1110341"/>
          </a:xfrm>
        </p:spPr>
        <p:txBody>
          <a:bodyPr/>
          <a:lstStyle/>
          <a:p>
            <a:r>
              <a:rPr lang="es-GT" sz="4400" noProof="0" dirty="0"/>
              <a:t>Medidas de tendencia</a:t>
            </a:r>
            <a:r>
              <a:rPr lang="es-GT" noProof="0" dirty="0"/>
              <a:t> c</a:t>
            </a:r>
            <a:r>
              <a:rPr lang="es-GT" sz="4400" noProof="0" dirty="0"/>
              <a:t>entral</a:t>
            </a:r>
          </a:p>
        </p:txBody>
      </p:sp>
      <p:graphicFrame>
        <p:nvGraphicFramePr>
          <p:cNvPr id="5" name="Table 4"/>
          <p:cNvGraphicFramePr>
            <a:graphicFrameLocks noGrp="1"/>
          </p:cNvGraphicFramePr>
          <p:nvPr>
            <p:extLst>
              <p:ext uri="{D42A27DB-BD31-4B8C-83A1-F6EECF244321}">
                <p14:modId xmlns:p14="http://schemas.microsoft.com/office/powerpoint/2010/main" val="1196291591"/>
              </p:ext>
            </p:extLst>
          </p:nvPr>
        </p:nvGraphicFramePr>
        <p:xfrm>
          <a:off x="305211" y="1973933"/>
          <a:ext cx="3472605" cy="2662129"/>
        </p:xfrm>
        <a:graphic>
          <a:graphicData uri="http://schemas.openxmlformats.org/drawingml/2006/table">
            <a:tbl>
              <a:tblPr firstRow="1">
                <a:tableStyleId>{8799B23B-EC83-4686-B30A-512413B5E67A}</a:tableStyleId>
              </a:tblPr>
              <a:tblGrid>
                <a:gridCol w="890397">
                  <a:extLst>
                    <a:ext uri="{9D8B030D-6E8A-4147-A177-3AD203B41FA5}">
                      <a16:colId xmlns:a16="http://schemas.microsoft.com/office/drawing/2014/main" val="20000"/>
                    </a:ext>
                  </a:extLst>
                </a:gridCol>
                <a:gridCol w="1152479">
                  <a:extLst>
                    <a:ext uri="{9D8B030D-6E8A-4147-A177-3AD203B41FA5}">
                      <a16:colId xmlns:a16="http://schemas.microsoft.com/office/drawing/2014/main" val="20001"/>
                    </a:ext>
                  </a:extLst>
                </a:gridCol>
                <a:gridCol w="1429729">
                  <a:extLst>
                    <a:ext uri="{9D8B030D-6E8A-4147-A177-3AD203B41FA5}">
                      <a16:colId xmlns:a16="http://schemas.microsoft.com/office/drawing/2014/main" val="20002"/>
                    </a:ext>
                  </a:extLst>
                </a:gridCol>
              </a:tblGrid>
              <a:tr h="833794">
                <a:tc>
                  <a:txBody>
                    <a:bodyPr/>
                    <a:lstStyle/>
                    <a:p>
                      <a:r>
                        <a:rPr lang="es-GT" sz="1600" noProof="0" dirty="0">
                          <a:solidFill>
                            <a:schemeClr val="tx1"/>
                          </a:solidFill>
                          <a:latin typeface="+mn-lt"/>
                        </a:rPr>
                        <a:t>Medida</a:t>
                      </a:r>
                      <a:endParaRPr lang="es-GT" sz="1600" noProof="0" dirty="0">
                        <a:solidFill>
                          <a:schemeClr val="tx1"/>
                        </a:solidFill>
                        <a:latin typeface="+mn-lt"/>
                        <a:cs typeface="Arial" panose="020B0604020202020204" pitchFamily="34" charset="0"/>
                      </a:endParaRPr>
                    </a:p>
                  </a:txBody>
                  <a:tcPr marL="91431" marR="91431" marT="45709" marB="4570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r>
                        <a:rPr lang="es-GT" sz="1600" noProof="0" dirty="0">
                          <a:solidFill>
                            <a:schemeClr val="tx1"/>
                          </a:solidFill>
                          <a:latin typeface="+mn-lt"/>
                        </a:rPr>
                        <a:t>Datos originales </a:t>
                      </a:r>
                      <a:r>
                        <a:rPr lang="es-GT" sz="1600" baseline="0" noProof="0" dirty="0">
                          <a:solidFill>
                            <a:schemeClr val="tx1"/>
                          </a:solidFill>
                          <a:latin typeface="+mn-lt"/>
                        </a:rPr>
                        <a:t>(</a:t>
                      </a:r>
                      <a:r>
                        <a:rPr lang="es-GT" sz="1600" i="1" baseline="0" noProof="0" dirty="0">
                          <a:solidFill>
                            <a:schemeClr val="tx1"/>
                          </a:solidFill>
                          <a:latin typeface="+mn-lt"/>
                        </a:rPr>
                        <a:t>n=19</a:t>
                      </a:r>
                      <a:r>
                        <a:rPr lang="es-GT" sz="1600" baseline="0" noProof="0" dirty="0">
                          <a:solidFill>
                            <a:schemeClr val="tx1"/>
                          </a:solidFill>
                          <a:latin typeface="+mn-lt"/>
                        </a:rPr>
                        <a:t>)</a:t>
                      </a:r>
                      <a:endParaRPr lang="es-GT" sz="1600" noProof="0" dirty="0">
                        <a:solidFill>
                          <a:schemeClr val="tx1"/>
                        </a:solidFill>
                        <a:latin typeface="+mn-lt"/>
                        <a:cs typeface="Arial" panose="020B0604020202020204" pitchFamily="34" charset="0"/>
                      </a:endParaRPr>
                    </a:p>
                  </a:txBody>
                  <a:tcPr marL="91431" marR="91431" marT="45709" marB="4570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r>
                        <a:rPr lang="es-GT" sz="1600" noProof="0" dirty="0">
                          <a:solidFill>
                            <a:schemeClr val="tx1"/>
                          </a:solidFill>
                          <a:latin typeface="+mn-lt"/>
                        </a:rPr>
                        <a:t>Datos actualizados</a:t>
                      </a:r>
                    </a:p>
                    <a:p>
                      <a:pPr algn="ctr"/>
                      <a:r>
                        <a:rPr lang="es-GT" sz="1600" noProof="0" dirty="0">
                          <a:solidFill>
                            <a:schemeClr val="tx1"/>
                          </a:solidFill>
                          <a:latin typeface="+mn-lt"/>
                        </a:rPr>
                        <a:t>(</a:t>
                      </a:r>
                      <a:r>
                        <a:rPr lang="es-GT" sz="1600" i="1" noProof="0" dirty="0">
                          <a:solidFill>
                            <a:schemeClr val="tx1"/>
                          </a:solidFill>
                          <a:latin typeface="+mn-lt"/>
                        </a:rPr>
                        <a:t>n=20</a:t>
                      </a:r>
                      <a:r>
                        <a:rPr lang="es-GT" sz="1600" noProof="0" dirty="0">
                          <a:solidFill>
                            <a:schemeClr val="tx1"/>
                          </a:solidFill>
                          <a:latin typeface="+mn-lt"/>
                        </a:rPr>
                        <a:t>)</a:t>
                      </a:r>
                      <a:endParaRPr lang="es-GT" sz="1600" noProof="0" dirty="0">
                        <a:solidFill>
                          <a:schemeClr val="tx1"/>
                        </a:solidFill>
                        <a:latin typeface="+mn-lt"/>
                        <a:cs typeface="Arial" panose="020B0604020202020204" pitchFamily="34" charset="0"/>
                      </a:endParaRPr>
                    </a:p>
                  </a:txBody>
                  <a:tcPr marL="91431" marR="91431" marT="45709" marB="4570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0000"/>
                  </a:ext>
                </a:extLst>
              </a:tr>
              <a:tr h="591036">
                <a:tc>
                  <a:txBody>
                    <a:bodyPr/>
                    <a:lstStyle/>
                    <a:p>
                      <a:r>
                        <a:rPr lang="es-GT" sz="1600" noProof="0" dirty="0">
                          <a:solidFill>
                            <a:schemeClr val="tx1"/>
                          </a:solidFill>
                          <a:latin typeface="+mn-lt"/>
                        </a:rPr>
                        <a:t>Modo</a:t>
                      </a:r>
                      <a:endParaRPr lang="es-GT" sz="1600" noProof="0" dirty="0">
                        <a:solidFill>
                          <a:schemeClr val="tx1"/>
                        </a:solidFill>
                        <a:latin typeface="+mn-lt"/>
                        <a:cs typeface="Arial" panose="020B0604020202020204" pitchFamily="34" charset="0"/>
                      </a:endParaRPr>
                    </a:p>
                  </a:txBody>
                  <a:tcPr marL="91431" marR="91431" marT="9142" marB="914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lang="es-GT" sz="1800" b="0" noProof="0" dirty="0">
                          <a:solidFill>
                            <a:schemeClr val="tx1"/>
                          </a:solidFill>
                          <a:latin typeface="+mn-lt"/>
                        </a:rPr>
                        <a:t>9</a:t>
                      </a:r>
                      <a:endParaRPr lang="es-GT" sz="1800" b="0" noProof="0" dirty="0">
                        <a:solidFill>
                          <a:schemeClr val="tx1"/>
                        </a:solidFill>
                        <a:latin typeface="+mn-lt"/>
                        <a:cs typeface="Arial" panose="020B0604020202020204" pitchFamily="34" charset="0"/>
                      </a:endParaRPr>
                    </a:p>
                  </a:txBody>
                  <a:tcPr marL="91431" marR="91431" marT="9142" marB="914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endParaRPr lang="es-GT" sz="1800" noProof="0" dirty="0">
                        <a:latin typeface="+mn-lt"/>
                        <a:cs typeface="Arial" panose="020B0604020202020204" pitchFamily="34" charset="0"/>
                      </a:endParaRPr>
                    </a:p>
                  </a:txBody>
                  <a:tcPr marL="91431" marR="91431" marT="9142" marB="914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0001"/>
                  </a:ext>
                </a:extLst>
              </a:tr>
              <a:tr h="603797">
                <a:tc>
                  <a:txBody>
                    <a:bodyPr/>
                    <a:lstStyle/>
                    <a:p>
                      <a:r>
                        <a:rPr lang="es-GT" sz="1600" noProof="0" dirty="0">
                          <a:solidFill>
                            <a:schemeClr val="tx1"/>
                          </a:solidFill>
                          <a:latin typeface="+mn-lt"/>
                        </a:rPr>
                        <a:t>Mediana</a:t>
                      </a:r>
                      <a:endParaRPr lang="es-GT" sz="1600" noProof="0" dirty="0">
                        <a:solidFill>
                          <a:schemeClr val="tx1"/>
                        </a:solidFill>
                        <a:latin typeface="+mn-lt"/>
                        <a:cs typeface="Arial" panose="020B0604020202020204" pitchFamily="34" charset="0"/>
                      </a:endParaRPr>
                    </a:p>
                  </a:txBody>
                  <a:tcPr marL="91431" marR="91431" marT="9142" marB="914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GT" sz="1800" b="0" noProof="0" dirty="0">
                          <a:solidFill>
                            <a:schemeClr val="tx1"/>
                          </a:solidFill>
                          <a:latin typeface="+mn-lt"/>
                        </a:rPr>
                        <a:t>9</a:t>
                      </a:r>
                      <a:endParaRPr lang="es-GT" sz="1800" b="0" noProof="0" dirty="0">
                        <a:solidFill>
                          <a:schemeClr val="tx1"/>
                        </a:solidFill>
                        <a:latin typeface="+mn-lt"/>
                        <a:cs typeface="Arial" panose="020B0604020202020204" pitchFamily="34" charset="0"/>
                      </a:endParaRPr>
                    </a:p>
                  </a:txBody>
                  <a:tcPr marL="91431" marR="91431" marT="9142" marB="914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s-GT" sz="1800" noProof="0" dirty="0">
                        <a:latin typeface="+mn-lt"/>
                        <a:cs typeface="Arial" panose="020B0604020202020204" pitchFamily="34" charset="0"/>
                      </a:endParaRPr>
                    </a:p>
                  </a:txBody>
                  <a:tcPr marL="91431" marR="91431" marT="9142" marB="914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633502">
                <a:tc>
                  <a:txBody>
                    <a:bodyPr/>
                    <a:lstStyle/>
                    <a:p>
                      <a:r>
                        <a:rPr lang="es-GT" sz="1600" noProof="0" dirty="0">
                          <a:solidFill>
                            <a:schemeClr val="tx1"/>
                          </a:solidFill>
                          <a:latin typeface="+mn-lt"/>
                        </a:rPr>
                        <a:t>Media</a:t>
                      </a:r>
                      <a:endParaRPr lang="es-GT" sz="1600" noProof="0" dirty="0">
                        <a:solidFill>
                          <a:schemeClr val="tx1"/>
                        </a:solidFill>
                        <a:latin typeface="+mn-lt"/>
                        <a:cs typeface="Arial" panose="020B0604020202020204" pitchFamily="34" charset="0"/>
                      </a:endParaRPr>
                    </a:p>
                  </a:txBody>
                  <a:tcPr marL="91431" marR="91431" marT="9142" marB="914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lang="es-GT" sz="1800" b="0" noProof="0" dirty="0">
                          <a:solidFill>
                            <a:schemeClr val="tx1"/>
                          </a:solidFill>
                          <a:latin typeface="+mn-lt"/>
                        </a:rPr>
                        <a:t>8.8</a:t>
                      </a:r>
                      <a:endParaRPr lang="es-GT" sz="1800" b="0" noProof="0" dirty="0">
                        <a:solidFill>
                          <a:schemeClr val="tx1"/>
                        </a:solidFill>
                        <a:latin typeface="+mn-lt"/>
                        <a:cs typeface="Arial" panose="020B0604020202020204" pitchFamily="34" charset="0"/>
                      </a:endParaRPr>
                    </a:p>
                  </a:txBody>
                  <a:tcPr marL="91431" marR="91431" marT="9142" marB="914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endParaRPr lang="es-GT" sz="1800" noProof="0" dirty="0">
                        <a:latin typeface="+mn-lt"/>
                        <a:cs typeface="Arial" panose="020B0604020202020204" pitchFamily="34" charset="0"/>
                      </a:endParaRPr>
                    </a:p>
                  </a:txBody>
                  <a:tcPr marL="91431" marR="91431" marT="9142" marB="914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0003"/>
                  </a:ext>
                </a:extLst>
              </a:tr>
            </a:tbl>
          </a:graphicData>
        </a:graphic>
      </p:graphicFrame>
      <p:sp>
        <p:nvSpPr>
          <p:cNvPr id="6" name="TextBox 5"/>
          <p:cNvSpPr txBox="1">
            <a:spLocks noChangeArrowheads="1"/>
          </p:cNvSpPr>
          <p:nvPr/>
        </p:nvSpPr>
        <p:spPr bwMode="auto">
          <a:xfrm>
            <a:off x="2454266" y="2922566"/>
            <a:ext cx="117157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algn="ctr">
              <a:spcBef>
                <a:spcPct val="0"/>
              </a:spcBef>
              <a:buClrTx/>
              <a:buSzTx/>
              <a:buFontTx/>
              <a:buNone/>
            </a:pPr>
            <a:r>
              <a:rPr lang="es-GT" sz="1800" b="1" noProof="0" dirty="0">
                <a:solidFill>
                  <a:srgbClr val="00953A"/>
                </a:solidFill>
                <a:cs typeface="Arial" panose="020B0604020202020204" pitchFamily="34" charset="0"/>
              </a:rPr>
              <a:t>9</a:t>
            </a:r>
          </a:p>
        </p:txBody>
      </p:sp>
      <p:sp>
        <p:nvSpPr>
          <p:cNvPr id="7" name="TextBox 6"/>
          <p:cNvSpPr txBox="1">
            <a:spLocks noChangeArrowheads="1"/>
          </p:cNvSpPr>
          <p:nvPr/>
        </p:nvSpPr>
        <p:spPr bwMode="auto">
          <a:xfrm>
            <a:off x="2454266" y="3529000"/>
            <a:ext cx="117157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algn="ctr">
              <a:spcBef>
                <a:spcPct val="0"/>
              </a:spcBef>
              <a:buClrTx/>
              <a:buSzTx/>
              <a:buFontTx/>
              <a:buNone/>
            </a:pPr>
            <a:r>
              <a:rPr lang="es-GT" sz="1800" b="1" noProof="0" dirty="0">
                <a:solidFill>
                  <a:srgbClr val="00953A"/>
                </a:solidFill>
                <a:cs typeface="Arial" panose="020B0604020202020204" pitchFamily="34" charset="0"/>
              </a:rPr>
              <a:t>9</a:t>
            </a:r>
          </a:p>
        </p:txBody>
      </p:sp>
      <p:sp>
        <p:nvSpPr>
          <p:cNvPr id="8" name="TextBox 7"/>
          <p:cNvSpPr txBox="1">
            <a:spLocks noChangeArrowheads="1"/>
          </p:cNvSpPr>
          <p:nvPr/>
        </p:nvSpPr>
        <p:spPr bwMode="auto">
          <a:xfrm>
            <a:off x="2454266" y="4129636"/>
            <a:ext cx="117157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algn="ctr">
              <a:spcBef>
                <a:spcPct val="0"/>
              </a:spcBef>
              <a:buClrTx/>
              <a:buSzTx/>
              <a:buFontTx/>
              <a:buNone/>
            </a:pPr>
            <a:r>
              <a:rPr lang="es-GT" sz="1800" b="1" noProof="0" dirty="0">
                <a:solidFill>
                  <a:srgbClr val="00953A"/>
                </a:solidFill>
                <a:cs typeface="Arial" panose="020B0604020202020204" pitchFamily="34" charset="0"/>
              </a:rPr>
              <a:t>9.5</a:t>
            </a:r>
          </a:p>
        </p:txBody>
      </p:sp>
      <p:graphicFrame>
        <p:nvGraphicFramePr>
          <p:cNvPr id="3" name="Group 74">
            <a:extLst>
              <a:ext uri="{FF2B5EF4-FFF2-40B4-BE49-F238E27FC236}">
                <a16:creationId xmlns:a16="http://schemas.microsoft.com/office/drawing/2014/main" id="{566CE488-2DB5-1935-BED9-4BFFA365FEF2}"/>
              </a:ext>
            </a:extLst>
          </p:cNvPr>
          <p:cNvGraphicFramePr>
            <a:graphicFrameLocks/>
          </p:cNvGraphicFramePr>
          <p:nvPr>
            <p:extLst>
              <p:ext uri="{D42A27DB-BD31-4B8C-83A1-F6EECF244321}">
                <p14:modId xmlns:p14="http://schemas.microsoft.com/office/powerpoint/2010/main" val="1238666377"/>
              </p:ext>
            </p:extLst>
          </p:nvPr>
        </p:nvGraphicFramePr>
        <p:xfrm>
          <a:off x="3863002" y="854914"/>
          <a:ext cx="5859806" cy="5854067"/>
        </p:xfrm>
        <a:graphic>
          <a:graphicData uri="http://schemas.openxmlformats.org/drawingml/2006/table">
            <a:tbl>
              <a:tblPr firstRow="1" bandRow="1">
                <a:tableStyleId>{68D230F3-CF80-4859-8CE7-A43EE81993B5}</a:tableStyleId>
              </a:tblPr>
              <a:tblGrid>
                <a:gridCol w="1465354">
                  <a:extLst>
                    <a:ext uri="{9D8B030D-6E8A-4147-A177-3AD203B41FA5}">
                      <a16:colId xmlns:a16="http://schemas.microsoft.com/office/drawing/2014/main" val="20000"/>
                    </a:ext>
                  </a:extLst>
                </a:gridCol>
                <a:gridCol w="1873955">
                  <a:extLst>
                    <a:ext uri="{9D8B030D-6E8A-4147-A177-3AD203B41FA5}">
                      <a16:colId xmlns:a16="http://schemas.microsoft.com/office/drawing/2014/main" val="20001"/>
                    </a:ext>
                  </a:extLst>
                </a:gridCol>
                <a:gridCol w="2520497">
                  <a:extLst>
                    <a:ext uri="{9D8B030D-6E8A-4147-A177-3AD203B41FA5}">
                      <a16:colId xmlns:a16="http://schemas.microsoft.com/office/drawing/2014/main" val="2714134219"/>
                    </a:ext>
                  </a:extLst>
                </a:gridCol>
              </a:tblGrid>
              <a:tr h="259081">
                <a:tc>
                  <a:txBody>
                    <a:bodyPr/>
                    <a:lstStyle>
                      <a:lvl1pPr marL="0" algn="l" defTabSz="914400" rtl="0" eaLnBrk="1" latinLnBrk="0" hangingPunct="1">
                        <a:defRPr sz="1800" kern="1200">
                          <a:solidFill>
                            <a:schemeClr val="tx1"/>
                          </a:solidFill>
                          <a:latin typeface="Calibri"/>
                          <a:cs typeface="Times New Roman"/>
                        </a:defRPr>
                      </a:lvl1pPr>
                      <a:lvl2pPr marL="457200" algn="l" defTabSz="914400" rtl="0" eaLnBrk="1" latinLnBrk="0" hangingPunct="1">
                        <a:defRPr sz="1800" kern="1200">
                          <a:solidFill>
                            <a:schemeClr val="tx1"/>
                          </a:solidFill>
                          <a:latin typeface="Calibri"/>
                          <a:cs typeface="Times New Roman"/>
                        </a:defRPr>
                      </a:lvl2pPr>
                      <a:lvl3pPr marL="914400" algn="l" defTabSz="914400" rtl="0" eaLnBrk="1" latinLnBrk="0" hangingPunct="1">
                        <a:defRPr sz="1800" kern="1200">
                          <a:solidFill>
                            <a:schemeClr val="tx1"/>
                          </a:solidFill>
                          <a:latin typeface="Calibri"/>
                          <a:cs typeface="Times New Roman"/>
                        </a:defRPr>
                      </a:lvl3pPr>
                      <a:lvl4pPr marL="1371600" algn="l" defTabSz="914400" rtl="0" eaLnBrk="1" latinLnBrk="0" hangingPunct="1">
                        <a:defRPr sz="1800" kern="1200">
                          <a:solidFill>
                            <a:schemeClr val="tx1"/>
                          </a:solidFill>
                          <a:latin typeface="Calibri"/>
                          <a:cs typeface="Times New Roman"/>
                        </a:defRPr>
                      </a:lvl4pPr>
                      <a:lvl5pPr marL="1828800" algn="l" defTabSz="914400" rtl="0" eaLnBrk="1" latinLnBrk="0" hangingPunct="1">
                        <a:defRPr sz="1800" kern="1200">
                          <a:solidFill>
                            <a:schemeClr val="tx1"/>
                          </a:solidFill>
                          <a:latin typeface="Calibri"/>
                          <a:cs typeface="Times New Roman"/>
                        </a:defRPr>
                      </a:lvl5pPr>
                      <a:lvl6pPr marL="2286000" algn="l" defTabSz="914400" rtl="0" eaLnBrk="1" latinLnBrk="0" hangingPunct="1">
                        <a:defRPr sz="1800" kern="1200">
                          <a:solidFill>
                            <a:schemeClr val="tx1"/>
                          </a:solidFill>
                          <a:latin typeface="Calibri"/>
                          <a:cs typeface="Times New Roman"/>
                        </a:defRPr>
                      </a:lvl6pPr>
                      <a:lvl7pPr marL="2743200" algn="l" defTabSz="914400" rtl="0" eaLnBrk="1" latinLnBrk="0" hangingPunct="1">
                        <a:defRPr sz="1800" kern="1200">
                          <a:solidFill>
                            <a:schemeClr val="tx1"/>
                          </a:solidFill>
                          <a:latin typeface="Calibri"/>
                          <a:cs typeface="Times New Roman"/>
                        </a:defRPr>
                      </a:lvl7pPr>
                      <a:lvl8pPr marL="3200400" algn="l" defTabSz="914400" rtl="0" eaLnBrk="1" latinLnBrk="0" hangingPunct="1">
                        <a:defRPr sz="1800" kern="1200">
                          <a:solidFill>
                            <a:schemeClr val="tx1"/>
                          </a:solidFill>
                          <a:latin typeface="Calibri"/>
                          <a:cs typeface="Times New Roman"/>
                        </a:defRPr>
                      </a:lvl8pPr>
                      <a:lvl9pPr marL="3657600" algn="l" defTabSz="914400" rtl="0" eaLnBrk="1" latinLnBrk="0" hangingPunct="1">
                        <a:defRPr sz="1800" kern="1200">
                          <a:solidFill>
                            <a:schemeClr val="tx1"/>
                          </a:solidFill>
                          <a:latin typeface="Calibri"/>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s-GT" sz="1600" b="1" u="none" strike="noStrike" cap="none" normalizeH="0" baseline="0" noProof="0" dirty="0">
                          <a:ln>
                            <a:noFill/>
                          </a:ln>
                          <a:solidFill>
                            <a:schemeClr val="tx1"/>
                          </a:solidFill>
                          <a:effectLst/>
                          <a:latin typeface="+mn-lt"/>
                        </a:rPr>
                        <a:t>Identificación del paciente</a:t>
                      </a:r>
                      <a:endParaRPr kumimoji="0" lang="es-GT" sz="1600" b="1" i="0" u="none" strike="noStrike" cap="none" normalizeH="0" baseline="0" noProof="0" dirty="0">
                        <a:ln>
                          <a:noFill/>
                        </a:ln>
                        <a:solidFill>
                          <a:schemeClr val="tx1"/>
                        </a:solidFill>
                        <a:effectLst/>
                        <a:latin typeface="+mn-lt"/>
                        <a:cs typeface="Arial" panose="020B0604020202020204" pitchFamily="34" charset="0"/>
                      </a:endParaRPr>
                    </a:p>
                  </a:txBody>
                  <a:tcPr marL="0" marR="0" marT="0" marB="4572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lvl1pPr marL="0" algn="l" defTabSz="914400" rtl="0" eaLnBrk="1" latinLnBrk="0" hangingPunct="1">
                        <a:defRPr sz="1800" kern="1200">
                          <a:solidFill>
                            <a:schemeClr val="tx1"/>
                          </a:solidFill>
                          <a:latin typeface="Calibri"/>
                          <a:cs typeface="Times New Roman"/>
                        </a:defRPr>
                      </a:lvl1pPr>
                      <a:lvl2pPr marL="457200" algn="l" defTabSz="914400" rtl="0" eaLnBrk="1" latinLnBrk="0" hangingPunct="1">
                        <a:defRPr sz="1800" kern="1200">
                          <a:solidFill>
                            <a:schemeClr val="tx1"/>
                          </a:solidFill>
                          <a:latin typeface="Calibri"/>
                          <a:cs typeface="Times New Roman"/>
                        </a:defRPr>
                      </a:lvl2pPr>
                      <a:lvl3pPr marL="914400" algn="l" defTabSz="914400" rtl="0" eaLnBrk="1" latinLnBrk="0" hangingPunct="1">
                        <a:defRPr sz="1800" kern="1200">
                          <a:solidFill>
                            <a:schemeClr val="tx1"/>
                          </a:solidFill>
                          <a:latin typeface="Calibri"/>
                          <a:cs typeface="Times New Roman"/>
                        </a:defRPr>
                      </a:lvl3pPr>
                      <a:lvl4pPr marL="1371600" algn="l" defTabSz="914400" rtl="0" eaLnBrk="1" latinLnBrk="0" hangingPunct="1">
                        <a:defRPr sz="1800" kern="1200">
                          <a:solidFill>
                            <a:schemeClr val="tx1"/>
                          </a:solidFill>
                          <a:latin typeface="Calibri"/>
                          <a:cs typeface="Times New Roman"/>
                        </a:defRPr>
                      </a:lvl4pPr>
                      <a:lvl5pPr marL="1828800" algn="l" defTabSz="914400" rtl="0" eaLnBrk="1" latinLnBrk="0" hangingPunct="1">
                        <a:defRPr sz="1800" kern="1200">
                          <a:solidFill>
                            <a:schemeClr val="tx1"/>
                          </a:solidFill>
                          <a:latin typeface="Calibri"/>
                          <a:cs typeface="Times New Roman"/>
                        </a:defRPr>
                      </a:lvl5pPr>
                      <a:lvl6pPr marL="2286000" algn="l" defTabSz="914400" rtl="0" eaLnBrk="1" latinLnBrk="0" hangingPunct="1">
                        <a:defRPr sz="1800" kern="1200">
                          <a:solidFill>
                            <a:schemeClr val="tx1"/>
                          </a:solidFill>
                          <a:latin typeface="Calibri"/>
                          <a:cs typeface="Times New Roman"/>
                        </a:defRPr>
                      </a:lvl6pPr>
                      <a:lvl7pPr marL="2743200" algn="l" defTabSz="914400" rtl="0" eaLnBrk="1" latinLnBrk="0" hangingPunct="1">
                        <a:defRPr sz="1800" kern="1200">
                          <a:solidFill>
                            <a:schemeClr val="tx1"/>
                          </a:solidFill>
                          <a:latin typeface="Calibri"/>
                          <a:cs typeface="Times New Roman"/>
                        </a:defRPr>
                      </a:lvl7pPr>
                      <a:lvl8pPr marL="3200400" algn="l" defTabSz="914400" rtl="0" eaLnBrk="1" latinLnBrk="0" hangingPunct="1">
                        <a:defRPr sz="1800" kern="1200">
                          <a:solidFill>
                            <a:schemeClr val="tx1"/>
                          </a:solidFill>
                          <a:latin typeface="Calibri"/>
                          <a:cs typeface="Times New Roman"/>
                        </a:defRPr>
                      </a:lvl8pPr>
                      <a:lvl9pPr marL="3657600" algn="l" defTabSz="914400" rtl="0" eaLnBrk="1" latinLnBrk="0" hangingPunct="1">
                        <a:defRPr sz="1800" kern="1200">
                          <a:solidFill>
                            <a:schemeClr val="tx1"/>
                          </a:solidFill>
                          <a:latin typeface="Calibri"/>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s-GT" sz="1600" b="1" u="none" strike="noStrike" cap="none" normalizeH="0" baseline="0" noProof="0" dirty="0">
                          <a:ln>
                            <a:noFill/>
                          </a:ln>
                          <a:solidFill>
                            <a:schemeClr val="tx1"/>
                          </a:solidFill>
                          <a:effectLst/>
                          <a:latin typeface="+mn-lt"/>
                        </a:rPr>
                        <a:t>Periodo de incubación (días)</a:t>
                      </a:r>
                      <a:endParaRPr kumimoji="0" lang="es-GT" sz="1600" b="1" i="0" u="none" strike="noStrike" cap="none" normalizeH="0" baseline="0" noProof="0" dirty="0">
                        <a:ln>
                          <a:noFill/>
                        </a:ln>
                        <a:solidFill>
                          <a:schemeClr val="tx1"/>
                        </a:solidFill>
                        <a:effectLst/>
                        <a:latin typeface="+mn-lt"/>
                        <a:cs typeface="Arial" panose="020B0604020202020204" pitchFamily="34" charset="0"/>
                      </a:endParaRPr>
                    </a:p>
                  </a:txBody>
                  <a:tcPr marL="0" marR="0" marT="0" marB="4572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lvl1pPr marL="0" algn="l" defTabSz="914400" rtl="0" eaLnBrk="1" latinLnBrk="0" hangingPunct="1">
                        <a:defRPr sz="1800" kern="1200">
                          <a:solidFill>
                            <a:schemeClr val="tx1"/>
                          </a:solidFill>
                          <a:latin typeface="Calibri"/>
                          <a:cs typeface="Times New Roman"/>
                        </a:defRPr>
                      </a:lvl1pPr>
                      <a:lvl2pPr marL="457200" algn="l" defTabSz="914400" rtl="0" eaLnBrk="1" latinLnBrk="0" hangingPunct="1">
                        <a:defRPr sz="1800" kern="1200">
                          <a:solidFill>
                            <a:schemeClr val="tx1"/>
                          </a:solidFill>
                          <a:latin typeface="Calibri"/>
                          <a:cs typeface="Times New Roman"/>
                        </a:defRPr>
                      </a:lvl2pPr>
                      <a:lvl3pPr marL="914400" algn="l" defTabSz="914400" rtl="0" eaLnBrk="1" latinLnBrk="0" hangingPunct="1">
                        <a:defRPr sz="1800" kern="1200">
                          <a:solidFill>
                            <a:schemeClr val="tx1"/>
                          </a:solidFill>
                          <a:latin typeface="Calibri"/>
                          <a:cs typeface="Times New Roman"/>
                        </a:defRPr>
                      </a:lvl3pPr>
                      <a:lvl4pPr marL="1371600" algn="l" defTabSz="914400" rtl="0" eaLnBrk="1" latinLnBrk="0" hangingPunct="1">
                        <a:defRPr sz="1800" kern="1200">
                          <a:solidFill>
                            <a:schemeClr val="tx1"/>
                          </a:solidFill>
                          <a:latin typeface="Calibri"/>
                          <a:cs typeface="Times New Roman"/>
                        </a:defRPr>
                      </a:lvl4pPr>
                      <a:lvl5pPr marL="1828800" algn="l" defTabSz="914400" rtl="0" eaLnBrk="1" latinLnBrk="0" hangingPunct="1">
                        <a:defRPr sz="1800" kern="1200">
                          <a:solidFill>
                            <a:schemeClr val="tx1"/>
                          </a:solidFill>
                          <a:latin typeface="Calibri"/>
                          <a:cs typeface="Times New Roman"/>
                        </a:defRPr>
                      </a:lvl5pPr>
                      <a:lvl6pPr marL="2286000" algn="l" defTabSz="914400" rtl="0" eaLnBrk="1" latinLnBrk="0" hangingPunct="1">
                        <a:defRPr sz="1800" kern="1200">
                          <a:solidFill>
                            <a:schemeClr val="tx1"/>
                          </a:solidFill>
                          <a:latin typeface="Calibri"/>
                          <a:cs typeface="Times New Roman"/>
                        </a:defRPr>
                      </a:lvl6pPr>
                      <a:lvl7pPr marL="2743200" algn="l" defTabSz="914400" rtl="0" eaLnBrk="1" latinLnBrk="0" hangingPunct="1">
                        <a:defRPr sz="1800" kern="1200">
                          <a:solidFill>
                            <a:schemeClr val="tx1"/>
                          </a:solidFill>
                          <a:latin typeface="Calibri"/>
                          <a:cs typeface="Times New Roman"/>
                        </a:defRPr>
                      </a:lvl7pPr>
                      <a:lvl8pPr marL="3200400" algn="l" defTabSz="914400" rtl="0" eaLnBrk="1" latinLnBrk="0" hangingPunct="1">
                        <a:defRPr sz="1800" kern="1200">
                          <a:solidFill>
                            <a:schemeClr val="tx1"/>
                          </a:solidFill>
                          <a:latin typeface="Calibri"/>
                          <a:cs typeface="Times New Roman"/>
                        </a:defRPr>
                      </a:lvl8pPr>
                      <a:lvl9pPr marL="3657600" algn="l" defTabSz="914400" rtl="0" eaLnBrk="1" latinLnBrk="0" hangingPunct="1">
                        <a:defRPr sz="1800" kern="1200">
                          <a:solidFill>
                            <a:schemeClr val="tx1"/>
                          </a:solidFill>
                          <a:latin typeface="Calibri"/>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s-GT" sz="1600" b="1" u="none" strike="noStrike" cap="none" normalizeH="0" baseline="0" noProof="0" dirty="0">
                          <a:ln>
                            <a:noFill/>
                          </a:ln>
                          <a:solidFill>
                            <a:schemeClr val="tx1"/>
                          </a:solidFill>
                          <a:effectLst/>
                          <a:latin typeface="+mn-lt"/>
                        </a:rPr>
                        <a:t>Periodo de incubación (días)</a:t>
                      </a:r>
                      <a:endParaRPr kumimoji="0" lang="es-GT" sz="1600" b="1" i="0" u="none" strike="noStrike" cap="none" normalizeH="0" baseline="0" noProof="0" dirty="0">
                        <a:ln>
                          <a:noFill/>
                        </a:ln>
                        <a:solidFill>
                          <a:schemeClr val="tx1"/>
                        </a:solidFill>
                        <a:effectLst/>
                        <a:latin typeface="+mn-lt"/>
                        <a:cs typeface="Arial" panose="020B0604020202020204" pitchFamily="34" charset="0"/>
                      </a:endParaRPr>
                    </a:p>
                  </a:txBody>
                  <a:tcPr marL="0" marR="0" marT="0" marB="4572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0000"/>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1</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2</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2</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2</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6</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6</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3</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7</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7</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4</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7</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7</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5</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8</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8</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6</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8</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8</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7</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8</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8</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7"/>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8</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8</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8</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8"/>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9</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9</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9</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9"/>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10</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9</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9</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0"/>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11</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9</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9</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1"/>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12</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9</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9</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2"/>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13</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9</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9</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3"/>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14</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10</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10</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4"/>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15</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10</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10</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5"/>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16</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11</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11</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6"/>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17</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11</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11</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7"/>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18</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13</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13</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8"/>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19</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14</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14</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9"/>
                  </a:ext>
                </a:extLst>
              </a:tr>
              <a:tr h="246881">
                <a:tc>
                  <a:txBody>
                    <a:body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i="0" u="none" strike="noStrike" kern="1200" noProof="0" dirty="0">
                          <a:solidFill>
                            <a:srgbClr val="000000"/>
                          </a:solidFill>
                          <a:effectLst/>
                          <a:latin typeface="+mn-lt"/>
                          <a:ea typeface="+mn-ea"/>
                          <a:cs typeface="Arial" panose="020B0604020202020204" pitchFamily="34" charset="0"/>
                        </a:rPr>
                        <a:t>20</a:t>
                      </a: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rtl="0" fontAlgn="b"/>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rtl="0" fontAlgn="b"/>
                      <a:r>
                        <a:rPr lang="es-GT" sz="1600" b="0" i="0" u="none" strike="noStrike" noProof="0" dirty="0">
                          <a:solidFill>
                            <a:srgbClr val="000000"/>
                          </a:solidFill>
                          <a:effectLst/>
                          <a:latin typeface="+mn-lt"/>
                        </a:rPr>
                        <a:t>21</a:t>
                      </a: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6762538"/>
                  </a:ext>
                </a:extLst>
              </a:tr>
              <a:tr h="246881">
                <a:tc>
                  <a:txBody>
                    <a:body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1" i="0" u="none" strike="noStrike" kern="1200" noProof="0" dirty="0">
                          <a:solidFill>
                            <a:srgbClr val="000000"/>
                          </a:solidFill>
                          <a:effectLst/>
                          <a:latin typeface="+mn-lt"/>
                          <a:ea typeface="+mn-ea"/>
                          <a:cs typeface="Arial" panose="020B0604020202020204" pitchFamily="34" charset="0"/>
                        </a:rPr>
                        <a:t>Suma</a:t>
                      </a: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2D086"/>
                    </a:solidFill>
                  </a:tcPr>
                </a:tc>
                <a:tc>
                  <a:txBody>
                    <a:bodyPr/>
                    <a:lstStyle/>
                    <a:p>
                      <a:pPr algn="ctr" rtl="0" fontAlgn="b"/>
                      <a:r>
                        <a:rPr lang="es-GT" sz="1600" b="1" i="0" u="none" strike="noStrike" noProof="0" dirty="0">
                          <a:solidFill>
                            <a:srgbClr val="000000"/>
                          </a:solidFill>
                          <a:effectLst/>
                          <a:latin typeface="+mn-lt"/>
                        </a:rPr>
                        <a:t>168</a:t>
                      </a: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2D086"/>
                    </a:solidFill>
                  </a:tcPr>
                </a:tc>
                <a:tc>
                  <a:txBody>
                    <a:bodyPr/>
                    <a:lstStyle/>
                    <a:p>
                      <a:pPr algn="ctr" rtl="0" fontAlgn="b"/>
                      <a:r>
                        <a:rPr lang="es-GT" sz="1600" b="1" i="0" u="none" strike="noStrike" noProof="0" dirty="0">
                          <a:solidFill>
                            <a:srgbClr val="000000"/>
                          </a:solidFill>
                          <a:effectLst/>
                          <a:latin typeface="+mn-lt"/>
                        </a:rPr>
                        <a:t>189</a:t>
                      </a: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2D086"/>
                    </a:solidFill>
                  </a:tcPr>
                </a:tc>
                <a:extLst>
                  <a:ext uri="{0D108BD9-81ED-4DB2-BD59-A6C34878D82A}">
                    <a16:rowId xmlns:a16="http://schemas.microsoft.com/office/drawing/2014/main" val="351820479"/>
                  </a:ext>
                </a:extLst>
              </a:tr>
            </a:tbl>
          </a:graphicData>
        </a:graphic>
      </p:graphicFrame>
      <p:sp>
        <p:nvSpPr>
          <p:cNvPr id="9" name="Rectangle 8">
            <a:extLst>
              <a:ext uri="{FF2B5EF4-FFF2-40B4-BE49-F238E27FC236}">
                <a16:creationId xmlns:a16="http://schemas.microsoft.com/office/drawing/2014/main" id="{67F4D39D-2D33-4C92-3AEF-A4CEB7C500ED}"/>
              </a:ext>
            </a:extLst>
          </p:cNvPr>
          <p:cNvSpPr/>
          <p:nvPr/>
        </p:nvSpPr>
        <p:spPr>
          <a:xfrm>
            <a:off x="10939815" y="80718"/>
            <a:ext cx="827970" cy="64049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GT" noProof="0" dirty="0"/>
          </a:p>
        </p:txBody>
      </p:sp>
      <p:sp>
        <p:nvSpPr>
          <p:cNvPr id="11" name="Rectangle 10">
            <a:extLst>
              <a:ext uri="{FF2B5EF4-FFF2-40B4-BE49-F238E27FC236}">
                <a16:creationId xmlns:a16="http://schemas.microsoft.com/office/drawing/2014/main" id="{543D7095-AEB3-5309-792B-FCAA76A5B2BB}"/>
              </a:ext>
            </a:extLst>
          </p:cNvPr>
          <p:cNvSpPr/>
          <p:nvPr/>
        </p:nvSpPr>
        <p:spPr>
          <a:xfrm>
            <a:off x="7206112" y="762836"/>
            <a:ext cx="2520334" cy="595743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GT" noProof="0" dirty="0"/>
          </a:p>
        </p:txBody>
      </p:sp>
      <p:pic>
        <p:nvPicPr>
          <p:cNvPr id="4" name="Picture 3">
            <a:extLst>
              <a:ext uri="{FF2B5EF4-FFF2-40B4-BE49-F238E27FC236}">
                <a16:creationId xmlns:a16="http://schemas.microsoft.com/office/drawing/2014/main" id="{252F0552-5CFE-24B8-128F-345AB36AB1B8}"/>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10" name="Picture 9">
            <a:extLst>
              <a:ext uri="{FF2B5EF4-FFF2-40B4-BE49-F238E27FC236}">
                <a16:creationId xmlns:a16="http://schemas.microsoft.com/office/drawing/2014/main" id="{308957DC-908B-E9BF-20EA-3CD3B0F0EC75}"/>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9997020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11"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p:txBody>
          <a:bodyPr/>
          <a:lstStyle/>
          <a:p>
            <a:r>
              <a:rPr lang="es-GT" sz="4400" noProof="0" dirty="0"/>
              <a:t>Medida de dispersión</a:t>
            </a:r>
          </a:p>
        </p:txBody>
      </p:sp>
      <p:graphicFrame>
        <p:nvGraphicFramePr>
          <p:cNvPr id="2" name="Object 2"/>
          <p:cNvGraphicFramePr>
            <a:graphicFrameLocks noChangeAspect="1"/>
          </p:cNvGraphicFramePr>
          <p:nvPr>
            <p:extLst>
              <p:ext uri="{D42A27DB-BD31-4B8C-83A1-F6EECF244321}">
                <p14:modId xmlns:p14="http://schemas.microsoft.com/office/powerpoint/2010/main" val="2530988006"/>
              </p:ext>
            </p:extLst>
          </p:nvPr>
        </p:nvGraphicFramePr>
        <p:xfrm>
          <a:off x="2451100" y="1541509"/>
          <a:ext cx="7670800" cy="4967242"/>
        </p:xfrm>
        <a:graphic>
          <a:graphicData uri="http://schemas.openxmlformats.org/drawingml/2006/chart">
            <c:chart xmlns:c="http://schemas.openxmlformats.org/drawingml/2006/chart" xmlns:r="http://schemas.openxmlformats.org/officeDocument/2006/relationships" r:id="rId3"/>
          </a:graphicData>
        </a:graphic>
      </p:graphicFrame>
      <p:sp>
        <p:nvSpPr>
          <p:cNvPr id="28682" name="Slide Number Placeholder 4"/>
          <p:cNvSpPr txBox="1">
            <a:spLocks/>
          </p:cNvSpPr>
          <p:nvPr/>
        </p:nvSpPr>
        <p:spPr bwMode="auto">
          <a:xfrm>
            <a:off x="1454151" y="6326189"/>
            <a:ext cx="371475"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200150" indent="-28575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a:spcBef>
                <a:spcPct val="0"/>
              </a:spcBef>
              <a:buClrTx/>
              <a:buSzTx/>
              <a:buFontTx/>
              <a:buNone/>
            </a:pPr>
            <a:endParaRPr lang="es-GT" sz="1800" noProof="0" dirty="0">
              <a:latin typeface="Courier New" panose="02070309020205020404" pitchFamily="49" charset="0"/>
              <a:cs typeface="Arial" panose="020B0604020202020204" pitchFamily="34" charset="0"/>
            </a:endParaRPr>
          </a:p>
        </p:txBody>
      </p:sp>
      <p:grpSp>
        <p:nvGrpSpPr>
          <p:cNvPr id="11" name="Group 5"/>
          <p:cNvGrpSpPr>
            <a:grpSpLocks/>
          </p:cNvGrpSpPr>
          <p:nvPr/>
        </p:nvGrpSpPr>
        <p:grpSpPr bwMode="auto">
          <a:xfrm>
            <a:off x="4023359" y="4597354"/>
            <a:ext cx="5320937" cy="719137"/>
            <a:chOff x="1392" y="2811"/>
            <a:chExt cx="3408" cy="453"/>
          </a:xfrm>
        </p:grpSpPr>
        <p:sp>
          <p:nvSpPr>
            <p:cNvPr id="12" name="Line 6"/>
            <p:cNvSpPr>
              <a:spLocks noChangeShapeType="1"/>
            </p:cNvSpPr>
            <p:nvPr/>
          </p:nvSpPr>
          <p:spPr bwMode="auto">
            <a:xfrm>
              <a:off x="1392" y="3264"/>
              <a:ext cx="3408" cy="0"/>
            </a:xfrm>
            <a:prstGeom prst="line">
              <a:avLst/>
            </a:prstGeom>
            <a:noFill/>
            <a:ln w="127000">
              <a:solidFill>
                <a:schemeClr val="bg1"/>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s-GT" noProof="0" dirty="0">
                <a:solidFill>
                  <a:schemeClr val="bg1"/>
                </a:solidFill>
              </a:endParaRPr>
            </a:p>
          </p:txBody>
        </p:sp>
        <p:sp>
          <p:nvSpPr>
            <p:cNvPr id="13" name="Text Box 7"/>
            <p:cNvSpPr txBox="1">
              <a:spLocks noChangeArrowheads="1"/>
            </p:cNvSpPr>
            <p:nvPr/>
          </p:nvSpPr>
          <p:spPr bwMode="auto">
            <a:xfrm>
              <a:off x="2556" y="2811"/>
              <a:ext cx="1133" cy="365"/>
            </a:xfrm>
            <a:prstGeom prst="rect">
              <a:avLst/>
            </a:prstGeom>
            <a:solidFill>
              <a:srgbClr val="FFFFFF"/>
            </a:solidFill>
            <a:ln w="9525">
              <a:noFill/>
              <a:miter lim="800000"/>
              <a:headEnd/>
              <a:tailEnd/>
            </a:ln>
          </p:spPr>
          <p:txBody>
            <a:bodyPr wrap="square">
              <a:spAutoFit/>
            </a:bodyPr>
            <a:lstStyle>
              <a:lvl1pPr>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algn="ctr">
                <a:spcBef>
                  <a:spcPct val="0"/>
                </a:spcBef>
                <a:buClrTx/>
                <a:buSzTx/>
                <a:buFontTx/>
                <a:buNone/>
              </a:pPr>
              <a:r>
                <a:rPr lang="es-GT" sz="3200" b="1" noProof="0" dirty="0">
                  <a:cs typeface="Arial" panose="020B0604020202020204" pitchFamily="34" charset="0"/>
                </a:rPr>
                <a:t>esparcir</a:t>
              </a:r>
            </a:p>
          </p:txBody>
        </p:sp>
      </p:grpSp>
    </p:spTree>
    <p:extLst>
      <p:ext uri="{BB962C8B-B14F-4D97-AF65-F5344CB8AC3E}">
        <p14:creationId xmlns:p14="http://schemas.microsoft.com/office/powerpoint/2010/main" val="174650093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10">
            <a:extLst>
              <a:ext uri="{FF2B5EF4-FFF2-40B4-BE49-F238E27FC236}">
                <a16:creationId xmlns:a16="http://schemas.microsoft.com/office/drawing/2014/main" id="{40D0A4F4-BCAE-8196-DB15-1E6FB13711C7}"/>
              </a:ext>
            </a:extLst>
          </p:cNvPr>
          <p:cNvSpPr>
            <a:spLocks noGrp="1"/>
          </p:cNvSpPr>
          <p:nvPr>
            <p:ph sz="half" idx="2"/>
          </p:nvPr>
        </p:nvSpPr>
        <p:spPr/>
        <p:txBody>
          <a:bodyPr/>
          <a:lstStyle/>
          <a:p>
            <a:pPr marL="0" indent="0" defTabSz="914400">
              <a:lnSpc>
                <a:spcPct val="90000"/>
              </a:lnSpc>
              <a:buNone/>
              <a:defRPr/>
            </a:pPr>
            <a:r>
              <a:rPr lang="es-GT" kern="0" noProof="0" dirty="0">
                <a:solidFill>
                  <a:srgbClr val="000000"/>
                </a:solidFill>
                <a:latin typeface="Arial"/>
                <a:cs typeface="Arial" charset="0"/>
              </a:rPr>
              <a:t>Descripción del menor al mayor valor</a:t>
            </a:r>
          </a:p>
          <a:p>
            <a:pPr lvl="1" defTabSz="914400">
              <a:lnSpc>
                <a:spcPct val="90000"/>
              </a:lnSpc>
              <a:defRPr/>
            </a:pPr>
            <a:r>
              <a:rPr lang="es-GT" kern="0" noProof="0" dirty="0">
                <a:solidFill>
                  <a:srgbClr val="000000"/>
                </a:solidFill>
                <a:latin typeface="Arial"/>
                <a:cs typeface="Arial" charset="0"/>
              </a:rPr>
              <a:t>Medida de dispersión o distribución</a:t>
            </a:r>
          </a:p>
          <a:p>
            <a:pPr marL="0" indent="0" defTabSz="914400">
              <a:buNone/>
              <a:defRPr/>
            </a:pPr>
            <a:r>
              <a:rPr lang="es-GT" b="1" kern="0" noProof="0" dirty="0">
                <a:solidFill>
                  <a:srgbClr val="00953A"/>
                </a:solidFill>
                <a:latin typeface="Arial"/>
                <a:cs typeface="Times New Roman"/>
              </a:rPr>
              <a:t>Para identificar el rango:</a:t>
            </a:r>
          </a:p>
          <a:p>
            <a:endParaRPr lang="es-GT" noProof="0" dirty="0"/>
          </a:p>
        </p:txBody>
      </p:sp>
      <p:sp>
        <p:nvSpPr>
          <p:cNvPr id="2" name="Title 1"/>
          <p:cNvSpPr>
            <a:spLocks noGrp="1"/>
          </p:cNvSpPr>
          <p:nvPr>
            <p:ph type="title"/>
          </p:nvPr>
        </p:nvSpPr>
        <p:spPr/>
        <p:txBody>
          <a:bodyPr/>
          <a:lstStyle/>
          <a:p>
            <a:r>
              <a:rPr lang="es-GT" sz="4400" noProof="0" dirty="0"/>
              <a:t>Rango</a:t>
            </a:r>
          </a:p>
        </p:txBody>
      </p:sp>
      <p:sp>
        <p:nvSpPr>
          <p:cNvPr id="13" name="Rounded Rectangle 6">
            <a:extLst>
              <a:ext uri="{FF2B5EF4-FFF2-40B4-BE49-F238E27FC236}">
                <a16:creationId xmlns:a16="http://schemas.microsoft.com/office/drawing/2014/main" id="{7B852090-C30A-FBDB-DC17-2CB2BCC85A93}"/>
              </a:ext>
            </a:extLst>
          </p:cNvPr>
          <p:cNvSpPr/>
          <p:nvPr/>
        </p:nvSpPr>
        <p:spPr>
          <a:xfrm>
            <a:off x="838200" y="3065846"/>
            <a:ext cx="8723811" cy="914400"/>
          </a:xfrm>
          <a:prstGeom prst="roundRect">
            <a:avLst/>
          </a:prstGeom>
          <a:noFill/>
          <a:ln w="76200" cap="flat" cmpd="sng" algn="ctr">
            <a:solidFill>
              <a:srgbClr val="00953A"/>
            </a:solidFill>
            <a:prstDash val="solid"/>
          </a:ln>
          <a:effectLst/>
        </p:spPr>
        <p:txBody>
          <a:bodyPr lIns="9144" rIns="9144" anchor="ctr"/>
          <a:lstStyle/>
          <a:p>
            <a:pPr marL="1027113" marR="0" lvl="0" indent="0" defTabSz="914400" eaLnBrk="1" fontAlgn="auto" latinLnBrk="0" hangingPunct="1">
              <a:lnSpc>
                <a:spcPct val="100000"/>
              </a:lnSpc>
              <a:spcBef>
                <a:spcPts val="0"/>
              </a:spcBef>
              <a:spcAft>
                <a:spcPts val="0"/>
              </a:spcAft>
              <a:buClrTx/>
              <a:buSzTx/>
              <a:buFontTx/>
              <a:buNone/>
              <a:tabLst/>
              <a:defRPr/>
            </a:pPr>
            <a:r>
              <a:rPr kumimoji="0" lang="es-GT" sz="2400" i="0" u="none" strike="noStrike" kern="0" cap="none" spc="0" normalizeH="0" baseline="0" noProof="0" dirty="0">
                <a:ln>
                  <a:noFill/>
                </a:ln>
                <a:solidFill>
                  <a:srgbClr val="000000"/>
                </a:solidFill>
                <a:effectLst/>
                <a:uLnTx/>
                <a:uFillTx/>
                <a:latin typeface="Arial"/>
                <a:ea typeface="+mn-ea"/>
                <a:cs typeface="Arial" panose="020B0604020202020204" pitchFamily="34" charset="0"/>
              </a:rPr>
              <a:t>Ordenar datos o crear una distribución de frecuencias</a:t>
            </a:r>
          </a:p>
        </p:txBody>
      </p:sp>
      <p:sp>
        <p:nvSpPr>
          <p:cNvPr id="14" name="TextBox 7">
            <a:extLst>
              <a:ext uri="{FF2B5EF4-FFF2-40B4-BE49-F238E27FC236}">
                <a16:creationId xmlns:a16="http://schemas.microsoft.com/office/drawing/2014/main" id="{6C561556-5F0E-68C0-14AE-23B7E0F31AB9}"/>
              </a:ext>
            </a:extLst>
          </p:cNvPr>
          <p:cNvSpPr txBox="1">
            <a:spLocks noChangeArrowheads="1"/>
          </p:cNvSpPr>
          <p:nvPr/>
        </p:nvSpPr>
        <p:spPr bwMode="auto">
          <a:xfrm>
            <a:off x="1077583" y="2990883"/>
            <a:ext cx="661988"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eaLnBrk="1" hangingPunct="1">
              <a:spcBef>
                <a:spcPct val="0"/>
              </a:spcBef>
              <a:buClrTx/>
              <a:buSzTx/>
              <a:buFontTx/>
              <a:buNone/>
            </a:pPr>
            <a:r>
              <a:rPr lang="es-GT" sz="6000" noProof="0" dirty="0">
                <a:cs typeface="Arial" panose="020B0604020202020204" pitchFamily="34" charset="0"/>
              </a:rPr>
              <a:t>1</a:t>
            </a:r>
          </a:p>
        </p:txBody>
      </p:sp>
      <p:sp>
        <p:nvSpPr>
          <p:cNvPr id="15" name="Rounded Rectangle 4">
            <a:extLst>
              <a:ext uri="{FF2B5EF4-FFF2-40B4-BE49-F238E27FC236}">
                <a16:creationId xmlns:a16="http://schemas.microsoft.com/office/drawing/2014/main" id="{79DB9749-154D-FEBC-42C5-156B7A385E2B}"/>
              </a:ext>
            </a:extLst>
          </p:cNvPr>
          <p:cNvSpPr/>
          <p:nvPr/>
        </p:nvSpPr>
        <p:spPr>
          <a:xfrm>
            <a:off x="838199" y="4122908"/>
            <a:ext cx="8828315" cy="1016000"/>
          </a:xfrm>
          <a:prstGeom prst="roundRect">
            <a:avLst/>
          </a:prstGeom>
          <a:noFill/>
          <a:ln w="76200" cap="flat" cmpd="sng" algn="ctr">
            <a:solidFill>
              <a:srgbClr val="00953A"/>
            </a:solidFill>
            <a:prstDash val="solid"/>
          </a:ln>
          <a:effectLst/>
        </p:spPr>
        <p:txBody>
          <a:bodyPr anchor="ctr"/>
          <a:lstStyle/>
          <a:p>
            <a:pPr marL="914400" marR="0" lvl="0" indent="0" defTabSz="914400" eaLnBrk="1" fontAlgn="auto" latinLnBrk="0" hangingPunct="1">
              <a:lnSpc>
                <a:spcPct val="100000"/>
              </a:lnSpc>
              <a:spcBef>
                <a:spcPts val="0"/>
              </a:spcBef>
              <a:spcAft>
                <a:spcPts val="0"/>
              </a:spcAft>
              <a:buClrTx/>
              <a:buSzTx/>
              <a:buFontTx/>
              <a:buNone/>
              <a:tabLst/>
              <a:defRPr/>
            </a:pPr>
            <a:r>
              <a:rPr kumimoji="0" lang="es-GT" sz="2400" i="0" u="none" strike="noStrike" kern="0" cap="none" spc="0" normalizeH="0" baseline="0" noProof="0" dirty="0">
                <a:ln>
                  <a:noFill/>
                </a:ln>
                <a:solidFill>
                  <a:srgbClr val="000000"/>
                </a:solidFill>
                <a:effectLst/>
                <a:uLnTx/>
                <a:uFillTx/>
                <a:latin typeface="Arial"/>
                <a:ea typeface="+mn-ea"/>
                <a:cs typeface="Arial" panose="020B0604020202020204" pitchFamily="34" charset="0"/>
              </a:rPr>
              <a:t>Encontrar los valores mínimo y máximo</a:t>
            </a:r>
          </a:p>
        </p:txBody>
      </p:sp>
      <p:sp>
        <p:nvSpPr>
          <p:cNvPr id="16" name="TextBox 5">
            <a:extLst>
              <a:ext uri="{FF2B5EF4-FFF2-40B4-BE49-F238E27FC236}">
                <a16:creationId xmlns:a16="http://schemas.microsoft.com/office/drawing/2014/main" id="{DE1A1204-8D01-FA92-83CC-E7E83EF7800E}"/>
              </a:ext>
            </a:extLst>
          </p:cNvPr>
          <p:cNvSpPr txBox="1">
            <a:spLocks noChangeArrowheads="1"/>
          </p:cNvSpPr>
          <p:nvPr/>
        </p:nvSpPr>
        <p:spPr bwMode="auto">
          <a:xfrm>
            <a:off x="1077583" y="4103910"/>
            <a:ext cx="722313"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eaLnBrk="1" hangingPunct="1">
              <a:spcBef>
                <a:spcPct val="0"/>
              </a:spcBef>
              <a:buClrTx/>
              <a:buSzTx/>
              <a:buFontTx/>
              <a:buNone/>
            </a:pPr>
            <a:r>
              <a:rPr lang="es-GT" sz="6000" noProof="0" dirty="0">
                <a:cs typeface="Arial" panose="020B0604020202020204" pitchFamily="34" charset="0"/>
              </a:rPr>
              <a:t>2</a:t>
            </a:r>
          </a:p>
        </p:txBody>
      </p:sp>
    </p:spTree>
    <p:extLst>
      <p:ext uri="{BB962C8B-B14F-4D97-AF65-F5344CB8AC3E}">
        <p14:creationId xmlns:p14="http://schemas.microsoft.com/office/powerpoint/2010/main" val="30928544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xEl>
                                              <p:pRg st="2" end="2"/>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p:bldP spid="15" grpId="0" animBg="1"/>
      <p:bldP spid="1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defRPr/>
            </a:pPr>
            <a:r>
              <a:rPr lang="es-GT" sz="4400" noProof="0" dirty="0"/>
              <a:t>Ejemplo: rango del periodo de incubación del </a:t>
            </a:r>
            <a:r>
              <a:rPr lang="es-GT" b="0" i="0" noProof="0" dirty="0">
                <a:effectLst/>
              </a:rPr>
              <a:t>É</a:t>
            </a:r>
            <a:r>
              <a:rPr lang="es-GT" sz="4400" noProof="0" dirty="0"/>
              <a:t>bola (</a:t>
            </a:r>
            <a:r>
              <a:rPr lang="es-GT" sz="4400" i="1" noProof="0" dirty="0"/>
              <a:t>n=19</a:t>
            </a:r>
            <a:r>
              <a:rPr lang="es-GT" sz="4400" noProof="0" dirty="0"/>
              <a:t>)</a:t>
            </a:r>
          </a:p>
        </p:txBody>
      </p:sp>
      <p:sp>
        <p:nvSpPr>
          <p:cNvPr id="2" name="Right Brace 1">
            <a:extLst>
              <a:ext uri="{FF2B5EF4-FFF2-40B4-BE49-F238E27FC236}">
                <a16:creationId xmlns:a16="http://schemas.microsoft.com/office/drawing/2014/main" id="{9702C810-44C0-E0BE-C1F7-556CA9DEDC53}"/>
              </a:ext>
            </a:extLst>
          </p:cNvPr>
          <p:cNvSpPr/>
          <p:nvPr/>
        </p:nvSpPr>
        <p:spPr>
          <a:xfrm>
            <a:off x="7966699" y="1582228"/>
            <a:ext cx="369888" cy="4818874"/>
          </a:xfrm>
          <a:prstGeom prst="rightBrace">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s-GT" noProof="0" dirty="0">
              <a:cs typeface="Arial" panose="020B0604020202020204" pitchFamily="34" charset="0"/>
            </a:endParaRPr>
          </a:p>
        </p:txBody>
      </p:sp>
      <p:sp>
        <p:nvSpPr>
          <p:cNvPr id="8" name="Text Box 3">
            <a:extLst>
              <a:ext uri="{FF2B5EF4-FFF2-40B4-BE49-F238E27FC236}">
                <a16:creationId xmlns:a16="http://schemas.microsoft.com/office/drawing/2014/main" id="{94E67920-44C3-14CC-7E7F-793F8F076BA8}"/>
              </a:ext>
            </a:extLst>
          </p:cNvPr>
          <p:cNvSpPr txBox="1">
            <a:spLocks noChangeArrowheads="1"/>
          </p:cNvSpPr>
          <p:nvPr/>
        </p:nvSpPr>
        <p:spPr bwMode="auto">
          <a:xfrm>
            <a:off x="8363740" y="3730055"/>
            <a:ext cx="299006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a:spcBef>
                <a:spcPct val="0"/>
              </a:spcBef>
              <a:buClrTx/>
              <a:buSzTx/>
              <a:buFontTx/>
              <a:buNone/>
            </a:pPr>
            <a:r>
              <a:rPr lang="es-GT" b="1" noProof="0" dirty="0">
                <a:solidFill>
                  <a:srgbClr val="00953A"/>
                </a:solidFill>
                <a:cs typeface="Arial" panose="020B0604020202020204" pitchFamily="34" charset="0"/>
              </a:rPr>
              <a:t>Rango = 2–14</a:t>
            </a:r>
          </a:p>
        </p:txBody>
      </p:sp>
      <p:sp>
        <p:nvSpPr>
          <p:cNvPr id="9" name="Rectangle 26">
            <a:extLst>
              <a:ext uri="{FF2B5EF4-FFF2-40B4-BE49-F238E27FC236}">
                <a16:creationId xmlns:a16="http://schemas.microsoft.com/office/drawing/2014/main" id="{50667CF0-A3C8-DAA6-46F6-1953DC21AEDE}"/>
              </a:ext>
            </a:extLst>
          </p:cNvPr>
          <p:cNvSpPr>
            <a:spLocks noChangeArrowheads="1"/>
          </p:cNvSpPr>
          <p:nvPr/>
        </p:nvSpPr>
        <p:spPr bwMode="auto">
          <a:xfrm>
            <a:off x="5255919" y="2333542"/>
            <a:ext cx="271789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square">
            <a:spAutoFit/>
          </a:bodyPr>
          <a:lstStyle>
            <a:lvl1pPr>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algn="ctr">
              <a:spcBef>
                <a:spcPct val="0"/>
              </a:spcBef>
              <a:buClrTx/>
              <a:buSzTx/>
              <a:buFontTx/>
              <a:buNone/>
            </a:pPr>
            <a:r>
              <a:rPr lang="es-GT" sz="2400" noProof="0" dirty="0">
                <a:cs typeface="Arial" panose="020B0604020202020204" pitchFamily="34" charset="0"/>
              </a:rPr>
              <a:t>Valor mínimo </a:t>
            </a:r>
            <a:br>
              <a:rPr lang="es-GT" sz="2400" noProof="0" dirty="0">
                <a:cs typeface="Arial" panose="020B0604020202020204" pitchFamily="34" charset="0"/>
              </a:rPr>
            </a:br>
            <a:r>
              <a:rPr lang="es-GT" sz="2400" noProof="0" dirty="0">
                <a:cs typeface="Arial" panose="020B0604020202020204" pitchFamily="34" charset="0"/>
              </a:rPr>
              <a:t>= 2</a:t>
            </a:r>
          </a:p>
        </p:txBody>
      </p:sp>
      <p:sp>
        <p:nvSpPr>
          <p:cNvPr id="10" name="Rectangle 29">
            <a:extLst>
              <a:ext uri="{FF2B5EF4-FFF2-40B4-BE49-F238E27FC236}">
                <a16:creationId xmlns:a16="http://schemas.microsoft.com/office/drawing/2014/main" id="{4E6DCA4B-37A3-344A-3794-7B61EF1DEAC2}"/>
              </a:ext>
            </a:extLst>
          </p:cNvPr>
          <p:cNvSpPr>
            <a:spLocks noChangeArrowheads="1"/>
          </p:cNvSpPr>
          <p:nvPr/>
        </p:nvSpPr>
        <p:spPr bwMode="auto">
          <a:xfrm>
            <a:off x="5250304" y="5536161"/>
            <a:ext cx="272912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square">
            <a:spAutoFit/>
          </a:bodyPr>
          <a:lstStyle>
            <a:lvl1pPr>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algn="ctr">
              <a:spcBef>
                <a:spcPct val="0"/>
              </a:spcBef>
              <a:buClrTx/>
              <a:buSzTx/>
              <a:buFontTx/>
              <a:buNone/>
            </a:pPr>
            <a:r>
              <a:rPr lang="es-GT" sz="2400" noProof="0" dirty="0">
                <a:cs typeface="Arial" panose="020B0604020202020204" pitchFamily="34" charset="0"/>
              </a:rPr>
              <a:t>Valor máximo </a:t>
            </a:r>
            <a:br>
              <a:rPr lang="es-GT" sz="2400" noProof="0" dirty="0">
                <a:cs typeface="Arial" panose="020B0604020202020204" pitchFamily="34" charset="0"/>
              </a:rPr>
            </a:br>
            <a:r>
              <a:rPr lang="es-GT" sz="2400" noProof="0" dirty="0">
                <a:cs typeface="Arial" panose="020B0604020202020204" pitchFamily="34" charset="0"/>
              </a:rPr>
              <a:t>= 14</a:t>
            </a:r>
          </a:p>
        </p:txBody>
      </p:sp>
      <p:graphicFrame>
        <p:nvGraphicFramePr>
          <p:cNvPr id="11" name="Group 74">
            <a:extLst>
              <a:ext uri="{FF2B5EF4-FFF2-40B4-BE49-F238E27FC236}">
                <a16:creationId xmlns:a16="http://schemas.microsoft.com/office/drawing/2014/main" id="{70840B28-E131-1621-9665-9A8684F534E3}"/>
              </a:ext>
            </a:extLst>
          </p:cNvPr>
          <p:cNvGraphicFramePr>
            <a:graphicFrameLocks/>
          </p:cNvGraphicFramePr>
          <p:nvPr>
            <p:extLst>
              <p:ext uri="{D42A27DB-BD31-4B8C-83A1-F6EECF244321}">
                <p14:modId xmlns:p14="http://schemas.microsoft.com/office/powerpoint/2010/main" val="311213532"/>
              </p:ext>
            </p:extLst>
          </p:nvPr>
        </p:nvGraphicFramePr>
        <p:xfrm>
          <a:off x="916901" y="1329251"/>
          <a:ext cx="3809914" cy="5347337"/>
        </p:xfrm>
        <a:graphic>
          <a:graphicData uri="http://schemas.openxmlformats.org/drawingml/2006/table">
            <a:tbl>
              <a:tblPr firstRow="1" bandRow="1">
                <a:tableStyleId>{68D230F3-CF80-4859-8CE7-A43EE81993B5}</a:tableStyleId>
              </a:tblPr>
              <a:tblGrid>
                <a:gridCol w="1416396">
                  <a:extLst>
                    <a:ext uri="{9D8B030D-6E8A-4147-A177-3AD203B41FA5}">
                      <a16:colId xmlns:a16="http://schemas.microsoft.com/office/drawing/2014/main" val="20000"/>
                    </a:ext>
                  </a:extLst>
                </a:gridCol>
                <a:gridCol w="2393518">
                  <a:extLst>
                    <a:ext uri="{9D8B030D-6E8A-4147-A177-3AD203B41FA5}">
                      <a16:colId xmlns:a16="http://schemas.microsoft.com/office/drawing/2014/main" val="20001"/>
                    </a:ext>
                  </a:extLst>
                </a:gridCol>
              </a:tblGrid>
              <a:tr h="259081">
                <a:tc>
                  <a:txBody>
                    <a:bodyPr/>
                    <a:lstStyle>
                      <a:lvl1pPr marL="0" algn="l" defTabSz="914400" rtl="0" eaLnBrk="1" latinLnBrk="0" hangingPunct="1">
                        <a:defRPr sz="1800" kern="1200">
                          <a:solidFill>
                            <a:schemeClr val="tx1"/>
                          </a:solidFill>
                          <a:latin typeface="Calibri"/>
                          <a:cs typeface="Times New Roman"/>
                        </a:defRPr>
                      </a:lvl1pPr>
                      <a:lvl2pPr marL="457200" algn="l" defTabSz="914400" rtl="0" eaLnBrk="1" latinLnBrk="0" hangingPunct="1">
                        <a:defRPr sz="1800" kern="1200">
                          <a:solidFill>
                            <a:schemeClr val="tx1"/>
                          </a:solidFill>
                          <a:latin typeface="Calibri"/>
                          <a:cs typeface="Times New Roman"/>
                        </a:defRPr>
                      </a:lvl2pPr>
                      <a:lvl3pPr marL="914400" algn="l" defTabSz="914400" rtl="0" eaLnBrk="1" latinLnBrk="0" hangingPunct="1">
                        <a:defRPr sz="1800" kern="1200">
                          <a:solidFill>
                            <a:schemeClr val="tx1"/>
                          </a:solidFill>
                          <a:latin typeface="Calibri"/>
                          <a:cs typeface="Times New Roman"/>
                        </a:defRPr>
                      </a:lvl3pPr>
                      <a:lvl4pPr marL="1371600" algn="l" defTabSz="914400" rtl="0" eaLnBrk="1" latinLnBrk="0" hangingPunct="1">
                        <a:defRPr sz="1800" kern="1200">
                          <a:solidFill>
                            <a:schemeClr val="tx1"/>
                          </a:solidFill>
                          <a:latin typeface="Calibri"/>
                          <a:cs typeface="Times New Roman"/>
                        </a:defRPr>
                      </a:lvl4pPr>
                      <a:lvl5pPr marL="1828800" algn="l" defTabSz="914400" rtl="0" eaLnBrk="1" latinLnBrk="0" hangingPunct="1">
                        <a:defRPr sz="1800" kern="1200">
                          <a:solidFill>
                            <a:schemeClr val="tx1"/>
                          </a:solidFill>
                          <a:latin typeface="Calibri"/>
                          <a:cs typeface="Times New Roman"/>
                        </a:defRPr>
                      </a:lvl5pPr>
                      <a:lvl6pPr marL="2286000" algn="l" defTabSz="914400" rtl="0" eaLnBrk="1" latinLnBrk="0" hangingPunct="1">
                        <a:defRPr sz="1800" kern="1200">
                          <a:solidFill>
                            <a:schemeClr val="tx1"/>
                          </a:solidFill>
                          <a:latin typeface="Calibri"/>
                          <a:cs typeface="Times New Roman"/>
                        </a:defRPr>
                      </a:lvl6pPr>
                      <a:lvl7pPr marL="2743200" algn="l" defTabSz="914400" rtl="0" eaLnBrk="1" latinLnBrk="0" hangingPunct="1">
                        <a:defRPr sz="1800" kern="1200">
                          <a:solidFill>
                            <a:schemeClr val="tx1"/>
                          </a:solidFill>
                          <a:latin typeface="Calibri"/>
                          <a:cs typeface="Times New Roman"/>
                        </a:defRPr>
                      </a:lvl7pPr>
                      <a:lvl8pPr marL="3200400" algn="l" defTabSz="914400" rtl="0" eaLnBrk="1" latinLnBrk="0" hangingPunct="1">
                        <a:defRPr sz="1800" kern="1200">
                          <a:solidFill>
                            <a:schemeClr val="tx1"/>
                          </a:solidFill>
                          <a:latin typeface="Calibri"/>
                          <a:cs typeface="Times New Roman"/>
                        </a:defRPr>
                      </a:lvl8pPr>
                      <a:lvl9pPr marL="3657600" algn="l" defTabSz="914400" rtl="0" eaLnBrk="1" latinLnBrk="0" hangingPunct="1">
                        <a:defRPr sz="1800" kern="1200">
                          <a:solidFill>
                            <a:schemeClr val="tx1"/>
                          </a:solidFill>
                          <a:latin typeface="Calibri"/>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s-GT" sz="1600" b="1" u="none" strike="noStrike" cap="none" normalizeH="0" baseline="0" noProof="0" dirty="0">
                          <a:ln>
                            <a:noFill/>
                          </a:ln>
                          <a:solidFill>
                            <a:schemeClr val="tx1"/>
                          </a:solidFill>
                          <a:effectLst/>
                          <a:latin typeface="+mn-lt"/>
                        </a:rPr>
                        <a:t>Identificación del paciente</a:t>
                      </a:r>
                      <a:endParaRPr kumimoji="0" lang="es-GT" sz="1600" b="1" i="0" u="none" strike="noStrike" cap="none" normalizeH="0" baseline="0" noProof="0" dirty="0">
                        <a:ln>
                          <a:noFill/>
                        </a:ln>
                        <a:solidFill>
                          <a:schemeClr val="tx1"/>
                        </a:solidFill>
                        <a:effectLst/>
                        <a:latin typeface="+mn-lt"/>
                        <a:cs typeface="Arial" panose="020B0604020202020204" pitchFamily="34" charset="0"/>
                      </a:endParaRPr>
                    </a:p>
                  </a:txBody>
                  <a:tcPr marL="0" marR="0" marT="0" marB="4572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lvl1pPr marL="0" algn="l" defTabSz="914400" rtl="0" eaLnBrk="1" latinLnBrk="0" hangingPunct="1">
                        <a:defRPr sz="1800" kern="1200">
                          <a:solidFill>
                            <a:schemeClr val="tx1"/>
                          </a:solidFill>
                          <a:latin typeface="Calibri"/>
                          <a:cs typeface="Times New Roman"/>
                        </a:defRPr>
                      </a:lvl1pPr>
                      <a:lvl2pPr marL="457200" algn="l" defTabSz="914400" rtl="0" eaLnBrk="1" latinLnBrk="0" hangingPunct="1">
                        <a:defRPr sz="1800" kern="1200">
                          <a:solidFill>
                            <a:schemeClr val="tx1"/>
                          </a:solidFill>
                          <a:latin typeface="Calibri"/>
                          <a:cs typeface="Times New Roman"/>
                        </a:defRPr>
                      </a:lvl2pPr>
                      <a:lvl3pPr marL="914400" algn="l" defTabSz="914400" rtl="0" eaLnBrk="1" latinLnBrk="0" hangingPunct="1">
                        <a:defRPr sz="1800" kern="1200">
                          <a:solidFill>
                            <a:schemeClr val="tx1"/>
                          </a:solidFill>
                          <a:latin typeface="Calibri"/>
                          <a:cs typeface="Times New Roman"/>
                        </a:defRPr>
                      </a:lvl3pPr>
                      <a:lvl4pPr marL="1371600" algn="l" defTabSz="914400" rtl="0" eaLnBrk="1" latinLnBrk="0" hangingPunct="1">
                        <a:defRPr sz="1800" kern="1200">
                          <a:solidFill>
                            <a:schemeClr val="tx1"/>
                          </a:solidFill>
                          <a:latin typeface="Calibri"/>
                          <a:cs typeface="Times New Roman"/>
                        </a:defRPr>
                      </a:lvl4pPr>
                      <a:lvl5pPr marL="1828800" algn="l" defTabSz="914400" rtl="0" eaLnBrk="1" latinLnBrk="0" hangingPunct="1">
                        <a:defRPr sz="1800" kern="1200">
                          <a:solidFill>
                            <a:schemeClr val="tx1"/>
                          </a:solidFill>
                          <a:latin typeface="Calibri"/>
                          <a:cs typeface="Times New Roman"/>
                        </a:defRPr>
                      </a:lvl5pPr>
                      <a:lvl6pPr marL="2286000" algn="l" defTabSz="914400" rtl="0" eaLnBrk="1" latinLnBrk="0" hangingPunct="1">
                        <a:defRPr sz="1800" kern="1200">
                          <a:solidFill>
                            <a:schemeClr val="tx1"/>
                          </a:solidFill>
                          <a:latin typeface="Calibri"/>
                          <a:cs typeface="Times New Roman"/>
                        </a:defRPr>
                      </a:lvl6pPr>
                      <a:lvl7pPr marL="2743200" algn="l" defTabSz="914400" rtl="0" eaLnBrk="1" latinLnBrk="0" hangingPunct="1">
                        <a:defRPr sz="1800" kern="1200">
                          <a:solidFill>
                            <a:schemeClr val="tx1"/>
                          </a:solidFill>
                          <a:latin typeface="Calibri"/>
                          <a:cs typeface="Times New Roman"/>
                        </a:defRPr>
                      </a:lvl7pPr>
                      <a:lvl8pPr marL="3200400" algn="l" defTabSz="914400" rtl="0" eaLnBrk="1" latinLnBrk="0" hangingPunct="1">
                        <a:defRPr sz="1800" kern="1200">
                          <a:solidFill>
                            <a:schemeClr val="tx1"/>
                          </a:solidFill>
                          <a:latin typeface="Calibri"/>
                          <a:cs typeface="Times New Roman"/>
                        </a:defRPr>
                      </a:lvl8pPr>
                      <a:lvl9pPr marL="3657600" algn="l" defTabSz="914400" rtl="0" eaLnBrk="1" latinLnBrk="0" hangingPunct="1">
                        <a:defRPr sz="1800" kern="1200">
                          <a:solidFill>
                            <a:schemeClr val="tx1"/>
                          </a:solidFill>
                          <a:latin typeface="Calibri"/>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s-GT" sz="1600" b="1" u="none" strike="noStrike" cap="none" normalizeH="0" baseline="0" noProof="0" dirty="0">
                          <a:ln>
                            <a:noFill/>
                          </a:ln>
                          <a:solidFill>
                            <a:schemeClr val="tx1"/>
                          </a:solidFill>
                          <a:effectLst/>
                          <a:latin typeface="+mn-lt"/>
                        </a:rPr>
                        <a:t>Periodo de incubación (días)</a:t>
                      </a:r>
                      <a:endParaRPr kumimoji="0" lang="es-GT" sz="1600" b="1" i="0" u="none" strike="noStrike" cap="none" normalizeH="0" baseline="0" noProof="0" dirty="0">
                        <a:ln>
                          <a:noFill/>
                        </a:ln>
                        <a:solidFill>
                          <a:schemeClr val="tx1"/>
                        </a:solidFill>
                        <a:effectLst/>
                        <a:latin typeface="+mn-lt"/>
                        <a:cs typeface="Arial" panose="020B0604020202020204" pitchFamily="34" charset="0"/>
                      </a:endParaRPr>
                    </a:p>
                  </a:txBody>
                  <a:tcPr marL="0" marR="0" marT="0" marB="4572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0000"/>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1</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2</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2</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6</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3</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7</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4</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7</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5</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8</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6</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8</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7</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8</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7"/>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8</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8</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8"/>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9</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9</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9"/>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10</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9</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0"/>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11</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9</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1"/>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12</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9</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2"/>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13</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9</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3"/>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14</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10</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4"/>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15</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10</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5"/>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16</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11</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6"/>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17</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11</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7"/>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18</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13</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8"/>
                  </a:ext>
                </a:extLst>
              </a:tr>
              <a:tr h="246881">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lang="es-GT" sz="1600" b="0" u="none" strike="noStrike" kern="1200" noProof="0" dirty="0">
                          <a:solidFill>
                            <a:srgbClr val="000000"/>
                          </a:solidFill>
                          <a:effectLst/>
                          <a:latin typeface="+mn-lt"/>
                        </a:rPr>
                        <a:t>19</a:t>
                      </a:r>
                      <a:endParaRPr lang="es-GT" sz="1600" b="0" i="0" u="none" strike="noStrike" kern="1200" noProof="0" dirty="0">
                        <a:solidFill>
                          <a:srgbClr val="000000"/>
                        </a:solidFill>
                        <a:effectLst/>
                        <a:latin typeface="+mn-lt"/>
                        <a:ea typeface="+mn-ea"/>
                        <a:cs typeface="Arial" panose="020B0604020202020204" pitchFamily="34" charset="0"/>
                      </a:endParaRPr>
                    </a:p>
                  </a:txBody>
                  <a:tcPr marL="0" marR="0" marT="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r>
                        <a:rPr lang="es-GT" sz="1600" b="0" u="none" strike="noStrike" noProof="0" dirty="0">
                          <a:solidFill>
                            <a:srgbClr val="000000"/>
                          </a:solidFill>
                          <a:effectLst/>
                          <a:latin typeface="+mn-lt"/>
                        </a:rPr>
                        <a:t>14</a:t>
                      </a:r>
                      <a:endParaRPr lang="es-GT" sz="1600" b="0" i="0" u="none" strike="noStrike" noProof="0" dirty="0">
                        <a:solidFill>
                          <a:srgbClr val="000000"/>
                        </a:solidFill>
                        <a:effectLst/>
                        <a:latin typeface="+mn-lt"/>
                      </a:endParaRPr>
                    </a:p>
                  </a:txBody>
                  <a:tcPr marL="0" marR="9527"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9"/>
                  </a:ext>
                </a:extLst>
              </a:tr>
            </a:tbl>
          </a:graphicData>
        </a:graphic>
      </p:graphicFrame>
      <p:sp>
        <p:nvSpPr>
          <p:cNvPr id="12" name="Line 70">
            <a:extLst>
              <a:ext uri="{FF2B5EF4-FFF2-40B4-BE49-F238E27FC236}">
                <a16:creationId xmlns:a16="http://schemas.microsoft.com/office/drawing/2014/main" id="{2B8C6D7E-5069-D052-16DE-348CDB3E1082}"/>
              </a:ext>
            </a:extLst>
          </p:cNvPr>
          <p:cNvSpPr>
            <a:spLocks noChangeShapeType="1"/>
          </p:cNvSpPr>
          <p:nvPr/>
        </p:nvSpPr>
        <p:spPr bwMode="auto">
          <a:xfrm rot="16200000" flipH="1" flipV="1">
            <a:off x="4184720" y="5416313"/>
            <a:ext cx="645945" cy="1709398"/>
          </a:xfrm>
          <a:prstGeom prst="line">
            <a:avLst/>
          </a:prstGeom>
          <a:noFill/>
          <a:ln w="57150">
            <a:solidFill>
              <a:srgbClr val="00953A"/>
            </a:solidFill>
            <a:round/>
            <a:headEnd/>
            <a:tailEnd type="triangle" w="med" len="med"/>
          </a:ln>
          <a:extLst>
            <a:ext uri="{909E8E84-426E-40dd-AFC4-6F175D3DCCD1}"/>
          </a:extLst>
        </p:spPr>
        <p:txBody>
          <a:bodyPr/>
          <a:lstStyle/>
          <a:p>
            <a:pPr eaLnBrk="1" fontAlgn="auto" hangingPunct="1">
              <a:spcBef>
                <a:spcPts val="0"/>
              </a:spcBef>
              <a:spcAft>
                <a:spcPts val="0"/>
              </a:spcAft>
              <a:defRPr/>
            </a:pPr>
            <a:endParaRPr lang="es-GT" kern="0" noProof="0" dirty="0">
              <a:solidFill>
                <a:sysClr val="windowText" lastClr="000000"/>
              </a:solidFill>
            </a:endParaRPr>
          </a:p>
        </p:txBody>
      </p:sp>
      <p:sp>
        <p:nvSpPr>
          <p:cNvPr id="7" name="Line 70">
            <a:extLst>
              <a:ext uri="{FF2B5EF4-FFF2-40B4-BE49-F238E27FC236}">
                <a16:creationId xmlns:a16="http://schemas.microsoft.com/office/drawing/2014/main" id="{21B53D43-B8FC-3BCE-D65C-159F648531AF}"/>
              </a:ext>
            </a:extLst>
          </p:cNvPr>
          <p:cNvSpPr>
            <a:spLocks noChangeShapeType="1"/>
          </p:cNvSpPr>
          <p:nvPr/>
        </p:nvSpPr>
        <p:spPr bwMode="auto">
          <a:xfrm rot="5400000" flipH="1">
            <a:off x="4164349" y="1431236"/>
            <a:ext cx="645945" cy="1709398"/>
          </a:xfrm>
          <a:prstGeom prst="line">
            <a:avLst/>
          </a:prstGeom>
          <a:noFill/>
          <a:ln w="57150">
            <a:solidFill>
              <a:srgbClr val="00953A"/>
            </a:solidFill>
            <a:round/>
            <a:headEnd/>
            <a:tailEnd type="triangle" w="med" len="med"/>
          </a:ln>
          <a:extLst>
            <a:ext uri="{909E8E84-426E-40dd-AFC4-6F175D3DCCD1}"/>
          </a:extLst>
        </p:spPr>
        <p:txBody>
          <a:bodyPr/>
          <a:lstStyle/>
          <a:p>
            <a:pPr eaLnBrk="1" fontAlgn="auto" hangingPunct="1">
              <a:spcBef>
                <a:spcPts val="0"/>
              </a:spcBef>
              <a:spcAft>
                <a:spcPts val="0"/>
              </a:spcAft>
              <a:defRPr/>
            </a:pPr>
            <a:endParaRPr lang="es-GT" kern="0" noProof="0" dirty="0">
              <a:solidFill>
                <a:sysClr val="windowText" lastClr="000000"/>
              </a:solidFill>
            </a:endParaRPr>
          </a:p>
        </p:txBody>
      </p:sp>
    </p:spTree>
    <p:extLst>
      <p:ext uri="{BB962C8B-B14F-4D97-AF65-F5344CB8AC3E}">
        <p14:creationId xmlns:p14="http://schemas.microsoft.com/office/powerpoint/2010/main" val="28456908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p:bldP spid="9" grpId="0"/>
      <p:bldP spid="10" grpId="0"/>
      <p:bldP spid="12" grpId="0" animBg="1"/>
      <p:bldP spid="7"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48FB019-9A9B-7071-5A8D-0318C379BCB7}"/>
              </a:ext>
            </a:extLst>
          </p:cNvPr>
          <p:cNvSpPr>
            <a:spLocks noGrp="1"/>
          </p:cNvSpPr>
          <p:nvPr>
            <p:ph type="title"/>
          </p:nvPr>
        </p:nvSpPr>
        <p:spPr/>
        <p:txBody>
          <a:bodyPr/>
          <a:lstStyle/>
          <a:p>
            <a:r>
              <a:rPr lang="es-GT" noProof="0" dirty="0"/>
              <a:t>Distribución de frecuencias: rango</a:t>
            </a:r>
          </a:p>
        </p:txBody>
      </p:sp>
      <p:graphicFrame>
        <p:nvGraphicFramePr>
          <p:cNvPr id="7" name="Object 2">
            <a:extLst>
              <a:ext uri="{FF2B5EF4-FFF2-40B4-BE49-F238E27FC236}">
                <a16:creationId xmlns:a16="http://schemas.microsoft.com/office/drawing/2014/main" id="{B55FA880-69C1-CAE6-0A86-6D21A31FEAD7}"/>
              </a:ext>
            </a:extLst>
          </p:cNvPr>
          <p:cNvGraphicFramePr>
            <a:graphicFrameLocks noChangeAspect="1"/>
          </p:cNvGraphicFramePr>
          <p:nvPr>
            <p:extLst>
              <p:ext uri="{D42A27DB-BD31-4B8C-83A1-F6EECF244321}">
                <p14:modId xmlns:p14="http://schemas.microsoft.com/office/powerpoint/2010/main" val="2850480021"/>
              </p:ext>
            </p:extLst>
          </p:nvPr>
        </p:nvGraphicFramePr>
        <p:xfrm>
          <a:off x="1167433" y="1596103"/>
          <a:ext cx="8688733" cy="480469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6265268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a:extLst>
              <a:ext uri="{FF2B5EF4-FFF2-40B4-BE49-F238E27FC236}">
                <a16:creationId xmlns:a16="http://schemas.microsoft.com/office/drawing/2014/main" id="{444DD46F-3D68-947B-F925-A5DCD9C15EF9}"/>
              </a:ext>
            </a:extLst>
          </p:cNvPr>
          <p:cNvSpPr>
            <a:spLocks noGrp="1"/>
          </p:cNvSpPr>
          <p:nvPr>
            <p:ph sz="half" idx="2"/>
          </p:nvPr>
        </p:nvSpPr>
        <p:spPr>
          <a:xfrm>
            <a:off x="5366083" y="1426307"/>
            <a:ext cx="6931019" cy="5139438"/>
          </a:xfrm>
        </p:spPr>
        <p:txBody>
          <a:bodyPr/>
          <a:lstStyle/>
          <a:p>
            <a:pPr marL="0" indent="0">
              <a:buNone/>
              <a:defRPr/>
            </a:pPr>
            <a:r>
              <a:rPr lang="es-GT" sz="2800" noProof="0" dirty="0">
                <a:cs typeface="Arial" panose="020B0604020202020204" pitchFamily="34" charset="0"/>
              </a:rPr>
              <a:t>Periodo de incubación del </a:t>
            </a:r>
            <a:r>
              <a:rPr lang="es-GT" noProof="0" dirty="0"/>
              <a:t>É</a:t>
            </a:r>
            <a:r>
              <a:rPr lang="es-GT" sz="2800" noProof="0" dirty="0">
                <a:cs typeface="Arial" panose="020B0604020202020204" pitchFamily="34" charset="0"/>
              </a:rPr>
              <a:t>bola (días)</a:t>
            </a:r>
          </a:p>
          <a:p>
            <a:pPr lvl="1">
              <a:defRPr/>
            </a:pPr>
            <a:r>
              <a:rPr lang="es-GT" noProof="0" dirty="0">
                <a:cs typeface="Arial" panose="020B0604020202020204" pitchFamily="34" charset="0"/>
              </a:rPr>
              <a:t>Moda = 9</a:t>
            </a:r>
          </a:p>
          <a:p>
            <a:pPr lvl="1">
              <a:defRPr/>
            </a:pPr>
            <a:r>
              <a:rPr lang="es-GT" noProof="0" dirty="0">
                <a:cs typeface="Arial" panose="020B0604020202020204" pitchFamily="34" charset="0"/>
              </a:rPr>
              <a:t>Mediana = 9</a:t>
            </a:r>
          </a:p>
          <a:p>
            <a:pPr lvl="1">
              <a:defRPr/>
            </a:pPr>
            <a:r>
              <a:rPr lang="es-GT" noProof="0" dirty="0">
                <a:cs typeface="Arial" panose="020B0604020202020204" pitchFamily="34" charset="0"/>
              </a:rPr>
              <a:t>Media = 8.8</a:t>
            </a:r>
          </a:p>
          <a:p>
            <a:pPr lvl="1">
              <a:defRPr/>
            </a:pPr>
            <a:r>
              <a:rPr lang="es-GT" noProof="0" dirty="0">
                <a:cs typeface="Arial" panose="020B0604020202020204" pitchFamily="34" charset="0"/>
              </a:rPr>
              <a:t>Rango = 2-14</a:t>
            </a:r>
          </a:p>
          <a:p>
            <a:pPr marL="0" indent="0">
              <a:buNone/>
              <a:defRPr/>
            </a:pPr>
            <a:r>
              <a:rPr lang="es-GT" sz="2800" b="1" noProof="0" dirty="0">
                <a:cs typeface="Arial" panose="020B0604020202020204" pitchFamily="34" charset="0"/>
              </a:rPr>
              <a:t>Para datos epidemiológicos cuantitativos, recomiende un </a:t>
            </a:r>
            <a:br>
              <a:rPr lang="es-GT" sz="2800" b="1" noProof="0" dirty="0">
                <a:cs typeface="Arial" panose="020B0604020202020204" pitchFamily="34" charset="0"/>
              </a:rPr>
            </a:br>
            <a:r>
              <a:rPr lang="es-GT" sz="2800" b="1" noProof="0" dirty="0">
                <a:cs typeface="Arial" panose="020B0604020202020204" pitchFamily="34" charset="0"/>
              </a:rPr>
              <a:t>resumen con </a:t>
            </a:r>
            <a:r>
              <a:rPr lang="es-GT" sz="2800" b="1" noProof="0" dirty="0">
                <a:solidFill>
                  <a:srgbClr val="00953A"/>
                </a:solidFill>
                <a:cs typeface="Arial" panose="020B0604020202020204" pitchFamily="34" charset="0"/>
              </a:rPr>
              <a:t>mediana y rango</a:t>
            </a:r>
          </a:p>
          <a:p>
            <a:pPr marL="0" indent="0">
              <a:buNone/>
              <a:defRPr/>
            </a:pPr>
            <a:r>
              <a:rPr lang="es-GT" sz="2800" noProof="0" dirty="0">
                <a:cs typeface="Arial" panose="020B0604020202020204" pitchFamily="34" charset="0"/>
              </a:rPr>
              <a:t>Resumen del periodo de incubación:</a:t>
            </a:r>
          </a:p>
          <a:p>
            <a:pPr lvl="1">
              <a:defRPr/>
            </a:pPr>
            <a:r>
              <a:rPr lang="es-GT" b="1" noProof="0" dirty="0">
                <a:solidFill>
                  <a:srgbClr val="00953A"/>
                </a:solidFill>
                <a:cs typeface="Arial" panose="020B0604020202020204" pitchFamily="34" charset="0"/>
              </a:rPr>
              <a:t>Mediana (rango) = 9 (</a:t>
            </a:r>
            <a:r>
              <a:rPr lang="es-GT" b="1" kern="0" noProof="0" dirty="0">
                <a:solidFill>
                  <a:srgbClr val="00953A"/>
                </a:solidFill>
                <a:cs typeface="Calibri" panose="020F0502020204030204" pitchFamily="34" charset="0"/>
              </a:rPr>
              <a:t>2-14</a:t>
            </a:r>
            <a:r>
              <a:rPr lang="es-GT" b="1" noProof="0" dirty="0">
                <a:solidFill>
                  <a:srgbClr val="00953A"/>
                </a:solidFill>
                <a:cs typeface="Arial" panose="020B0604020202020204" pitchFamily="34" charset="0"/>
              </a:rPr>
              <a:t>) días</a:t>
            </a:r>
            <a:endParaRPr lang="es-GT" b="1" noProof="0" dirty="0">
              <a:solidFill>
                <a:srgbClr val="00953A"/>
              </a:solidFill>
            </a:endParaRPr>
          </a:p>
          <a:p>
            <a:pPr marL="0" indent="0">
              <a:buNone/>
              <a:defRPr/>
            </a:pPr>
            <a:endParaRPr lang="es-GT" sz="2800" noProof="0" dirty="0"/>
          </a:p>
          <a:p>
            <a:endParaRPr lang="es-GT" noProof="0" dirty="0"/>
          </a:p>
        </p:txBody>
      </p:sp>
      <p:sp>
        <p:nvSpPr>
          <p:cNvPr id="6" name="Title 1">
            <a:extLst>
              <a:ext uri="{FF2B5EF4-FFF2-40B4-BE49-F238E27FC236}">
                <a16:creationId xmlns:a16="http://schemas.microsoft.com/office/drawing/2014/main" id="{896AE922-EDA2-38FB-8368-E5149800BAB5}"/>
              </a:ext>
            </a:extLst>
          </p:cNvPr>
          <p:cNvSpPr>
            <a:spLocks noGrp="1"/>
          </p:cNvSpPr>
          <p:nvPr>
            <p:ph type="title"/>
          </p:nvPr>
        </p:nvSpPr>
        <p:spPr>
          <a:xfrm>
            <a:off x="838200" y="0"/>
            <a:ext cx="10515600" cy="1257300"/>
          </a:xfrm>
        </p:spPr>
        <p:txBody>
          <a:bodyPr/>
          <a:lstStyle/>
          <a:p>
            <a:pPr>
              <a:defRPr/>
            </a:pPr>
            <a:r>
              <a:rPr lang="es-GT" sz="4400" noProof="0" dirty="0"/>
              <a:t>Ejemplo: periodo de incubación </a:t>
            </a:r>
            <a:br>
              <a:rPr lang="es-GT" sz="4400" noProof="0" dirty="0"/>
            </a:br>
            <a:r>
              <a:rPr lang="es-GT" sz="4400" noProof="0" dirty="0"/>
              <a:t>del </a:t>
            </a:r>
            <a:r>
              <a:rPr lang="es-GT" b="0" i="0" noProof="0" dirty="0">
                <a:effectLst/>
              </a:rPr>
              <a:t>É</a:t>
            </a:r>
            <a:r>
              <a:rPr lang="es-GT" sz="4400" noProof="0" dirty="0"/>
              <a:t>bola (</a:t>
            </a:r>
            <a:r>
              <a:rPr lang="es-GT" sz="4400" i="1" noProof="0" dirty="0"/>
              <a:t>n=19</a:t>
            </a:r>
            <a:r>
              <a:rPr lang="es-GT" sz="4400" noProof="0" dirty="0"/>
              <a:t>)</a:t>
            </a:r>
          </a:p>
        </p:txBody>
      </p:sp>
      <p:graphicFrame>
        <p:nvGraphicFramePr>
          <p:cNvPr id="2" name="Group 74">
            <a:extLst>
              <a:ext uri="{FF2B5EF4-FFF2-40B4-BE49-F238E27FC236}">
                <a16:creationId xmlns:a16="http://schemas.microsoft.com/office/drawing/2014/main" id="{A5A3DFCA-357D-A581-D63E-CAAB2111C40A}"/>
              </a:ext>
            </a:extLst>
          </p:cNvPr>
          <p:cNvGraphicFramePr>
            <a:graphicFrameLocks noGrp="1"/>
          </p:cNvGraphicFramePr>
          <p:nvPr>
            <p:extLst>
              <p:ext uri="{D42A27DB-BD31-4B8C-83A1-F6EECF244321}">
                <p14:modId xmlns:p14="http://schemas.microsoft.com/office/powerpoint/2010/main" val="2204744206"/>
              </p:ext>
            </p:extLst>
          </p:nvPr>
        </p:nvGraphicFramePr>
        <p:xfrm>
          <a:off x="838200" y="1358086"/>
          <a:ext cx="4243250" cy="5278775"/>
        </p:xfrm>
        <a:graphic>
          <a:graphicData uri="http://schemas.openxmlformats.org/drawingml/2006/table">
            <a:tbl>
              <a:tblPr bandRow="1">
                <a:tableStyleId>{68D230F3-CF80-4859-8CE7-A43EE81993B5}</a:tableStyleId>
              </a:tblPr>
              <a:tblGrid>
                <a:gridCol w="1516117">
                  <a:extLst>
                    <a:ext uri="{9D8B030D-6E8A-4147-A177-3AD203B41FA5}">
                      <a16:colId xmlns:a16="http://schemas.microsoft.com/office/drawing/2014/main" val="818979362"/>
                    </a:ext>
                  </a:extLst>
                </a:gridCol>
                <a:gridCol w="2727133">
                  <a:extLst>
                    <a:ext uri="{9D8B030D-6E8A-4147-A177-3AD203B41FA5}">
                      <a16:colId xmlns:a16="http://schemas.microsoft.com/office/drawing/2014/main" val="20001"/>
                    </a:ext>
                  </a:extLst>
                </a:gridCol>
              </a:tblGrid>
              <a:tr h="287642">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s-GT" sz="1800" b="1" u="none" strike="noStrike" cap="none" normalizeH="0" baseline="0" noProof="0" dirty="0">
                          <a:ln>
                            <a:noFill/>
                          </a:ln>
                          <a:solidFill>
                            <a:schemeClr val="tx1"/>
                          </a:solidFill>
                          <a:effectLst/>
                          <a:latin typeface="+mn-lt"/>
                        </a:rPr>
                        <a:t>Iniciales del paciente</a:t>
                      </a:r>
                      <a:endParaRPr kumimoji="0" lang="es-GT" sz="1800" b="1" i="0" u="none" strike="noStrike" cap="none" normalizeH="0" baseline="0" noProof="0" dirty="0">
                        <a:ln>
                          <a:noFill/>
                        </a:ln>
                        <a:solidFill>
                          <a:schemeClr val="tx1"/>
                        </a:solidFill>
                        <a:effectLst/>
                        <a:latin typeface="+mn-lt"/>
                        <a:cs typeface="Arial" panose="020B0604020202020204" pitchFamily="34" charset="0"/>
                      </a:endParaRPr>
                    </a:p>
                  </a:txBody>
                  <a:tcPr marT="0"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alpha val="20000"/>
                      </a:schemeClr>
                    </a:solidFill>
                  </a:tcPr>
                </a:tc>
                <a:tc>
                  <a:txBody>
                    <a:bodyPr/>
                    <a:lstStyle>
                      <a:lvl1pPr marL="0" algn="l" defTabSz="914400" rtl="0" eaLnBrk="1" latinLnBrk="0" hangingPunct="1">
                        <a:defRPr sz="1800" kern="1200">
                          <a:solidFill>
                            <a:schemeClr val="tx1"/>
                          </a:solidFill>
                          <a:latin typeface="Calibri"/>
                          <a:cs typeface="Times New Roman"/>
                        </a:defRPr>
                      </a:lvl1pPr>
                      <a:lvl2pPr marL="457200" algn="l" defTabSz="914400" rtl="0" eaLnBrk="1" latinLnBrk="0" hangingPunct="1">
                        <a:defRPr sz="1800" kern="1200">
                          <a:solidFill>
                            <a:schemeClr val="tx1"/>
                          </a:solidFill>
                          <a:latin typeface="Calibri"/>
                          <a:cs typeface="Times New Roman"/>
                        </a:defRPr>
                      </a:lvl2pPr>
                      <a:lvl3pPr marL="914400" algn="l" defTabSz="914400" rtl="0" eaLnBrk="1" latinLnBrk="0" hangingPunct="1">
                        <a:defRPr sz="1800" kern="1200">
                          <a:solidFill>
                            <a:schemeClr val="tx1"/>
                          </a:solidFill>
                          <a:latin typeface="Calibri"/>
                          <a:cs typeface="Times New Roman"/>
                        </a:defRPr>
                      </a:lvl3pPr>
                      <a:lvl4pPr marL="1371600" algn="l" defTabSz="914400" rtl="0" eaLnBrk="1" latinLnBrk="0" hangingPunct="1">
                        <a:defRPr sz="1800" kern="1200">
                          <a:solidFill>
                            <a:schemeClr val="tx1"/>
                          </a:solidFill>
                          <a:latin typeface="Calibri"/>
                          <a:cs typeface="Times New Roman"/>
                        </a:defRPr>
                      </a:lvl4pPr>
                      <a:lvl5pPr marL="1828800" algn="l" defTabSz="914400" rtl="0" eaLnBrk="1" latinLnBrk="0" hangingPunct="1">
                        <a:defRPr sz="1800" kern="1200">
                          <a:solidFill>
                            <a:schemeClr val="tx1"/>
                          </a:solidFill>
                          <a:latin typeface="Calibri"/>
                          <a:cs typeface="Times New Roman"/>
                        </a:defRPr>
                      </a:lvl5pPr>
                      <a:lvl6pPr marL="2286000" algn="l" defTabSz="914400" rtl="0" eaLnBrk="1" latinLnBrk="0" hangingPunct="1">
                        <a:defRPr sz="1800" kern="1200">
                          <a:solidFill>
                            <a:schemeClr val="tx1"/>
                          </a:solidFill>
                          <a:latin typeface="Calibri"/>
                          <a:cs typeface="Times New Roman"/>
                        </a:defRPr>
                      </a:lvl6pPr>
                      <a:lvl7pPr marL="2743200" algn="l" defTabSz="914400" rtl="0" eaLnBrk="1" latinLnBrk="0" hangingPunct="1">
                        <a:defRPr sz="1800" kern="1200">
                          <a:solidFill>
                            <a:schemeClr val="tx1"/>
                          </a:solidFill>
                          <a:latin typeface="Calibri"/>
                          <a:cs typeface="Times New Roman"/>
                        </a:defRPr>
                      </a:lvl7pPr>
                      <a:lvl8pPr marL="3200400" algn="l" defTabSz="914400" rtl="0" eaLnBrk="1" latinLnBrk="0" hangingPunct="1">
                        <a:defRPr sz="1800" kern="1200">
                          <a:solidFill>
                            <a:schemeClr val="tx1"/>
                          </a:solidFill>
                          <a:latin typeface="Calibri"/>
                          <a:cs typeface="Times New Roman"/>
                        </a:defRPr>
                      </a:lvl8pPr>
                      <a:lvl9pPr marL="3657600" algn="l" defTabSz="914400" rtl="0" eaLnBrk="1" latinLnBrk="0" hangingPunct="1">
                        <a:defRPr sz="1800" kern="1200">
                          <a:solidFill>
                            <a:schemeClr val="tx1"/>
                          </a:solidFill>
                          <a:latin typeface="Calibri"/>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s-GT" sz="1800" b="1" u="none" strike="noStrike" cap="none" normalizeH="0" baseline="0" noProof="0" dirty="0">
                          <a:ln>
                            <a:noFill/>
                          </a:ln>
                          <a:solidFill>
                            <a:schemeClr val="tx1"/>
                          </a:solidFill>
                          <a:effectLst/>
                          <a:latin typeface="+mn-lt"/>
                        </a:rPr>
                        <a:t>Periodo de incubación </a:t>
                      </a:r>
                    </a:p>
                    <a:p>
                      <a:pPr marL="0" marR="0" lvl="0" indent="0" algn="ctr" defTabSz="914400" rtl="0" eaLnBrk="1" fontAlgn="b" latinLnBrk="0" hangingPunct="1">
                        <a:lnSpc>
                          <a:spcPct val="100000"/>
                        </a:lnSpc>
                        <a:spcBef>
                          <a:spcPts val="0"/>
                        </a:spcBef>
                        <a:spcAft>
                          <a:spcPts val="0"/>
                        </a:spcAft>
                        <a:buClrTx/>
                        <a:buSzTx/>
                        <a:buFontTx/>
                        <a:buNone/>
                        <a:tabLst/>
                      </a:pPr>
                      <a:r>
                        <a:rPr kumimoji="0" lang="es-GT" sz="1800" b="1" u="none" strike="noStrike" cap="none" normalizeH="0" baseline="0" noProof="0" dirty="0">
                          <a:ln>
                            <a:noFill/>
                          </a:ln>
                          <a:solidFill>
                            <a:schemeClr val="tx1"/>
                          </a:solidFill>
                          <a:effectLst/>
                          <a:latin typeface="+mn-lt"/>
                        </a:rPr>
                        <a:t>(días)</a:t>
                      </a:r>
                      <a:endParaRPr kumimoji="0" lang="es-GT" sz="1800" b="1" i="0" u="none" strike="noStrike" cap="none" normalizeH="0" baseline="0" noProof="0" dirty="0">
                        <a:ln>
                          <a:noFill/>
                        </a:ln>
                        <a:solidFill>
                          <a:schemeClr val="tx1"/>
                        </a:solidFill>
                        <a:effectLst/>
                        <a:latin typeface="+mn-lt"/>
                        <a:cs typeface="Arial" panose="020B0604020202020204" pitchFamily="34" charset="0"/>
                      </a:endParaRPr>
                    </a:p>
                  </a:txBody>
                  <a:tcPr marT="0" marB="45723"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alpha val="20000"/>
                      </a:schemeClr>
                    </a:solidFill>
                  </a:tcPr>
                </a:tc>
                <a:extLst>
                  <a:ext uri="{0D108BD9-81ED-4DB2-BD59-A6C34878D82A}">
                    <a16:rowId xmlns:a16="http://schemas.microsoft.com/office/drawing/2014/main" val="10000"/>
                  </a:ext>
                </a:extLst>
              </a:tr>
              <a:tr h="246548">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spcBef>
                          <a:spcPts val="0"/>
                        </a:spcBef>
                        <a:spcAft>
                          <a:spcPts val="0"/>
                        </a:spcAft>
                      </a:pPr>
                      <a:r>
                        <a:rPr lang="es-GT" sz="1600" b="0" u="none" strike="noStrike" noProof="0" dirty="0">
                          <a:solidFill>
                            <a:srgbClr val="000000"/>
                          </a:solidFill>
                          <a:effectLst/>
                          <a:latin typeface="+mn-lt"/>
                        </a:rPr>
                        <a:t>KP</a:t>
                      </a:r>
                      <a:endParaRPr lang="es-GT" sz="1600" b="0" i="0" u="none" strike="noStrike" noProof="0" dirty="0">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cs typeface="Times New Roman"/>
                        </a:defRPr>
                      </a:lvl1pPr>
                      <a:lvl2pPr marL="457200" algn="l" defTabSz="914400" rtl="0" eaLnBrk="1" latinLnBrk="0" hangingPunct="1">
                        <a:defRPr sz="1800" kern="1200">
                          <a:solidFill>
                            <a:schemeClr val="tx1"/>
                          </a:solidFill>
                          <a:latin typeface="Calibri"/>
                          <a:cs typeface="Times New Roman"/>
                        </a:defRPr>
                      </a:lvl2pPr>
                      <a:lvl3pPr marL="914400" algn="l" defTabSz="914400" rtl="0" eaLnBrk="1" latinLnBrk="0" hangingPunct="1">
                        <a:defRPr sz="1800" kern="1200">
                          <a:solidFill>
                            <a:schemeClr val="tx1"/>
                          </a:solidFill>
                          <a:latin typeface="Calibri"/>
                          <a:cs typeface="Times New Roman"/>
                        </a:defRPr>
                      </a:lvl3pPr>
                      <a:lvl4pPr marL="1371600" algn="l" defTabSz="914400" rtl="0" eaLnBrk="1" latinLnBrk="0" hangingPunct="1">
                        <a:defRPr sz="1800" kern="1200">
                          <a:solidFill>
                            <a:schemeClr val="tx1"/>
                          </a:solidFill>
                          <a:latin typeface="Calibri"/>
                          <a:cs typeface="Times New Roman"/>
                        </a:defRPr>
                      </a:lvl4pPr>
                      <a:lvl5pPr marL="1828800" algn="l" defTabSz="914400" rtl="0" eaLnBrk="1" latinLnBrk="0" hangingPunct="1">
                        <a:defRPr sz="1800" kern="1200">
                          <a:solidFill>
                            <a:schemeClr val="tx1"/>
                          </a:solidFill>
                          <a:latin typeface="Calibri"/>
                          <a:cs typeface="Times New Roman"/>
                        </a:defRPr>
                      </a:lvl5pPr>
                      <a:lvl6pPr marL="2286000" algn="l" defTabSz="914400" rtl="0" eaLnBrk="1" latinLnBrk="0" hangingPunct="1">
                        <a:defRPr sz="1800" kern="1200">
                          <a:solidFill>
                            <a:schemeClr val="tx1"/>
                          </a:solidFill>
                          <a:latin typeface="Calibri"/>
                          <a:cs typeface="Times New Roman"/>
                        </a:defRPr>
                      </a:lvl6pPr>
                      <a:lvl7pPr marL="2743200" algn="l" defTabSz="914400" rtl="0" eaLnBrk="1" latinLnBrk="0" hangingPunct="1">
                        <a:defRPr sz="1800" kern="1200">
                          <a:solidFill>
                            <a:schemeClr val="tx1"/>
                          </a:solidFill>
                          <a:latin typeface="Calibri"/>
                          <a:cs typeface="Times New Roman"/>
                        </a:defRPr>
                      </a:lvl7pPr>
                      <a:lvl8pPr marL="3200400" algn="l" defTabSz="914400" rtl="0" eaLnBrk="1" latinLnBrk="0" hangingPunct="1">
                        <a:defRPr sz="1800" kern="1200">
                          <a:solidFill>
                            <a:schemeClr val="tx1"/>
                          </a:solidFill>
                          <a:latin typeface="Calibri"/>
                          <a:cs typeface="Times New Roman"/>
                        </a:defRPr>
                      </a:lvl8pPr>
                      <a:lvl9pPr marL="3657600" algn="l" defTabSz="914400" rtl="0" eaLnBrk="1" latinLnBrk="0" hangingPunct="1">
                        <a:defRPr sz="1800" kern="1200">
                          <a:solidFill>
                            <a:schemeClr val="tx1"/>
                          </a:solidFill>
                          <a:latin typeface="Calibri"/>
                          <a:cs typeface="Times New Roman"/>
                        </a:defRPr>
                      </a:lvl9pPr>
                    </a:lstStyle>
                    <a:p>
                      <a:pPr algn="ctr" rtl="0" fontAlgn="b">
                        <a:spcBef>
                          <a:spcPts val="0"/>
                        </a:spcBef>
                        <a:spcAft>
                          <a:spcPts val="0"/>
                        </a:spcAft>
                      </a:pPr>
                      <a:r>
                        <a:rPr lang="es-GT" sz="1600" b="0" u="none" strike="noStrike" noProof="0" dirty="0">
                          <a:solidFill>
                            <a:srgbClr val="000000"/>
                          </a:solidFill>
                          <a:effectLst/>
                          <a:latin typeface="+mn-lt"/>
                        </a:rPr>
                        <a:t>9</a:t>
                      </a:r>
                      <a:endParaRPr lang="es-GT" sz="1600" b="0" i="0" u="none" strike="noStrike" noProof="0" dirty="0">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246548">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spcBef>
                          <a:spcPts val="0"/>
                        </a:spcBef>
                        <a:spcAft>
                          <a:spcPts val="0"/>
                        </a:spcAft>
                      </a:pPr>
                      <a:r>
                        <a:rPr lang="es-GT" sz="1600" b="0" u="none" strike="noStrike" noProof="0" dirty="0">
                          <a:solidFill>
                            <a:srgbClr val="000000"/>
                          </a:solidFill>
                          <a:effectLst/>
                          <a:latin typeface="+mn-lt"/>
                        </a:rPr>
                        <a:t>JB</a:t>
                      </a:r>
                      <a:endParaRPr lang="es-GT" sz="1600" b="0" i="0" u="none" strike="noStrike" noProof="0" dirty="0">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cs typeface="Times New Roman"/>
                        </a:defRPr>
                      </a:lvl1pPr>
                      <a:lvl2pPr marL="457200" algn="l" defTabSz="914400" rtl="0" eaLnBrk="1" latinLnBrk="0" hangingPunct="1">
                        <a:defRPr sz="1800" kern="1200">
                          <a:solidFill>
                            <a:schemeClr val="tx1"/>
                          </a:solidFill>
                          <a:latin typeface="Calibri"/>
                          <a:cs typeface="Times New Roman"/>
                        </a:defRPr>
                      </a:lvl2pPr>
                      <a:lvl3pPr marL="914400" algn="l" defTabSz="914400" rtl="0" eaLnBrk="1" latinLnBrk="0" hangingPunct="1">
                        <a:defRPr sz="1800" kern="1200">
                          <a:solidFill>
                            <a:schemeClr val="tx1"/>
                          </a:solidFill>
                          <a:latin typeface="Calibri"/>
                          <a:cs typeface="Times New Roman"/>
                        </a:defRPr>
                      </a:lvl3pPr>
                      <a:lvl4pPr marL="1371600" algn="l" defTabSz="914400" rtl="0" eaLnBrk="1" latinLnBrk="0" hangingPunct="1">
                        <a:defRPr sz="1800" kern="1200">
                          <a:solidFill>
                            <a:schemeClr val="tx1"/>
                          </a:solidFill>
                          <a:latin typeface="Calibri"/>
                          <a:cs typeface="Times New Roman"/>
                        </a:defRPr>
                      </a:lvl4pPr>
                      <a:lvl5pPr marL="1828800" algn="l" defTabSz="914400" rtl="0" eaLnBrk="1" latinLnBrk="0" hangingPunct="1">
                        <a:defRPr sz="1800" kern="1200">
                          <a:solidFill>
                            <a:schemeClr val="tx1"/>
                          </a:solidFill>
                          <a:latin typeface="Calibri"/>
                          <a:cs typeface="Times New Roman"/>
                        </a:defRPr>
                      </a:lvl5pPr>
                      <a:lvl6pPr marL="2286000" algn="l" defTabSz="914400" rtl="0" eaLnBrk="1" latinLnBrk="0" hangingPunct="1">
                        <a:defRPr sz="1800" kern="1200">
                          <a:solidFill>
                            <a:schemeClr val="tx1"/>
                          </a:solidFill>
                          <a:latin typeface="Calibri"/>
                          <a:cs typeface="Times New Roman"/>
                        </a:defRPr>
                      </a:lvl6pPr>
                      <a:lvl7pPr marL="2743200" algn="l" defTabSz="914400" rtl="0" eaLnBrk="1" latinLnBrk="0" hangingPunct="1">
                        <a:defRPr sz="1800" kern="1200">
                          <a:solidFill>
                            <a:schemeClr val="tx1"/>
                          </a:solidFill>
                          <a:latin typeface="Calibri"/>
                          <a:cs typeface="Times New Roman"/>
                        </a:defRPr>
                      </a:lvl7pPr>
                      <a:lvl8pPr marL="3200400" algn="l" defTabSz="914400" rtl="0" eaLnBrk="1" latinLnBrk="0" hangingPunct="1">
                        <a:defRPr sz="1800" kern="1200">
                          <a:solidFill>
                            <a:schemeClr val="tx1"/>
                          </a:solidFill>
                          <a:latin typeface="Calibri"/>
                          <a:cs typeface="Times New Roman"/>
                        </a:defRPr>
                      </a:lvl8pPr>
                      <a:lvl9pPr marL="3657600" algn="l" defTabSz="914400" rtl="0" eaLnBrk="1" latinLnBrk="0" hangingPunct="1">
                        <a:defRPr sz="1800" kern="1200">
                          <a:solidFill>
                            <a:schemeClr val="tx1"/>
                          </a:solidFill>
                          <a:latin typeface="Calibri"/>
                          <a:cs typeface="Times New Roman"/>
                        </a:defRPr>
                      </a:lvl9pPr>
                    </a:lstStyle>
                    <a:p>
                      <a:pPr algn="ctr" rtl="0" fontAlgn="b">
                        <a:spcBef>
                          <a:spcPts val="0"/>
                        </a:spcBef>
                        <a:spcAft>
                          <a:spcPts val="0"/>
                        </a:spcAft>
                      </a:pPr>
                      <a:r>
                        <a:rPr lang="es-GT" sz="1600" b="0" u="none" strike="noStrike" noProof="0" dirty="0">
                          <a:solidFill>
                            <a:srgbClr val="000000"/>
                          </a:solidFill>
                          <a:effectLst/>
                          <a:latin typeface="+mn-lt"/>
                        </a:rPr>
                        <a:t>8</a:t>
                      </a:r>
                      <a:endParaRPr lang="es-GT" sz="1600" b="0" i="0" u="none" strike="noStrike" noProof="0" dirty="0">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246548">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spcBef>
                          <a:spcPts val="0"/>
                        </a:spcBef>
                        <a:spcAft>
                          <a:spcPts val="0"/>
                        </a:spcAft>
                      </a:pPr>
                      <a:r>
                        <a:rPr lang="es-GT" sz="1600" b="0" u="none" strike="noStrike" noProof="0" dirty="0">
                          <a:solidFill>
                            <a:srgbClr val="000000"/>
                          </a:solidFill>
                          <a:effectLst/>
                          <a:latin typeface="+mn-lt"/>
                        </a:rPr>
                        <a:t>SW</a:t>
                      </a:r>
                      <a:endParaRPr lang="es-GT" sz="1600" b="0" i="0" u="none" strike="noStrike" noProof="0" dirty="0">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cs typeface="Times New Roman"/>
                        </a:defRPr>
                      </a:lvl1pPr>
                      <a:lvl2pPr marL="457200" algn="l" defTabSz="914400" rtl="0" eaLnBrk="1" latinLnBrk="0" hangingPunct="1">
                        <a:defRPr sz="1800" kern="1200">
                          <a:solidFill>
                            <a:schemeClr val="tx1"/>
                          </a:solidFill>
                          <a:latin typeface="Calibri"/>
                          <a:cs typeface="Times New Roman"/>
                        </a:defRPr>
                      </a:lvl2pPr>
                      <a:lvl3pPr marL="914400" algn="l" defTabSz="914400" rtl="0" eaLnBrk="1" latinLnBrk="0" hangingPunct="1">
                        <a:defRPr sz="1800" kern="1200">
                          <a:solidFill>
                            <a:schemeClr val="tx1"/>
                          </a:solidFill>
                          <a:latin typeface="Calibri"/>
                          <a:cs typeface="Times New Roman"/>
                        </a:defRPr>
                      </a:lvl3pPr>
                      <a:lvl4pPr marL="1371600" algn="l" defTabSz="914400" rtl="0" eaLnBrk="1" latinLnBrk="0" hangingPunct="1">
                        <a:defRPr sz="1800" kern="1200">
                          <a:solidFill>
                            <a:schemeClr val="tx1"/>
                          </a:solidFill>
                          <a:latin typeface="Calibri"/>
                          <a:cs typeface="Times New Roman"/>
                        </a:defRPr>
                      </a:lvl4pPr>
                      <a:lvl5pPr marL="1828800" algn="l" defTabSz="914400" rtl="0" eaLnBrk="1" latinLnBrk="0" hangingPunct="1">
                        <a:defRPr sz="1800" kern="1200">
                          <a:solidFill>
                            <a:schemeClr val="tx1"/>
                          </a:solidFill>
                          <a:latin typeface="Calibri"/>
                          <a:cs typeface="Times New Roman"/>
                        </a:defRPr>
                      </a:lvl5pPr>
                      <a:lvl6pPr marL="2286000" algn="l" defTabSz="914400" rtl="0" eaLnBrk="1" latinLnBrk="0" hangingPunct="1">
                        <a:defRPr sz="1800" kern="1200">
                          <a:solidFill>
                            <a:schemeClr val="tx1"/>
                          </a:solidFill>
                          <a:latin typeface="Calibri"/>
                          <a:cs typeface="Times New Roman"/>
                        </a:defRPr>
                      </a:lvl6pPr>
                      <a:lvl7pPr marL="2743200" algn="l" defTabSz="914400" rtl="0" eaLnBrk="1" latinLnBrk="0" hangingPunct="1">
                        <a:defRPr sz="1800" kern="1200">
                          <a:solidFill>
                            <a:schemeClr val="tx1"/>
                          </a:solidFill>
                          <a:latin typeface="Calibri"/>
                          <a:cs typeface="Times New Roman"/>
                        </a:defRPr>
                      </a:lvl7pPr>
                      <a:lvl8pPr marL="3200400" algn="l" defTabSz="914400" rtl="0" eaLnBrk="1" latinLnBrk="0" hangingPunct="1">
                        <a:defRPr sz="1800" kern="1200">
                          <a:solidFill>
                            <a:schemeClr val="tx1"/>
                          </a:solidFill>
                          <a:latin typeface="Calibri"/>
                          <a:cs typeface="Times New Roman"/>
                        </a:defRPr>
                      </a:lvl8pPr>
                      <a:lvl9pPr marL="3657600" algn="l" defTabSz="914400" rtl="0" eaLnBrk="1" latinLnBrk="0" hangingPunct="1">
                        <a:defRPr sz="1800" kern="1200">
                          <a:solidFill>
                            <a:schemeClr val="tx1"/>
                          </a:solidFill>
                          <a:latin typeface="Calibri"/>
                          <a:cs typeface="Times New Roman"/>
                        </a:defRPr>
                      </a:lvl9pPr>
                    </a:lstStyle>
                    <a:p>
                      <a:pPr algn="ctr" rtl="0" fontAlgn="b">
                        <a:spcBef>
                          <a:spcPts val="0"/>
                        </a:spcBef>
                        <a:spcAft>
                          <a:spcPts val="0"/>
                        </a:spcAft>
                      </a:pPr>
                      <a:r>
                        <a:rPr lang="es-GT" sz="1600" b="0" u="none" strike="noStrike" noProof="0" dirty="0">
                          <a:solidFill>
                            <a:srgbClr val="000000"/>
                          </a:solidFill>
                          <a:effectLst/>
                          <a:latin typeface="+mn-lt"/>
                        </a:rPr>
                        <a:t>11</a:t>
                      </a:r>
                      <a:endParaRPr lang="es-GT" sz="1600" b="0" i="0" u="none" strike="noStrike" noProof="0" dirty="0">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246548">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spcBef>
                          <a:spcPts val="0"/>
                        </a:spcBef>
                        <a:spcAft>
                          <a:spcPts val="0"/>
                        </a:spcAft>
                      </a:pPr>
                      <a:r>
                        <a:rPr lang="es-GT" sz="1600" b="0" u="none" strike="noStrike" noProof="0" dirty="0">
                          <a:solidFill>
                            <a:srgbClr val="000000"/>
                          </a:solidFill>
                          <a:effectLst/>
                          <a:latin typeface="+mn-lt"/>
                        </a:rPr>
                        <a:t>EB</a:t>
                      </a:r>
                      <a:endParaRPr lang="es-GT" sz="1600" b="0" i="0" u="none" strike="noStrike" noProof="0" dirty="0">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cs typeface="Times New Roman"/>
                        </a:defRPr>
                      </a:lvl1pPr>
                      <a:lvl2pPr marL="457200" algn="l" defTabSz="914400" rtl="0" eaLnBrk="1" latinLnBrk="0" hangingPunct="1">
                        <a:defRPr sz="1800" kern="1200">
                          <a:solidFill>
                            <a:schemeClr val="tx1"/>
                          </a:solidFill>
                          <a:latin typeface="Calibri"/>
                          <a:cs typeface="Times New Roman"/>
                        </a:defRPr>
                      </a:lvl2pPr>
                      <a:lvl3pPr marL="914400" algn="l" defTabSz="914400" rtl="0" eaLnBrk="1" latinLnBrk="0" hangingPunct="1">
                        <a:defRPr sz="1800" kern="1200">
                          <a:solidFill>
                            <a:schemeClr val="tx1"/>
                          </a:solidFill>
                          <a:latin typeface="Calibri"/>
                          <a:cs typeface="Times New Roman"/>
                        </a:defRPr>
                      </a:lvl3pPr>
                      <a:lvl4pPr marL="1371600" algn="l" defTabSz="914400" rtl="0" eaLnBrk="1" latinLnBrk="0" hangingPunct="1">
                        <a:defRPr sz="1800" kern="1200">
                          <a:solidFill>
                            <a:schemeClr val="tx1"/>
                          </a:solidFill>
                          <a:latin typeface="Calibri"/>
                          <a:cs typeface="Times New Roman"/>
                        </a:defRPr>
                      </a:lvl4pPr>
                      <a:lvl5pPr marL="1828800" algn="l" defTabSz="914400" rtl="0" eaLnBrk="1" latinLnBrk="0" hangingPunct="1">
                        <a:defRPr sz="1800" kern="1200">
                          <a:solidFill>
                            <a:schemeClr val="tx1"/>
                          </a:solidFill>
                          <a:latin typeface="Calibri"/>
                          <a:cs typeface="Times New Roman"/>
                        </a:defRPr>
                      </a:lvl5pPr>
                      <a:lvl6pPr marL="2286000" algn="l" defTabSz="914400" rtl="0" eaLnBrk="1" latinLnBrk="0" hangingPunct="1">
                        <a:defRPr sz="1800" kern="1200">
                          <a:solidFill>
                            <a:schemeClr val="tx1"/>
                          </a:solidFill>
                          <a:latin typeface="Calibri"/>
                          <a:cs typeface="Times New Roman"/>
                        </a:defRPr>
                      </a:lvl6pPr>
                      <a:lvl7pPr marL="2743200" algn="l" defTabSz="914400" rtl="0" eaLnBrk="1" latinLnBrk="0" hangingPunct="1">
                        <a:defRPr sz="1800" kern="1200">
                          <a:solidFill>
                            <a:schemeClr val="tx1"/>
                          </a:solidFill>
                          <a:latin typeface="Calibri"/>
                          <a:cs typeface="Times New Roman"/>
                        </a:defRPr>
                      </a:lvl7pPr>
                      <a:lvl8pPr marL="3200400" algn="l" defTabSz="914400" rtl="0" eaLnBrk="1" latinLnBrk="0" hangingPunct="1">
                        <a:defRPr sz="1800" kern="1200">
                          <a:solidFill>
                            <a:schemeClr val="tx1"/>
                          </a:solidFill>
                          <a:latin typeface="Calibri"/>
                          <a:cs typeface="Times New Roman"/>
                        </a:defRPr>
                      </a:lvl8pPr>
                      <a:lvl9pPr marL="3657600" algn="l" defTabSz="914400" rtl="0" eaLnBrk="1" latinLnBrk="0" hangingPunct="1">
                        <a:defRPr sz="1800" kern="1200">
                          <a:solidFill>
                            <a:schemeClr val="tx1"/>
                          </a:solidFill>
                          <a:latin typeface="Calibri"/>
                          <a:cs typeface="Times New Roman"/>
                        </a:defRPr>
                      </a:lvl9pPr>
                    </a:lstStyle>
                    <a:p>
                      <a:pPr algn="ctr" rtl="0" fontAlgn="b">
                        <a:spcBef>
                          <a:spcPts val="0"/>
                        </a:spcBef>
                        <a:spcAft>
                          <a:spcPts val="0"/>
                        </a:spcAft>
                      </a:pPr>
                      <a:r>
                        <a:rPr lang="es-GT" sz="1600" b="0" u="none" strike="noStrike" noProof="0" dirty="0">
                          <a:solidFill>
                            <a:srgbClr val="000000"/>
                          </a:solidFill>
                          <a:effectLst/>
                          <a:latin typeface="+mn-lt"/>
                        </a:rPr>
                        <a:t>9</a:t>
                      </a:r>
                      <a:endParaRPr lang="es-GT" sz="1600" b="0" i="0" u="none" strike="noStrike" noProof="0" dirty="0">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246548">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spcBef>
                          <a:spcPts val="0"/>
                        </a:spcBef>
                        <a:spcAft>
                          <a:spcPts val="0"/>
                        </a:spcAft>
                      </a:pPr>
                      <a:r>
                        <a:rPr lang="es-GT" sz="1600" b="0" u="none" strike="noStrike" noProof="0" dirty="0">
                          <a:solidFill>
                            <a:srgbClr val="000000"/>
                          </a:solidFill>
                          <a:effectLst/>
                          <a:latin typeface="+mn-lt"/>
                        </a:rPr>
                        <a:t>NG</a:t>
                      </a:r>
                      <a:endParaRPr lang="es-GT" sz="1600" b="0" i="0" u="none" strike="noStrike" noProof="0" dirty="0">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cs typeface="Times New Roman"/>
                        </a:defRPr>
                      </a:lvl1pPr>
                      <a:lvl2pPr marL="457200" algn="l" defTabSz="914400" rtl="0" eaLnBrk="1" latinLnBrk="0" hangingPunct="1">
                        <a:defRPr sz="1800" kern="1200">
                          <a:solidFill>
                            <a:schemeClr val="tx1"/>
                          </a:solidFill>
                          <a:latin typeface="Calibri"/>
                          <a:cs typeface="Times New Roman"/>
                        </a:defRPr>
                      </a:lvl2pPr>
                      <a:lvl3pPr marL="914400" algn="l" defTabSz="914400" rtl="0" eaLnBrk="1" latinLnBrk="0" hangingPunct="1">
                        <a:defRPr sz="1800" kern="1200">
                          <a:solidFill>
                            <a:schemeClr val="tx1"/>
                          </a:solidFill>
                          <a:latin typeface="Calibri"/>
                          <a:cs typeface="Times New Roman"/>
                        </a:defRPr>
                      </a:lvl3pPr>
                      <a:lvl4pPr marL="1371600" algn="l" defTabSz="914400" rtl="0" eaLnBrk="1" latinLnBrk="0" hangingPunct="1">
                        <a:defRPr sz="1800" kern="1200">
                          <a:solidFill>
                            <a:schemeClr val="tx1"/>
                          </a:solidFill>
                          <a:latin typeface="Calibri"/>
                          <a:cs typeface="Times New Roman"/>
                        </a:defRPr>
                      </a:lvl4pPr>
                      <a:lvl5pPr marL="1828800" algn="l" defTabSz="914400" rtl="0" eaLnBrk="1" latinLnBrk="0" hangingPunct="1">
                        <a:defRPr sz="1800" kern="1200">
                          <a:solidFill>
                            <a:schemeClr val="tx1"/>
                          </a:solidFill>
                          <a:latin typeface="Calibri"/>
                          <a:cs typeface="Times New Roman"/>
                        </a:defRPr>
                      </a:lvl5pPr>
                      <a:lvl6pPr marL="2286000" algn="l" defTabSz="914400" rtl="0" eaLnBrk="1" latinLnBrk="0" hangingPunct="1">
                        <a:defRPr sz="1800" kern="1200">
                          <a:solidFill>
                            <a:schemeClr val="tx1"/>
                          </a:solidFill>
                          <a:latin typeface="Calibri"/>
                          <a:cs typeface="Times New Roman"/>
                        </a:defRPr>
                      </a:lvl6pPr>
                      <a:lvl7pPr marL="2743200" algn="l" defTabSz="914400" rtl="0" eaLnBrk="1" latinLnBrk="0" hangingPunct="1">
                        <a:defRPr sz="1800" kern="1200">
                          <a:solidFill>
                            <a:schemeClr val="tx1"/>
                          </a:solidFill>
                          <a:latin typeface="Calibri"/>
                          <a:cs typeface="Times New Roman"/>
                        </a:defRPr>
                      </a:lvl7pPr>
                      <a:lvl8pPr marL="3200400" algn="l" defTabSz="914400" rtl="0" eaLnBrk="1" latinLnBrk="0" hangingPunct="1">
                        <a:defRPr sz="1800" kern="1200">
                          <a:solidFill>
                            <a:schemeClr val="tx1"/>
                          </a:solidFill>
                          <a:latin typeface="Calibri"/>
                          <a:cs typeface="Times New Roman"/>
                        </a:defRPr>
                      </a:lvl8pPr>
                      <a:lvl9pPr marL="3657600" algn="l" defTabSz="914400" rtl="0" eaLnBrk="1" latinLnBrk="0" hangingPunct="1">
                        <a:defRPr sz="1800" kern="1200">
                          <a:solidFill>
                            <a:schemeClr val="tx1"/>
                          </a:solidFill>
                          <a:latin typeface="Calibri"/>
                          <a:cs typeface="Times New Roman"/>
                        </a:defRPr>
                      </a:lvl9pPr>
                    </a:lstStyle>
                    <a:p>
                      <a:pPr algn="ctr" rtl="0" fontAlgn="b">
                        <a:spcBef>
                          <a:spcPts val="0"/>
                        </a:spcBef>
                        <a:spcAft>
                          <a:spcPts val="0"/>
                        </a:spcAft>
                      </a:pPr>
                      <a:r>
                        <a:rPr lang="es-GT" sz="1600" b="0" u="none" strike="noStrike" noProof="0" dirty="0">
                          <a:solidFill>
                            <a:srgbClr val="000000"/>
                          </a:solidFill>
                          <a:effectLst/>
                          <a:latin typeface="+mn-lt"/>
                        </a:rPr>
                        <a:t>10</a:t>
                      </a:r>
                      <a:endParaRPr lang="es-GT" sz="1600" b="0" i="0" u="none" strike="noStrike" noProof="0" dirty="0">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246548">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spcBef>
                          <a:spcPts val="0"/>
                        </a:spcBef>
                        <a:spcAft>
                          <a:spcPts val="0"/>
                        </a:spcAft>
                      </a:pPr>
                      <a:r>
                        <a:rPr lang="es-GT" sz="1600" b="0" u="none" strike="noStrike" noProof="0" dirty="0">
                          <a:solidFill>
                            <a:srgbClr val="000000"/>
                          </a:solidFill>
                          <a:effectLst/>
                          <a:latin typeface="+mn-lt"/>
                        </a:rPr>
                        <a:t>PK</a:t>
                      </a:r>
                      <a:endParaRPr lang="es-GT" sz="1600" b="0" i="0" u="none" strike="noStrike" noProof="0" dirty="0">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cs typeface="Times New Roman"/>
                        </a:defRPr>
                      </a:lvl1pPr>
                      <a:lvl2pPr marL="457200" algn="l" defTabSz="914400" rtl="0" eaLnBrk="1" latinLnBrk="0" hangingPunct="1">
                        <a:defRPr sz="1800" kern="1200">
                          <a:solidFill>
                            <a:schemeClr val="tx1"/>
                          </a:solidFill>
                          <a:latin typeface="Calibri"/>
                          <a:cs typeface="Times New Roman"/>
                        </a:defRPr>
                      </a:lvl2pPr>
                      <a:lvl3pPr marL="914400" algn="l" defTabSz="914400" rtl="0" eaLnBrk="1" latinLnBrk="0" hangingPunct="1">
                        <a:defRPr sz="1800" kern="1200">
                          <a:solidFill>
                            <a:schemeClr val="tx1"/>
                          </a:solidFill>
                          <a:latin typeface="Calibri"/>
                          <a:cs typeface="Times New Roman"/>
                        </a:defRPr>
                      </a:lvl3pPr>
                      <a:lvl4pPr marL="1371600" algn="l" defTabSz="914400" rtl="0" eaLnBrk="1" latinLnBrk="0" hangingPunct="1">
                        <a:defRPr sz="1800" kern="1200">
                          <a:solidFill>
                            <a:schemeClr val="tx1"/>
                          </a:solidFill>
                          <a:latin typeface="Calibri"/>
                          <a:cs typeface="Times New Roman"/>
                        </a:defRPr>
                      </a:lvl4pPr>
                      <a:lvl5pPr marL="1828800" algn="l" defTabSz="914400" rtl="0" eaLnBrk="1" latinLnBrk="0" hangingPunct="1">
                        <a:defRPr sz="1800" kern="1200">
                          <a:solidFill>
                            <a:schemeClr val="tx1"/>
                          </a:solidFill>
                          <a:latin typeface="Calibri"/>
                          <a:cs typeface="Times New Roman"/>
                        </a:defRPr>
                      </a:lvl5pPr>
                      <a:lvl6pPr marL="2286000" algn="l" defTabSz="914400" rtl="0" eaLnBrk="1" latinLnBrk="0" hangingPunct="1">
                        <a:defRPr sz="1800" kern="1200">
                          <a:solidFill>
                            <a:schemeClr val="tx1"/>
                          </a:solidFill>
                          <a:latin typeface="Calibri"/>
                          <a:cs typeface="Times New Roman"/>
                        </a:defRPr>
                      </a:lvl6pPr>
                      <a:lvl7pPr marL="2743200" algn="l" defTabSz="914400" rtl="0" eaLnBrk="1" latinLnBrk="0" hangingPunct="1">
                        <a:defRPr sz="1800" kern="1200">
                          <a:solidFill>
                            <a:schemeClr val="tx1"/>
                          </a:solidFill>
                          <a:latin typeface="Calibri"/>
                          <a:cs typeface="Times New Roman"/>
                        </a:defRPr>
                      </a:lvl7pPr>
                      <a:lvl8pPr marL="3200400" algn="l" defTabSz="914400" rtl="0" eaLnBrk="1" latinLnBrk="0" hangingPunct="1">
                        <a:defRPr sz="1800" kern="1200">
                          <a:solidFill>
                            <a:schemeClr val="tx1"/>
                          </a:solidFill>
                          <a:latin typeface="Calibri"/>
                          <a:cs typeface="Times New Roman"/>
                        </a:defRPr>
                      </a:lvl8pPr>
                      <a:lvl9pPr marL="3657600" algn="l" defTabSz="914400" rtl="0" eaLnBrk="1" latinLnBrk="0" hangingPunct="1">
                        <a:defRPr sz="1800" kern="1200">
                          <a:solidFill>
                            <a:schemeClr val="tx1"/>
                          </a:solidFill>
                          <a:latin typeface="Calibri"/>
                          <a:cs typeface="Times New Roman"/>
                        </a:defRPr>
                      </a:lvl9pPr>
                    </a:lstStyle>
                    <a:p>
                      <a:pPr algn="ctr" rtl="0" fontAlgn="b">
                        <a:spcBef>
                          <a:spcPts val="0"/>
                        </a:spcBef>
                        <a:spcAft>
                          <a:spcPts val="0"/>
                        </a:spcAft>
                      </a:pPr>
                      <a:r>
                        <a:rPr lang="es-GT" sz="1600" b="0" u="none" strike="noStrike" noProof="0" dirty="0">
                          <a:solidFill>
                            <a:srgbClr val="000000"/>
                          </a:solidFill>
                          <a:effectLst/>
                          <a:latin typeface="+mn-lt"/>
                        </a:rPr>
                        <a:t>7</a:t>
                      </a:r>
                      <a:endParaRPr lang="es-GT" sz="1600" b="0" i="0" u="none" strike="noStrike" noProof="0" dirty="0">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r h="246548">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spcBef>
                          <a:spcPts val="0"/>
                        </a:spcBef>
                        <a:spcAft>
                          <a:spcPts val="0"/>
                        </a:spcAft>
                      </a:pPr>
                      <a:r>
                        <a:rPr lang="es-GT" sz="1600" b="0" u="none" strike="noStrike" noProof="0" dirty="0">
                          <a:solidFill>
                            <a:srgbClr val="000000"/>
                          </a:solidFill>
                          <a:effectLst/>
                          <a:latin typeface="+mn-lt"/>
                        </a:rPr>
                        <a:t>BJ</a:t>
                      </a:r>
                      <a:endParaRPr lang="es-GT" sz="1600" b="0" i="0" u="none" strike="noStrike" noProof="0" dirty="0">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cs typeface="Times New Roman"/>
                        </a:defRPr>
                      </a:lvl1pPr>
                      <a:lvl2pPr marL="457200" algn="l" defTabSz="914400" rtl="0" eaLnBrk="1" latinLnBrk="0" hangingPunct="1">
                        <a:defRPr sz="1800" kern="1200">
                          <a:solidFill>
                            <a:schemeClr val="tx1"/>
                          </a:solidFill>
                          <a:latin typeface="Calibri"/>
                          <a:cs typeface="Times New Roman"/>
                        </a:defRPr>
                      </a:lvl2pPr>
                      <a:lvl3pPr marL="914400" algn="l" defTabSz="914400" rtl="0" eaLnBrk="1" latinLnBrk="0" hangingPunct="1">
                        <a:defRPr sz="1800" kern="1200">
                          <a:solidFill>
                            <a:schemeClr val="tx1"/>
                          </a:solidFill>
                          <a:latin typeface="Calibri"/>
                          <a:cs typeface="Times New Roman"/>
                        </a:defRPr>
                      </a:lvl3pPr>
                      <a:lvl4pPr marL="1371600" algn="l" defTabSz="914400" rtl="0" eaLnBrk="1" latinLnBrk="0" hangingPunct="1">
                        <a:defRPr sz="1800" kern="1200">
                          <a:solidFill>
                            <a:schemeClr val="tx1"/>
                          </a:solidFill>
                          <a:latin typeface="Calibri"/>
                          <a:cs typeface="Times New Roman"/>
                        </a:defRPr>
                      </a:lvl4pPr>
                      <a:lvl5pPr marL="1828800" algn="l" defTabSz="914400" rtl="0" eaLnBrk="1" latinLnBrk="0" hangingPunct="1">
                        <a:defRPr sz="1800" kern="1200">
                          <a:solidFill>
                            <a:schemeClr val="tx1"/>
                          </a:solidFill>
                          <a:latin typeface="Calibri"/>
                          <a:cs typeface="Times New Roman"/>
                        </a:defRPr>
                      </a:lvl5pPr>
                      <a:lvl6pPr marL="2286000" algn="l" defTabSz="914400" rtl="0" eaLnBrk="1" latinLnBrk="0" hangingPunct="1">
                        <a:defRPr sz="1800" kern="1200">
                          <a:solidFill>
                            <a:schemeClr val="tx1"/>
                          </a:solidFill>
                          <a:latin typeface="Calibri"/>
                          <a:cs typeface="Times New Roman"/>
                        </a:defRPr>
                      </a:lvl6pPr>
                      <a:lvl7pPr marL="2743200" algn="l" defTabSz="914400" rtl="0" eaLnBrk="1" latinLnBrk="0" hangingPunct="1">
                        <a:defRPr sz="1800" kern="1200">
                          <a:solidFill>
                            <a:schemeClr val="tx1"/>
                          </a:solidFill>
                          <a:latin typeface="Calibri"/>
                          <a:cs typeface="Times New Roman"/>
                        </a:defRPr>
                      </a:lvl7pPr>
                      <a:lvl8pPr marL="3200400" algn="l" defTabSz="914400" rtl="0" eaLnBrk="1" latinLnBrk="0" hangingPunct="1">
                        <a:defRPr sz="1800" kern="1200">
                          <a:solidFill>
                            <a:schemeClr val="tx1"/>
                          </a:solidFill>
                          <a:latin typeface="Calibri"/>
                          <a:cs typeface="Times New Roman"/>
                        </a:defRPr>
                      </a:lvl8pPr>
                      <a:lvl9pPr marL="3657600" algn="l" defTabSz="914400" rtl="0" eaLnBrk="1" latinLnBrk="0" hangingPunct="1">
                        <a:defRPr sz="1800" kern="1200">
                          <a:solidFill>
                            <a:schemeClr val="tx1"/>
                          </a:solidFill>
                          <a:latin typeface="Calibri"/>
                          <a:cs typeface="Times New Roman"/>
                        </a:defRPr>
                      </a:lvl9pPr>
                    </a:lstStyle>
                    <a:p>
                      <a:pPr algn="ctr" rtl="0" fontAlgn="b">
                        <a:spcBef>
                          <a:spcPts val="0"/>
                        </a:spcBef>
                        <a:spcAft>
                          <a:spcPts val="0"/>
                        </a:spcAft>
                      </a:pPr>
                      <a:r>
                        <a:rPr lang="es-GT" sz="1600" b="0" u="none" strike="noStrike" noProof="0" dirty="0">
                          <a:solidFill>
                            <a:srgbClr val="000000"/>
                          </a:solidFill>
                          <a:effectLst/>
                          <a:latin typeface="+mn-lt"/>
                        </a:rPr>
                        <a:t>9</a:t>
                      </a:r>
                      <a:endParaRPr lang="es-GT" sz="1600" b="0" i="0" u="none" strike="noStrike" noProof="0" dirty="0">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7"/>
                  </a:ext>
                </a:extLst>
              </a:tr>
              <a:tr h="246548">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spcBef>
                          <a:spcPts val="0"/>
                        </a:spcBef>
                        <a:spcAft>
                          <a:spcPts val="0"/>
                        </a:spcAft>
                      </a:pPr>
                      <a:r>
                        <a:rPr lang="es-GT" sz="1600" b="0" u="none" strike="noStrike" noProof="0" dirty="0">
                          <a:solidFill>
                            <a:srgbClr val="000000"/>
                          </a:solidFill>
                          <a:effectLst/>
                          <a:latin typeface="+mn-lt"/>
                        </a:rPr>
                        <a:t>JH</a:t>
                      </a:r>
                      <a:endParaRPr lang="es-GT" sz="1600" b="0" i="0" u="none" strike="noStrike" noProof="0" dirty="0">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cs typeface="Times New Roman"/>
                        </a:defRPr>
                      </a:lvl1pPr>
                      <a:lvl2pPr marL="457200" algn="l" defTabSz="914400" rtl="0" eaLnBrk="1" latinLnBrk="0" hangingPunct="1">
                        <a:defRPr sz="1800" kern="1200">
                          <a:solidFill>
                            <a:schemeClr val="tx1"/>
                          </a:solidFill>
                          <a:latin typeface="Calibri"/>
                          <a:cs typeface="Times New Roman"/>
                        </a:defRPr>
                      </a:lvl2pPr>
                      <a:lvl3pPr marL="914400" algn="l" defTabSz="914400" rtl="0" eaLnBrk="1" latinLnBrk="0" hangingPunct="1">
                        <a:defRPr sz="1800" kern="1200">
                          <a:solidFill>
                            <a:schemeClr val="tx1"/>
                          </a:solidFill>
                          <a:latin typeface="Calibri"/>
                          <a:cs typeface="Times New Roman"/>
                        </a:defRPr>
                      </a:lvl3pPr>
                      <a:lvl4pPr marL="1371600" algn="l" defTabSz="914400" rtl="0" eaLnBrk="1" latinLnBrk="0" hangingPunct="1">
                        <a:defRPr sz="1800" kern="1200">
                          <a:solidFill>
                            <a:schemeClr val="tx1"/>
                          </a:solidFill>
                          <a:latin typeface="Calibri"/>
                          <a:cs typeface="Times New Roman"/>
                        </a:defRPr>
                      </a:lvl4pPr>
                      <a:lvl5pPr marL="1828800" algn="l" defTabSz="914400" rtl="0" eaLnBrk="1" latinLnBrk="0" hangingPunct="1">
                        <a:defRPr sz="1800" kern="1200">
                          <a:solidFill>
                            <a:schemeClr val="tx1"/>
                          </a:solidFill>
                          <a:latin typeface="Calibri"/>
                          <a:cs typeface="Times New Roman"/>
                        </a:defRPr>
                      </a:lvl5pPr>
                      <a:lvl6pPr marL="2286000" algn="l" defTabSz="914400" rtl="0" eaLnBrk="1" latinLnBrk="0" hangingPunct="1">
                        <a:defRPr sz="1800" kern="1200">
                          <a:solidFill>
                            <a:schemeClr val="tx1"/>
                          </a:solidFill>
                          <a:latin typeface="Calibri"/>
                          <a:cs typeface="Times New Roman"/>
                        </a:defRPr>
                      </a:lvl6pPr>
                      <a:lvl7pPr marL="2743200" algn="l" defTabSz="914400" rtl="0" eaLnBrk="1" latinLnBrk="0" hangingPunct="1">
                        <a:defRPr sz="1800" kern="1200">
                          <a:solidFill>
                            <a:schemeClr val="tx1"/>
                          </a:solidFill>
                          <a:latin typeface="Calibri"/>
                          <a:cs typeface="Times New Roman"/>
                        </a:defRPr>
                      </a:lvl7pPr>
                      <a:lvl8pPr marL="3200400" algn="l" defTabSz="914400" rtl="0" eaLnBrk="1" latinLnBrk="0" hangingPunct="1">
                        <a:defRPr sz="1800" kern="1200">
                          <a:solidFill>
                            <a:schemeClr val="tx1"/>
                          </a:solidFill>
                          <a:latin typeface="Calibri"/>
                          <a:cs typeface="Times New Roman"/>
                        </a:defRPr>
                      </a:lvl8pPr>
                      <a:lvl9pPr marL="3657600" algn="l" defTabSz="914400" rtl="0" eaLnBrk="1" latinLnBrk="0" hangingPunct="1">
                        <a:defRPr sz="1800" kern="1200">
                          <a:solidFill>
                            <a:schemeClr val="tx1"/>
                          </a:solidFill>
                          <a:latin typeface="Calibri"/>
                          <a:cs typeface="Times New Roman"/>
                        </a:defRPr>
                      </a:lvl9pPr>
                    </a:lstStyle>
                    <a:p>
                      <a:pPr algn="ctr" rtl="0" fontAlgn="b">
                        <a:spcBef>
                          <a:spcPts val="0"/>
                        </a:spcBef>
                        <a:spcAft>
                          <a:spcPts val="0"/>
                        </a:spcAft>
                      </a:pPr>
                      <a:r>
                        <a:rPr lang="es-GT" sz="1600" b="0" u="none" strike="noStrike" noProof="0" dirty="0">
                          <a:solidFill>
                            <a:srgbClr val="000000"/>
                          </a:solidFill>
                          <a:effectLst/>
                          <a:latin typeface="+mn-lt"/>
                        </a:rPr>
                        <a:t>9</a:t>
                      </a:r>
                      <a:endParaRPr lang="es-GT" sz="1600" b="0" i="0" u="none" strike="noStrike" noProof="0" dirty="0">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8"/>
                  </a:ext>
                </a:extLst>
              </a:tr>
              <a:tr h="246548">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spcBef>
                          <a:spcPts val="0"/>
                        </a:spcBef>
                        <a:spcAft>
                          <a:spcPts val="0"/>
                        </a:spcAft>
                      </a:pPr>
                      <a:r>
                        <a:rPr lang="es-GT" sz="1600" b="0" u="none" strike="noStrike" noProof="0" dirty="0">
                          <a:solidFill>
                            <a:srgbClr val="000000"/>
                          </a:solidFill>
                          <a:effectLst/>
                          <a:latin typeface="+mn-lt"/>
                        </a:rPr>
                        <a:t>RF</a:t>
                      </a:r>
                      <a:endParaRPr lang="es-GT" sz="1600" b="0" i="0" u="none" strike="noStrike" noProof="0" dirty="0">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cs typeface="Times New Roman"/>
                        </a:defRPr>
                      </a:lvl1pPr>
                      <a:lvl2pPr marL="457200" algn="l" defTabSz="914400" rtl="0" eaLnBrk="1" latinLnBrk="0" hangingPunct="1">
                        <a:defRPr sz="1800" kern="1200">
                          <a:solidFill>
                            <a:schemeClr val="tx1"/>
                          </a:solidFill>
                          <a:latin typeface="Calibri"/>
                          <a:cs typeface="Times New Roman"/>
                        </a:defRPr>
                      </a:lvl2pPr>
                      <a:lvl3pPr marL="914400" algn="l" defTabSz="914400" rtl="0" eaLnBrk="1" latinLnBrk="0" hangingPunct="1">
                        <a:defRPr sz="1800" kern="1200">
                          <a:solidFill>
                            <a:schemeClr val="tx1"/>
                          </a:solidFill>
                          <a:latin typeface="Calibri"/>
                          <a:cs typeface="Times New Roman"/>
                        </a:defRPr>
                      </a:lvl3pPr>
                      <a:lvl4pPr marL="1371600" algn="l" defTabSz="914400" rtl="0" eaLnBrk="1" latinLnBrk="0" hangingPunct="1">
                        <a:defRPr sz="1800" kern="1200">
                          <a:solidFill>
                            <a:schemeClr val="tx1"/>
                          </a:solidFill>
                          <a:latin typeface="Calibri"/>
                          <a:cs typeface="Times New Roman"/>
                        </a:defRPr>
                      </a:lvl4pPr>
                      <a:lvl5pPr marL="1828800" algn="l" defTabSz="914400" rtl="0" eaLnBrk="1" latinLnBrk="0" hangingPunct="1">
                        <a:defRPr sz="1800" kern="1200">
                          <a:solidFill>
                            <a:schemeClr val="tx1"/>
                          </a:solidFill>
                          <a:latin typeface="Calibri"/>
                          <a:cs typeface="Times New Roman"/>
                        </a:defRPr>
                      </a:lvl5pPr>
                      <a:lvl6pPr marL="2286000" algn="l" defTabSz="914400" rtl="0" eaLnBrk="1" latinLnBrk="0" hangingPunct="1">
                        <a:defRPr sz="1800" kern="1200">
                          <a:solidFill>
                            <a:schemeClr val="tx1"/>
                          </a:solidFill>
                          <a:latin typeface="Calibri"/>
                          <a:cs typeface="Times New Roman"/>
                        </a:defRPr>
                      </a:lvl6pPr>
                      <a:lvl7pPr marL="2743200" algn="l" defTabSz="914400" rtl="0" eaLnBrk="1" latinLnBrk="0" hangingPunct="1">
                        <a:defRPr sz="1800" kern="1200">
                          <a:solidFill>
                            <a:schemeClr val="tx1"/>
                          </a:solidFill>
                          <a:latin typeface="Calibri"/>
                          <a:cs typeface="Times New Roman"/>
                        </a:defRPr>
                      </a:lvl7pPr>
                      <a:lvl8pPr marL="3200400" algn="l" defTabSz="914400" rtl="0" eaLnBrk="1" latinLnBrk="0" hangingPunct="1">
                        <a:defRPr sz="1800" kern="1200">
                          <a:solidFill>
                            <a:schemeClr val="tx1"/>
                          </a:solidFill>
                          <a:latin typeface="Calibri"/>
                          <a:cs typeface="Times New Roman"/>
                        </a:defRPr>
                      </a:lvl8pPr>
                      <a:lvl9pPr marL="3657600" algn="l" defTabSz="914400" rtl="0" eaLnBrk="1" latinLnBrk="0" hangingPunct="1">
                        <a:defRPr sz="1800" kern="1200">
                          <a:solidFill>
                            <a:schemeClr val="tx1"/>
                          </a:solidFill>
                          <a:latin typeface="Calibri"/>
                          <a:cs typeface="Times New Roman"/>
                        </a:defRPr>
                      </a:lvl9pPr>
                    </a:lstStyle>
                    <a:p>
                      <a:pPr algn="ctr" rtl="0" fontAlgn="b">
                        <a:spcBef>
                          <a:spcPts val="0"/>
                        </a:spcBef>
                        <a:spcAft>
                          <a:spcPts val="0"/>
                        </a:spcAft>
                      </a:pPr>
                      <a:r>
                        <a:rPr lang="es-GT" sz="1600" b="0" u="none" strike="noStrike" noProof="0" dirty="0">
                          <a:solidFill>
                            <a:srgbClr val="000000"/>
                          </a:solidFill>
                          <a:effectLst/>
                          <a:latin typeface="+mn-lt"/>
                        </a:rPr>
                        <a:t>6</a:t>
                      </a:r>
                      <a:endParaRPr lang="es-GT" sz="1600" b="0" i="0" u="none" strike="noStrike" noProof="0" dirty="0">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9"/>
                  </a:ext>
                </a:extLst>
              </a:tr>
              <a:tr h="246548">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spcBef>
                          <a:spcPts val="0"/>
                        </a:spcBef>
                        <a:spcAft>
                          <a:spcPts val="0"/>
                        </a:spcAft>
                      </a:pPr>
                      <a:r>
                        <a:rPr lang="es-GT" sz="1600" b="0" u="none" strike="noStrike" noProof="0" dirty="0">
                          <a:solidFill>
                            <a:srgbClr val="000000"/>
                          </a:solidFill>
                          <a:effectLst/>
                          <a:latin typeface="+mn-lt"/>
                        </a:rPr>
                        <a:t>AH</a:t>
                      </a:r>
                      <a:endParaRPr lang="es-GT" sz="1600" b="0" i="0" u="none" strike="noStrike" noProof="0" dirty="0">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cs typeface="Times New Roman"/>
                        </a:defRPr>
                      </a:lvl1pPr>
                      <a:lvl2pPr marL="457200" algn="l" defTabSz="914400" rtl="0" eaLnBrk="1" latinLnBrk="0" hangingPunct="1">
                        <a:defRPr sz="1800" kern="1200">
                          <a:solidFill>
                            <a:schemeClr val="tx1"/>
                          </a:solidFill>
                          <a:latin typeface="Calibri"/>
                          <a:cs typeface="Times New Roman"/>
                        </a:defRPr>
                      </a:lvl2pPr>
                      <a:lvl3pPr marL="914400" algn="l" defTabSz="914400" rtl="0" eaLnBrk="1" latinLnBrk="0" hangingPunct="1">
                        <a:defRPr sz="1800" kern="1200">
                          <a:solidFill>
                            <a:schemeClr val="tx1"/>
                          </a:solidFill>
                          <a:latin typeface="Calibri"/>
                          <a:cs typeface="Times New Roman"/>
                        </a:defRPr>
                      </a:lvl3pPr>
                      <a:lvl4pPr marL="1371600" algn="l" defTabSz="914400" rtl="0" eaLnBrk="1" latinLnBrk="0" hangingPunct="1">
                        <a:defRPr sz="1800" kern="1200">
                          <a:solidFill>
                            <a:schemeClr val="tx1"/>
                          </a:solidFill>
                          <a:latin typeface="Calibri"/>
                          <a:cs typeface="Times New Roman"/>
                        </a:defRPr>
                      </a:lvl4pPr>
                      <a:lvl5pPr marL="1828800" algn="l" defTabSz="914400" rtl="0" eaLnBrk="1" latinLnBrk="0" hangingPunct="1">
                        <a:defRPr sz="1800" kern="1200">
                          <a:solidFill>
                            <a:schemeClr val="tx1"/>
                          </a:solidFill>
                          <a:latin typeface="Calibri"/>
                          <a:cs typeface="Times New Roman"/>
                        </a:defRPr>
                      </a:lvl5pPr>
                      <a:lvl6pPr marL="2286000" algn="l" defTabSz="914400" rtl="0" eaLnBrk="1" latinLnBrk="0" hangingPunct="1">
                        <a:defRPr sz="1800" kern="1200">
                          <a:solidFill>
                            <a:schemeClr val="tx1"/>
                          </a:solidFill>
                          <a:latin typeface="Calibri"/>
                          <a:cs typeface="Times New Roman"/>
                        </a:defRPr>
                      </a:lvl6pPr>
                      <a:lvl7pPr marL="2743200" algn="l" defTabSz="914400" rtl="0" eaLnBrk="1" latinLnBrk="0" hangingPunct="1">
                        <a:defRPr sz="1800" kern="1200">
                          <a:solidFill>
                            <a:schemeClr val="tx1"/>
                          </a:solidFill>
                          <a:latin typeface="Calibri"/>
                          <a:cs typeface="Times New Roman"/>
                        </a:defRPr>
                      </a:lvl7pPr>
                      <a:lvl8pPr marL="3200400" algn="l" defTabSz="914400" rtl="0" eaLnBrk="1" latinLnBrk="0" hangingPunct="1">
                        <a:defRPr sz="1800" kern="1200">
                          <a:solidFill>
                            <a:schemeClr val="tx1"/>
                          </a:solidFill>
                          <a:latin typeface="Calibri"/>
                          <a:cs typeface="Times New Roman"/>
                        </a:defRPr>
                      </a:lvl8pPr>
                      <a:lvl9pPr marL="3657600" algn="l" defTabSz="914400" rtl="0" eaLnBrk="1" latinLnBrk="0" hangingPunct="1">
                        <a:defRPr sz="1800" kern="1200">
                          <a:solidFill>
                            <a:schemeClr val="tx1"/>
                          </a:solidFill>
                          <a:latin typeface="Calibri"/>
                          <a:cs typeface="Times New Roman"/>
                        </a:defRPr>
                      </a:lvl9pPr>
                    </a:lstStyle>
                    <a:p>
                      <a:pPr algn="ctr" rtl="0" fontAlgn="b">
                        <a:spcBef>
                          <a:spcPts val="0"/>
                        </a:spcBef>
                        <a:spcAft>
                          <a:spcPts val="0"/>
                        </a:spcAft>
                      </a:pPr>
                      <a:r>
                        <a:rPr lang="es-GT" sz="1600" b="0" u="none" strike="noStrike" noProof="0" dirty="0">
                          <a:solidFill>
                            <a:srgbClr val="000000"/>
                          </a:solidFill>
                          <a:effectLst/>
                          <a:latin typeface="+mn-lt"/>
                        </a:rPr>
                        <a:t>2</a:t>
                      </a:r>
                      <a:endParaRPr lang="es-GT" sz="1600" b="0" i="0" u="none" strike="noStrike" noProof="0" dirty="0">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0"/>
                  </a:ext>
                </a:extLst>
              </a:tr>
              <a:tr h="246548">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spcBef>
                          <a:spcPts val="0"/>
                        </a:spcBef>
                        <a:spcAft>
                          <a:spcPts val="0"/>
                        </a:spcAft>
                      </a:pPr>
                      <a:r>
                        <a:rPr lang="es-GT" sz="1600" b="0" u="none" strike="noStrike" noProof="0" dirty="0">
                          <a:solidFill>
                            <a:srgbClr val="000000"/>
                          </a:solidFill>
                          <a:effectLst/>
                          <a:latin typeface="+mn-lt"/>
                        </a:rPr>
                        <a:t>TN</a:t>
                      </a:r>
                      <a:endParaRPr lang="es-GT" sz="1600" b="0" i="0" u="none" strike="noStrike" noProof="0" dirty="0">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cs typeface="Times New Roman"/>
                        </a:defRPr>
                      </a:lvl1pPr>
                      <a:lvl2pPr marL="457200" algn="l" defTabSz="914400" rtl="0" eaLnBrk="1" latinLnBrk="0" hangingPunct="1">
                        <a:defRPr sz="1800" kern="1200">
                          <a:solidFill>
                            <a:schemeClr val="tx1"/>
                          </a:solidFill>
                          <a:latin typeface="Calibri"/>
                          <a:cs typeface="Times New Roman"/>
                        </a:defRPr>
                      </a:lvl2pPr>
                      <a:lvl3pPr marL="914400" algn="l" defTabSz="914400" rtl="0" eaLnBrk="1" latinLnBrk="0" hangingPunct="1">
                        <a:defRPr sz="1800" kern="1200">
                          <a:solidFill>
                            <a:schemeClr val="tx1"/>
                          </a:solidFill>
                          <a:latin typeface="Calibri"/>
                          <a:cs typeface="Times New Roman"/>
                        </a:defRPr>
                      </a:lvl3pPr>
                      <a:lvl4pPr marL="1371600" algn="l" defTabSz="914400" rtl="0" eaLnBrk="1" latinLnBrk="0" hangingPunct="1">
                        <a:defRPr sz="1800" kern="1200">
                          <a:solidFill>
                            <a:schemeClr val="tx1"/>
                          </a:solidFill>
                          <a:latin typeface="Calibri"/>
                          <a:cs typeface="Times New Roman"/>
                        </a:defRPr>
                      </a:lvl4pPr>
                      <a:lvl5pPr marL="1828800" algn="l" defTabSz="914400" rtl="0" eaLnBrk="1" latinLnBrk="0" hangingPunct="1">
                        <a:defRPr sz="1800" kern="1200">
                          <a:solidFill>
                            <a:schemeClr val="tx1"/>
                          </a:solidFill>
                          <a:latin typeface="Calibri"/>
                          <a:cs typeface="Times New Roman"/>
                        </a:defRPr>
                      </a:lvl5pPr>
                      <a:lvl6pPr marL="2286000" algn="l" defTabSz="914400" rtl="0" eaLnBrk="1" latinLnBrk="0" hangingPunct="1">
                        <a:defRPr sz="1800" kern="1200">
                          <a:solidFill>
                            <a:schemeClr val="tx1"/>
                          </a:solidFill>
                          <a:latin typeface="Calibri"/>
                          <a:cs typeface="Times New Roman"/>
                        </a:defRPr>
                      </a:lvl6pPr>
                      <a:lvl7pPr marL="2743200" algn="l" defTabSz="914400" rtl="0" eaLnBrk="1" latinLnBrk="0" hangingPunct="1">
                        <a:defRPr sz="1800" kern="1200">
                          <a:solidFill>
                            <a:schemeClr val="tx1"/>
                          </a:solidFill>
                          <a:latin typeface="Calibri"/>
                          <a:cs typeface="Times New Roman"/>
                        </a:defRPr>
                      </a:lvl7pPr>
                      <a:lvl8pPr marL="3200400" algn="l" defTabSz="914400" rtl="0" eaLnBrk="1" latinLnBrk="0" hangingPunct="1">
                        <a:defRPr sz="1800" kern="1200">
                          <a:solidFill>
                            <a:schemeClr val="tx1"/>
                          </a:solidFill>
                          <a:latin typeface="Calibri"/>
                          <a:cs typeface="Times New Roman"/>
                        </a:defRPr>
                      </a:lvl8pPr>
                      <a:lvl9pPr marL="3657600" algn="l" defTabSz="914400" rtl="0" eaLnBrk="1" latinLnBrk="0" hangingPunct="1">
                        <a:defRPr sz="1800" kern="1200">
                          <a:solidFill>
                            <a:schemeClr val="tx1"/>
                          </a:solidFill>
                          <a:latin typeface="Calibri"/>
                          <a:cs typeface="Times New Roman"/>
                        </a:defRPr>
                      </a:lvl9pPr>
                    </a:lstStyle>
                    <a:p>
                      <a:pPr algn="ctr" rtl="0" fontAlgn="b">
                        <a:spcBef>
                          <a:spcPts val="0"/>
                        </a:spcBef>
                        <a:spcAft>
                          <a:spcPts val="0"/>
                        </a:spcAft>
                      </a:pPr>
                      <a:r>
                        <a:rPr lang="es-GT" sz="1600" b="0" u="none" strike="noStrike" noProof="0" dirty="0">
                          <a:solidFill>
                            <a:srgbClr val="000000"/>
                          </a:solidFill>
                          <a:effectLst/>
                          <a:latin typeface="+mn-lt"/>
                        </a:rPr>
                        <a:t>11</a:t>
                      </a:r>
                      <a:endParaRPr lang="es-GT" sz="1600" b="0" i="0" u="none" strike="noStrike" noProof="0" dirty="0">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1"/>
                  </a:ext>
                </a:extLst>
              </a:tr>
              <a:tr h="246548">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spcBef>
                          <a:spcPts val="0"/>
                        </a:spcBef>
                        <a:spcAft>
                          <a:spcPts val="0"/>
                        </a:spcAft>
                      </a:pPr>
                      <a:r>
                        <a:rPr lang="es-GT" sz="1600" b="0" u="none" strike="noStrike" noProof="0" dirty="0">
                          <a:solidFill>
                            <a:srgbClr val="000000"/>
                          </a:solidFill>
                          <a:effectLst/>
                          <a:latin typeface="+mn-lt"/>
                        </a:rPr>
                        <a:t>RT</a:t>
                      </a:r>
                      <a:endParaRPr lang="es-GT" sz="1600" b="0" i="0" u="none" strike="noStrike" noProof="0" dirty="0">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cs typeface="Times New Roman"/>
                        </a:defRPr>
                      </a:lvl1pPr>
                      <a:lvl2pPr marL="457200" algn="l" defTabSz="914400" rtl="0" eaLnBrk="1" latinLnBrk="0" hangingPunct="1">
                        <a:defRPr sz="1800" kern="1200">
                          <a:solidFill>
                            <a:schemeClr val="tx1"/>
                          </a:solidFill>
                          <a:latin typeface="Calibri"/>
                          <a:cs typeface="Times New Roman"/>
                        </a:defRPr>
                      </a:lvl2pPr>
                      <a:lvl3pPr marL="914400" algn="l" defTabSz="914400" rtl="0" eaLnBrk="1" latinLnBrk="0" hangingPunct="1">
                        <a:defRPr sz="1800" kern="1200">
                          <a:solidFill>
                            <a:schemeClr val="tx1"/>
                          </a:solidFill>
                          <a:latin typeface="Calibri"/>
                          <a:cs typeface="Times New Roman"/>
                        </a:defRPr>
                      </a:lvl3pPr>
                      <a:lvl4pPr marL="1371600" algn="l" defTabSz="914400" rtl="0" eaLnBrk="1" latinLnBrk="0" hangingPunct="1">
                        <a:defRPr sz="1800" kern="1200">
                          <a:solidFill>
                            <a:schemeClr val="tx1"/>
                          </a:solidFill>
                          <a:latin typeface="Calibri"/>
                          <a:cs typeface="Times New Roman"/>
                        </a:defRPr>
                      </a:lvl4pPr>
                      <a:lvl5pPr marL="1828800" algn="l" defTabSz="914400" rtl="0" eaLnBrk="1" latinLnBrk="0" hangingPunct="1">
                        <a:defRPr sz="1800" kern="1200">
                          <a:solidFill>
                            <a:schemeClr val="tx1"/>
                          </a:solidFill>
                          <a:latin typeface="Calibri"/>
                          <a:cs typeface="Times New Roman"/>
                        </a:defRPr>
                      </a:lvl5pPr>
                      <a:lvl6pPr marL="2286000" algn="l" defTabSz="914400" rtl="0" eaLnBrk="1" latinLnBrk="0" hangingPunct="1">
                        <a:defRPr sz="1800" kern="1200">
                          <a:solidFill>
                            <a:schemeClr val="tx1"/>
                          </a:solidFill>
                          <a:latin typeface="Calibri"/>
                          <a:cs typeface="Times New Roman"/>
                        </a:defRPr>
                      </a:lvl6pPr>
                      <a:lvl7pPr marL="2743200" algn="l" defTabSz="914400" rtl="0" eaLnBrk="1" latinLnBrk="0" hangingPunct="1">
                        <a:defRPr sz="1800" kern="1200">
                          <a:solidFill>
                            <a:schemeClr val="tx1"/>
                          </a:solidFill>
                          <a:latin typeface="Calibri"/>
                          <a:cs typeface="Times New Roman"/>
                        </a:defRPr>
                      </a:lvl7pPr>
                      <a:lvl8pPr marL="3200400" algn="l" defTabSz="914400" rtl="0" eaLnBrk="1" latinLnBrk="0" hangingPunct="1">
                        <a:defRPr sz="1800" kern="1200">
                          <a:solidFill>
                            <a:schemeClr val="tx1"/>
                          </a:solidFill>
                          <a:latin typeface="Calibri"/>
                          <a:cs typeface="Times New Roman"/>
                        </a:defRPr>
                      </a:lvl8pPr>
                      <a:lvl9pPr marL="3657600" algn="l" defTabSz="914400" rtl="0" eaLnBrk="1" latinLnBrk="0" hangingPunct="1">
                        <a:defRPr sz="1800" kern="1200">
                          <a:solidFill>
                            <a:schemeClr val="tx1"/>
                          </a:solidFill>
                          <a:latin typeface="Calibri"/>
                          <a:cs typeface="Times New Roman"/>
                        </a:defRPr>
                      </a:lvl9pPr>
                    </a:lstStyle>
                    <a:p>
                      <a:pPr algn="ctr" rtl="0" fontAlgn="b">
                        <a:spcBef>
                          <a:spcPts val="0"/>
                        </a:spcBef>
                        <a:spcAft>
                          <a:spcPts val="0"/>
                        </a:spcAft>
                      </a:pPr>
                      <a:r>
                        <a:rPr lang="es-GT" sz="1600" b="0" u="none" strike="noStrike" noProof="0" dirty="0">
                          <a:solidFill>
                            <a:srgbClr val="000000"/>
                          </a:solidFill>
                          <a:effectLst/>
                          <a:latin typeface="+mn-lt"/>
                        </a:rPr>
                        <a:t>8</a:t>
                      </a:r>
                      <a:endParaRPr lang="es-GT" sz="1600" b="0" i="0" u="none" strike="noStrike" noProof="0" dirty="0">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2"/>
                  </a:ext>
                </a:extLst>
              </a:tr>
              <a:tr h="246548">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spcBef>
                          <a:spcPts val="0"/>
                        </a:spcBef>
                        <a:spcAft>
                          <a:spcPts val="0"/>
                        </a:spcAft>
                      </a:pPr>
                      <a:r>
                        <a:rPr lang="es-GT" sz="1600" b="0" u="none" strike="noStrike" noProof="0" dirty="0">
                          <a:solidFill>
                            <a:srgbClr val="000000"/>
                          </a:solidFill>
                          <a:effectLst/>
                          <a:latin typeface="+mn-lt"/>
                        </a:rPr>
                        <a:t>LW</a:t>
                      </a:r>
                      <a:endParaRPr lang="es-GT" sz="1600" b="0" i="0" u="none" strike="noStrike" noProof="0" dirty="0">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cs typeface="Times New Roman"/>
                        </a:defRPr>
                      </a:lvl1pPr>
                      <a:lvl2pPr marL="457200" algn="l" defTabSz="914400" rtl="0" eaLnBrk="1" latinLnBrk="0" hangingPunct="1">
                        <a:defRPr sz="1800" kern="1200">
                          <a:solidFill>
                            <a:schemeClr val="tx1"/>
                          </a:solidFill>
                          <a:latin typeface="Calibri"/>
                          <a:cs typeface="Times New Roman"/>
                        </a:defRPr>
                      </a:lvl2pPr>
                      <a:lvl3pPr marL="914400" algn="l" defTabSz="914400" rtl="0" eaLnBrk="1" latinLnBrk="0" hangingPunct="1">
                        <a:defRPr sz="1800" kern="1200">
                          <a:solidFill>
                            <a:schemeClr val="tx1"/>
                          </a:solidFill>
                          <a:latin typeface="Calibri"/>
                          <a:cs typeface="Times New Roman"/>
                        </a:defRPr>
                      </a:lvl3pPr>
                      <a:lvl4pPr marL="1371600" algn="l" defTabSz="914400" rtl="0" eaLnBrk="1" latinLnBrk="0" hangingPunct="1">
                        <a:defRPr sz="1800" kern="1200">
                          <a:solidFill>
                            <a:schemeClr val="tx1"/>
                          </a:solidFill>
                          <a:latin typeface="Calibri"/>
                          <a:cs typeface="Times New Roman"/>
                        </a:defRPr>
                      </a:lvl4pPr>
                      <a:lvl5pPr marL="1828800" algn="l" defTabSz="914400" rtl="0" eaLnBrk="1" latinLnBrk="0" hangingPunct="1">
                        <a:defRPr sz="1800" kern="1200">
                          <a:solidFill>
                            <a:schemeClr val="tx1"/>
                          </a:solidFill>
                          <a:latin typeface="Calibri"/>
                          <a:cs typeface="Times New Roman"/>
                        </a:defRPr>
                      </a:lvl5pPr>
                      <a:lvl6pPr marL="2286000" algn="l" defTabSz="914400" rtl="0" eaLnBrk="1" latinLnBrk="0" hangingPunct="1">
                        <a:defRPr sz="1800" kern="1200">
                          <a:solidFill>
                            <a:schemeClr val="tx1"/>
                          </a:solidFill>
                          <a:latin typeface="Calibri"/>
                          <a:cs typeface="Times New Roman"/>
                        </a:defRPr>
                      </a:lvl6pPr>
                      <a:lvl7pPr marL="2743200" algn="l" defTabSz="914400" rtl="0" eaLnBrk="1" latinLnBrk="0" hangingPunct="1">
                        <a:defRPr sz="1800" kern="1200">
                          <a:solidFill>
                            <a:schemeClr val="tx1"/>
                          </a:solidFill>
                          <a:latin typeface="Calibri"/>
                          <a:cs typeface="Times New Roman"/>
                        </a:defRPr>
                      </a:lvl7pPr>
                      <a:lvl8pPr marL="3200400" algn="l" defTabSz="914400" rtl="0" eaLnBrk="1" latinLnBrk="0" hangingPunct="1">
                        <a:defRPr sz="1800" kern="1200">
                          <a:solidFill>
                            <a:schemeClr val="tx1"/>
                          </a:solidFill>
                          <a:latin typeface="Calibri"/>
                          <a:cs typeface="Times New Roman"/>
                        </a:defRPr>
                      </a:lvl8pPr>
                      <a:lvl9pPr marL="3657600" algn="l" defTabSz="914400" rtl="0" eaLnBrk="1" latinLnBrk="0" hangingPunct="1">
                        <a:defRPr sz="1800" kern="1200">
                          <a:solidFill>
                            <a:schemeClr val="tx1"/>
                          </a:solidFill>
                          <a:latin typeface="Calibri"/>
                          <a:cs typeface="Times New Roman"/>
                        </a:defRPr>
                      </a:lvl9pPr>
                    </a:lstStyle>
                    <a:p>
                      <a:pPr algn="ctr" rtl="0" fontAlgn="b">
                        <a:spcBef>
                          <a:spcPts val="0"/>
                        </a:spcBef>
                        <a:spcAft>
                          <a:spcPts val="0"/>
                        </a:spcAft>
                      </a:pPr>
                      <a:r>
                        <a:rPr lang="es-GT" sz="1600" b="0" u="none" strike="noStrike" noProof="0" dirty="0">
                          <a:solidFill>
                            <a:srgbClr val="000000"/>
                          </a:solidFill>
                          <a:effectLst/>
                          <a:latin typeface="+mn-lt"/>
                        </a:rPr>
                        <a:t>14</a:t>
                      </a:r>
                      <a:endParaRPr lang="es-GT" sz="1600" b="0" i="0" u="none" strike="noStrike" noProof="0" dirty="0">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3"/>
                  </a:ext>
                </a:extLst>
              </a:tr>
              <a:tr h="246548">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spcBef>
                          <a:spcPts val="0"/>
                        </a:spcBef>
                        <a:spcAft>
                          <a:spcPts val="0"/>
                        </a:spcAft>
                      </a:pPr>
                      <a:r>
                        <a:rPr lang="es-GT" sz="1600" b="0" u="none" strike="noStrike" noProof="0" dirty="0">
                          <a:solidFill>
                            <a:srgbClr val="000000"/>
                          </a:solidFill>
                          <a:effectLst/>
                          <a:latin typeface="+mn-lt"/>
                        </a:rPr>
                        <a:t>ES</a:t>
                      </a:r>
                      <a:endParaRPr lang="es-GT" sz="1600" b="0" i="0" u="none" strike="noStrike" noProof="0" dirty="0">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cs typeface="Times New Roman"/>
                        </a:defRPr>
                      </a:lvl1pPr>
                      <a:lvl2pPr marL="457200" algn="l" defTabSz="914400" rtl="0" eaLnBrk="1" latinLnBrk="0" hangingPunct="1">
                        <a:defRPr sz="1800" kern="1200">
                          <a:solidFill>
                            <a:schemeClr val="tx1"/>
                          </a:solidFill>
                          <a:latin typeface="Calibri"/>
                          <a:cs typeface="Times New Roman"/>
                        </a:defRPr>
                      </a:lvl2pPr>
                      <a:lvl3pPr marL="914400" algn="l" defTabSz="914400" rtl="0" eaLnBrk="1" latinLnBrk="0" hangingPunct="1">
                        <a:defRPr sz="1800" kern="1200">
                          <a:solidFill>
                            <a:schemeClr val="tx1"/>
                          </a:solidFill>
                          <a:latin typeface="Calibri"/>
                          <a:cs typeface="Times New Roman"/>
                        </a:defRPr>
                      </a:lvl3pPr>
                      <a:lvl4pPr marL="1371600" algn="l" defTabSz="914400" rtl="0" eaLnBrk="1" latinLnBrk="0" hangingPunct="1">
                        <a:defRPr sz="1800" kern="1200">
                          <a:solidFill>
                            <a:schemeClr val="tx1"/>
                          </a:solidFill>
                          <a:latin typeface="Calibri"/>
                          <a:cs typeface="Times New Roman"/>
                        </a:defRPr>
                      </a:lvl4pPr>
                      <a:lvl5pPr marL="1828800" algn="l" defTabSz="914400" rtl="0" eaLnBrk="1" latinLnBrk="0" hangingPunct="1">
                        <a:defRPr sz="1800" kern="1200">
                          <a:solidFill>
                            <a:schemeClr val="tx1"/>
                          </a:solidFill>
                          <a:latin typeface="Calibri"/>
                          <a:cs typeface="Times New Roman"/>
                        </a:defRPr>
                      </a:lvl5pPr>
                      <a:lvl6pPr marL="2286000" algn="l" defTabSz="914400" rtl="0" eaLnBrk="1" latinLnBrk="0" hangingPunct="1">
                        <a:defRPr sz="1800" kern="1200">
                          <a:solidFill>
                            <a:schemeClr val="tx1"/>
                          </a:solidFill>
                          <a:latin typeface="Calibri"/>
                          <a:cs typeface="Times New Roman"/>
                        </a:defRPr>
                      </a:lvl6pPr>
                      <a:lvl7pPr marL="2743200" algn="l" defTabSz="914400" rtl="0" eaLnBrk="1" latinLnBrk="0" hangingPunct="1">
                        <a:defRPr sz="1800" kern="1200">
                          <a:solidFill>
                            <a:schemeClr val="tx1"/>
                          </a:solidFill>
                          <a:latin typeface="Calibri"/>
                          <a:cs typeface="Times New Roman"/>
                        </a:defRPr>
                      </a:lvl7pPr>
                      <a:lvl8pPr marL="3200400" algn="l" defTabSz="914400" rtl="0" eaLnBrk="1" latinLnBrk="0" hangingPunct="1">
                        <a:defRPr sz="1800" kern="1200">
                          <a:solidFill>
                            <a:schemeClr val="tx1"/>
                          </a:solidFill>
                          <a:latin typeface="Calibri"/>
                          <a:cs typeface="Times New Roman"/>
                        </a:defRPr>
                      </a:lvl8pPr>
                      <a:lvl9pPr marL="3657600" algn="l" defTabSz="914400" rtl="0" eaLnBrk="1" latinLnBrk="0" hangingPunct="1">
                        <a:defRPr sz="1800" kern="1200">
                          <a:solidFill>
                            <a:schemeClr val="tx1"/>
                          </a:solidFill>
                          <a:latin typeface="Calibri"/>
                          <a:cs typeface="Times New Roman"/>
                        </a:defRPr>
                      </a:lvl9pPr>
                    </a:lstStyle>
                    <a:p>
                      <a:pPr algn="ctr" rtl="0" fontAlgn="b">
                        <a:spcBef>
                          <a:spcPts val="0"/>
                        </a:spcBef>
                        <a:spcAft>
                          <a:spcPts val="0"/>
                        </a:spcAft>
                      </a:pPr>
                      <a:r>
                        <a:rPr lang="es-GT" sz="1600" b="0" u="none" strike="noStrike" noProof="0" dirty="0">
                          <a:solidFill>
                            <a:srgbClr val="000000"/>
                          </a:solidFill>
                          <a:effectLst/>
                          <a:latin typeface="+mn-lt"/>
                        </a:rPr>
                        <a:t>9</a:t>
                      </a:r>
                      <a:endParaRPr lang="es-GT" sz="1600" b="0" i="0" u="none" strike="noStrike" noProof="0" dirty="0">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4"/>
                  </a:ext>
                </a:extLst>
              </a:tr>
              <a:tr h="246548">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spcBef>
                          <a:spcPts val="0"/>
                        </a:spcBef>
                        <a:spcAft>
                          <a:spcPts val="0"/>
                        </a:spcAft>
                      </a:pPr>
                      <a:r>
                        <a:rPr lang="es-GT" sz="1600" b="0" u="none" strike="noStrike" noProof="0" dirty="0">
                          <a:solidFill>
                            <a:srgbClr val="000000"/>
                          </a:solidFill>
                          <a:effectLst/>
                          <a:latin typeface="+mn-lt"/>
                        </a:rPr>
                        <a:t>CL</a:t>
                      </a:r>
                      <a:endParaRPr lang="es-GT" sz="1600" b="0" i="0" u="none" strike="noStrike" noProof="0" dirty="0">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cs typeface="Times New Roman"/>
                        </a:defRPr>
                      </a:lvl1pPr>
                      <a:lvl2pPr marL="457200" algn="l" defTabSz="914400" rtl="0" eaLnBrk="1" latinLnBrk="0" hangingPunct="1">
                        <a:defRPr sz="1800" kern="1200">
                          <a:solidFill>
                            <a:schemeClr val="tx1"/>
                          </a:solidFill>
                          <a:latin typeface="Calibri"/>
                          <a:cs typeface="Times New Roman"/>
                        </a:defRPr>
                      </a:lvl2pPr>
                      <a:lvl3pPr marL="914400" algn="l" defTabSz="914400" rtl="0" eaLnBrk="1" latinLnBrk="0" hangingPunct="1">
                        <a:defRPr sz="1800" kern="1200">
                          <a:solidFill>
                            <a:schemeClr val="tx1"/>
                          </a:solidFill>
                          <a:latin typeface="Calibri"/>
                          <a:cs typeface="Times New Roman"/>
                        </a:defRPr>
                      </a:lvl3pPr>
                      <a:lvl4pPr marL="1371600" algn="l" defTabSz="914400" rtl="0" eaLnBrk="1" latinLnBrk="0" hangingPunct="1">
                        <a:defRPr sz="1800" kern="1200">
                          <a:solidFill>
                            <a:schemeClr val="tx1"/>
                          </a:solidFill>
                          <a:latin typeface="Calibri"/>
                          <a:cs typeface="Times New Roman"/>
                        </a:defRPr>
                      </a:lvl4pPr>
                      <a:lvl5pPr marL="1828800" algn="l" defTabSz="914400" rtl="0" eaLnBrk="1" latinLnBrk="0" hangingPunct="1">
                        <a:defRPr sz="1800" kern="1200">
                          <a:solidFill>
                            <a:schemeClr val="tx1"/>
                          </a:solidFill>
                          <a:latin typeface="Calibri"/>
                          <a:cs typeface="Times New Roman"/>
                        </a:defRPr>
                      </a:lvl5pPr>
                      <a:lvl6pPr marL="2286000" algn="l" defTabSz="914400" rtl="0" eaLnBrk="1" latinLnBrk="0" hangingPunct="1">
                        <a:defRPr sz="1800" kern="1200">
                          <a:solidFill>
                            <a:schemeClr val="tx1"/>
                          </a:solidFill>
                          <a:latin typeface="Calibri"/>
                          <a:cs typeface="Times New Roman"/>
                        </a:defRPr>
                      </a:lvl6pPr>
                      <a:lvl7pPr marL="2743200" algn="l" defTabSz="914400" rtl="0" eaLnBrk="1" latinLnBrk="0" hangingPunct="1">
                        <a:defRPr sz="1800" kern="1200">
                          <a:solidFill>
                            <a:schemeClr val="tx1"/>
                          </a:solidFill>
                          <a:latin typeface="Calibri"/>
                          <a:cs typeface="Times New Roman"/>
                        </a:defRPr>
                      </a:lvl7pPr>
                      <a:lvl8pPr marL="3200400" algn="l" defTabSz="914400" rtl="0" eaLnBrk="1" latinLnBrk="0" hangingPunct="1">
                        <a:defRPr sz="1800" kern="1200">
                          <a:solidFill>
                            <a:schemeClr val="tx1"/>
                          </a:solidFill>
                          <a:latin typeface="Calibri"/>
                          <a:cs typeface="Times New Roman"/>
                        </a:defRPr>
                      </a:lvl8pPr>
                      <a:lvl9pPr marL="3657600" algn="l" defTabSz="914400" rtl="0" eaLnBrk="1" latinLnBrk="0" hangingPunct="1">
                        <a:defRPr sz="1800" kern="1200">
                          <a:solidFill>
                            <a:schemeClr val="tx1"/>
                          </a:solidFill>
                          <a:latin typeface="Calibri"/>
                          <a:cs typeface="Times New Roman"/>
                        </a:defRPr>
                      </a:lvl9pPr>
                    </a:lstStyle>
                    <a:p>
                      <a:pPr algn="ctr" rtl="0" fontAlgn="b">
                        <a:spcBef>
                          <a:spcPts val="0"/>
                        </a:spcBef>
                        <a:spcAft>
                          <a:spcPts val="0"/>
                        </a:spcAft>
                      </a:pPr>
                      <a:r>
                        <a:rPr lang="es-GT" sz="1600" b="0" u="none" strike="noStrike" noProof="0" dirty="0">
                          <a:solidFill>
                            <a:srgbClr val="000000"/>
                          </a:solidFill>
                          <a:effectLst/>
                          <a:latin typeface="+mn-lt"/>
                        </a:rPr>
                        <a:t>8</a:t>
                      </a:r>
                      <a:endParaRPr lang="es-GT" sz="1600" b="0" i="0" u="none" strike="noStrike" noProof="0" dirty="0">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5"/>
                  </a:ext>
                </a:extLst>
              </a:tr>
              <a:tr h="246548">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spcBef>
                          <a:spcPts val="0"/>
                        </a:spcBef>
                        <a:spcAft>
                          <a:spcPts val="0"/>
                        </a:spcAft>
                      </a:pPr>
                      <a:r>
                        <a:rPr lang="es-GT" sz="1600" b="0" u="none" strike="noStrike" noProof="0" dirty="0">
                          <a:solidFill>
                            <a:srgbClr val="000000"/>
                          </a:solidFill>
                          <a:effectLst/>
                          <a:latin typeface="+mn-lt"/>
                        </a:rPr>
                        <a:t>RD</a:t>
                      </a:r>
                      <a:endParaRPr lang="es-GT" sz="1600" b="0" i="0" u="none" strike="noStrike" noProof="0" dirty="0">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cs typeface="Times New Roman"/>
                        </a:defRPr>
                      </a:lvl1pPr>
                      <a:lvl2pPr marL="457200" algn="l" defTabSz="914400" rtl="0" eaLnBrk="1" latinLnBrk="0" hangingPunct="1">
                        <a:defRPr sz="1800" kern="1200">
                          <a:solidFill>
                            <a:schemeClr val="tx1"/>
                          </a:solidFill>
                          <a:latin typeface="Calibri"/>
                          <a:cs typeface="Times New Roman"/>
                        </a:defRPr>
                      </a:lvl2pPr>
                      <a:lvl3pPr marL="914400" algn="l" defTabSz="914400" rtl="0" eaLnBrk="1" latinLnBrk="0" hangingPunct="1">
                        <a:defRPr sz="1800" kern="1200">
                          <a:solidFill>
                            <a:schemeClr val="tx1"/>
                          </a:solidFill>
                          <a:latin typeface="Calibri"/>
                          <a:cs typeface="Times New Roman"/>
                        </a:defRPr>
                      </a:lvl3pPr>
                      <a:lvl4pPr marL="1371600" algn="l" defTabSz="914400" rtl="0" eaLnBrk="1" latinLnBrk="0" hangingPunct="1">
                        <a:defRPr sz="1800" kern="1200">
                          <a:solidFill>
                            <a:schemeClr val="tx1"/>
                          </a:solidFill>
                          <a:latin typeface="Calibri"/>
                          <a:cs typeface="Times New Roman"/>
                        </a:defRPr>
                      </a:lvl4pPr>
                      <a:lvl5pPr marL="1828800" algn="l" defTabSz="914400" rtl="0" eaLnBrk="1" latinLnBrk="0" hangingPunct="1">
                        <a:defRPr sz="1800" kern="1200">
                          <a:solidFill>
                            <a:schemeClr val="tx1"/>
                          </a:solidFill>
                          <a:latin typeface="Calibri"/>
                          <a:cs typeface="Times New Roman"/>
                        </a:defRPr>
                      </a:lvl5pPr>
                      <a:lvl6pPr marL="2286000" algn="l" defTabSz="914400" rtl="0" eaLnBrk="1" latinLnBrk="0" hangingPunct="1">
                        <a:defRPr sz="1800" kern="1200">
                          <a:solidFill>
                            <a:schemeClr val="tx1"/>
                          </a:solidFill>
                          <a:latin typeface="Calibri"/>
                          <a:cs typeface="Times New Roman"/>
                        </a:defRPr>
                      </a:lvl6pPr>
                      <a:lvl7pPr marL="2743200" algn="l" defTabSz="914400" rtl="0" eaLnBrk="1" latinLnBrk="0" hangingPunct="1">
                        <a:defRPr sz="1800" kern="1200">
                          <a:solidFill>
                            <a:schemeClr val="tx1"/>
                          </a:solidFill>
                          <a:latin typeface="Calibri"/>
                          <a:cs typeface="Times New Roman"/>
                        </a:defRPr>
                      </a:lvl7pPr>
                      <a:lvl8pPr marL="3200400" algn="l" defTabSz="914400" rtl="0" eaLnBrk="1" latinLnBrk="0" hangingPunct="1">
                        <a:defRPr sz="1800" kern="1200">
                          <a:solidFill>
                            <a:schemeClr val="tx1"/>
                          </a:solidFill>
                          <a:latin typeface="Calibri"/>
                          <a:cs typeface="Times New Roman"/>
                        </a:defRPr>
                      </a:lvl8pPr>
                      <a:lvl9pPr marL="3657600" algn="l" defTabSz="914400" rtl="0" eaLnBrk="1" latinLnBrk="0" hangingPunct="1">
                        <a:defRPr sz="1800" kern="1200">
                          <a:solidFill>
                            <a:schemeClr val="tx1"/>
                          </a:solidFill>
                          <a:latin typeface="Calibri"/>
                          <a:cs typeface="Times New Roman"/>
                        </a:defRPr>
                      </a:lvl9pPr>
                    </a:lstStyle>
                    <a:p>
                      <a:pPr algn="ctr" rtl="0" fontAlgn="b">
                        <a:spcBef>
                          <a:spcPts val="0"/>
                        </a:spcBef>
                        <a:spcAft>
                          <a:spcPts val="0"/>
                        </a:spcAft>
                      </a:pPr>
                      <a:r>
                        <a:rPr lang="es-GT" sz="1600" b="0" u="none" strike="noStrike" noProof="0" dirty="0">
                          <a:solidFill>
                            <a:srgbClr val="000000"/>
                          </a:solidFill>
                          <a:effectLst/>
                          <a:latin typeface="+mn-lt"/>
                        </a:rPr>
                        <a:t>13</a:t>
                      </a:r>
                      <a:endParaRPr lang="es-GT" sz="1600" b="0" i="0" u="none" strike="noStrike" noProof="0" dirty="0">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6"/>
                  </a:ext>
                </a:extLst>
              </a:tr>
              <a:tr h="246548">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spcBef>
                          <a:spcPts val="0"/>
                        </a:spcBef>
                        <a:spcAft>
                          <a:spcPts val="0"/>
                        </a:spcAft>
                      </a:pPr>
                      <a:r>
                        <a:rPr lang="es-GT" sz="1600" b="0" u="none" strike="noStrike" noProof="0" dirty="0">
                          <a:solidFill>
                            <a:srgbClr val="000000"/>
                          </a:solidFill>
                          <a:effectLst/>
                          <a:latin typeface="+mn-lt"/>
                        </a:rPr>
                        <a:t>KJ</a:t>
                      </a:r>
                      <a:endParaRPr lang="es-GT" sz="1600" b="0" i="0" u="none" strike="noStrike" noProof="0" dirty="0">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cs typeface="Times New Roman"/>
                        </a:defRPr>
                      </a:lvl1pPr>
                      <a:lvl2pPr marL="457200" algn="l" defTabSz="914400" rtl="0" eaLnBrk="1" latinLnBrk="0" hangingPunct="1">
                        <a:defRPr sz="1800" kern="1200">
                          <a:solidFill>
                            <a:schemeClr val="tx1"/>
                          </a:solidFill>
                          <a:latin typeface="Calibri"/>
                          <a:cs typeface="Times New Roman"/>
                        </a:defRPr>
                      </a:lvl2pPr>
                      <a:lvl3pPr marL="914400" algn="l" defTabSz="914400" rtl="0" eaLnBrk="1" latinLnBrk="0" hangingPunct="1">
                        <a:defRPr sz="1800" kern="1200">
                          <a:solidFill>
                            <a:schemeClr val="tx1"/>
                          </a:solidFill>
                          <a:latin typeface="Calibri"/>
                          <a:cs typeface="Times New Roman"/>
                        </a:defRPr>
                      </a:lvl3pPr>
                      <a:lvl4pPr marL="1371600" algn="l" defTabSz="914400" rtl="0" eaLnBrk="1" latinLnBrk="0" hangingPunct="1">
                        <a:defRPr sz="1800" kern="1200">
                          <a:solidFill>
                            <a:schemeClr val="tx1"/>
                          </a:solidFill>
                          <a:latin typeface="Calibri"/>
                          <a:cs typeface="Times New Roman"/>
                        </a:defRPr>
                      </a:lvl4pPr>
                      <a:lvl5pPr marL="1828800" algn="l" defTabSz="914400" rtl="0" eaLnBrk="1" latinLnBrk="0" hangingPunct="1">
                        <a:defRPr sz="1800" kern="1200">
                          <a:solidFill>
                            <a:schemeClr val="tx1"/>
                          </a:solidFill>
                          <a:latin typeface="Calibri"/>
                          <a:cs typeface="Times New Roman"/>
                        </a:defRPr>
                      </a:lvl5pPr>
                      <a:lvl6pPr marL="2286000" algn="l" defTabSz="914400" rtl="0" eaLnBrk="1" latinLnBrk="0" hangingPunct="1">
                        <a:defRPr sz="1800" kern="1200">
                          <a:solidFill>
                            <a:schemeClr val="tx1"/>
                          </a:solidFill>
                          <a:latin typeface="Calibri"/>
                          <a:cs typeface="Times New Roman"/>
                        </a:defRPr>
                      </a:lvl6pPr>
                      <a:lvl7pPr marL="2743200" algn="l" defTabSz="914400" rtl="0" eaLnBrk="1" latinLnBrk="0" hangingPunct="1">
                        <a:defRPr sz="1800" kern="1200">
                          <a:solidFill>
                            <a:schemeClr val="tx1"/>
                          </a:solidFill>
                          <a:latin typeface="Calibri"/>
                          <a:cs typeface="Times New Roman"/>
                        </a:defRPr>
                      </a:lvl7pPr>
                      <a:lvl8pPr marL="3200400" algn="l" defTabSz="914400" rtl="0" eaLnBrk="1" latinLnBrk="0" hangingPunct="1">
                        <a:defRPr sz="1800" kern="1200">
                          <a:solidFill>
                            <a:schemeClr val="tx1"/>
                          </a:solidFill>
                          <a:latin typeface="Calibri"/>
                          <a:cs typeface="Times New Roman"/>
                        </a:defRPr>
                      </a:lvl8pPr>
                      <a:lvl9pPr marL="3657600" algn="l" defTabSz="914400" rtl="0" eaLnBrk="1" latinLnBrk="0" hangingPunct="1">
                        <a:defRPr sz="1800" kern="1200">
                          <a:solidFill>
                            <a:schemeClr val="tx1"/>
                          </a:solidFill>
                          <a:latin typeface="Calibri"/>
                          <a:cs typeface="Times New Roman"/>
                        </a:defRPr>
                      </a:lvl9pPr>
                    </a:lstStyle>
                    <a:p>
                      <a:pPr algn="ctr" rtl="0" fontAlgn="b">
                        <a:spcBef>
                          <a:spcPts val="0"/>
                        </a:spcBef>
                        <a:spcAft>
                          <a:spcPts val="0"/>
                        </a:spcAft>
                      </a:pPr>
                      <a:r>
                        <a:rPr lang="es-GT" sz="1600" b="0" u="none" strike="noStrike" noProof="0" dirty="0">
                          <a:solidFill>
                            <a:srgbClr val="000000"/>
                          </a:solidFill>
                          <a:effectLst/>
                          <a:latin typeface="+mn-lt"/>
                        </a:rPr>
                        <a:t>8</a:t>
                      </a:r>
                      <a:endParaRPr lang="es-GT" sz="1600" b="0" i="0" u="none" strike="noStrike" noProof="0" dirty="0">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7"/>
                  </a:ext>
                </a:extLst>
              </a:tr>
              <a:tr h="246548">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spcBef>
                          <a:spcPts val="0"/>
                        </a:spcBef>
                        <a:spcAft>
                          <a:spcPts val="0"/>
                        </a:spcAft>
                      </a:pPr>
                      <a:r>
                        <a:rPr lang="es-GT" sz="1600" b="0" u="none" strike="noStrike" noProof="0" dirty="0">
                          <a:solidFill>
                            <a:srgbClr val="000000"/>
                          </a:solidFill>
                          <a:effectLst/>
                          <a:latin typeface="+mn-lt"/>
                        </a:rPr>
                        <a:t>LC</a:t>
                      </a:r>
                      <a:endParaRPr lang="es-GT" sz="1600" b="0" i="0" u="none" strike="noStrike" noProof="0" dirty="0">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cs typeface="Times New Roman"/>
                        </a:defRPr>
                      </a:lvl1pPr>
                      <a:lvl2pPr marL="457200" algn="l" defTabSz="914400" rtl="0" eaLnBrk="1" latinLnBrk="0" hangingPunct="1">
                        <a:defRPr sz="1800" kern="1200">
                          <a:solidFill>
                            <a:schemeClr val="tx1"/>
                          </a:solidFill>
                          <a:latin typeface="Calibri"/>
                          <a:cs typeface="Times New Roman"/>
                        </a:defRPr>
                      </a:lvl2pPr>
                      <a:lvl3pPr marL="914400" algn="l" defTabSz="914400" rtl="0" eaLnBrk="1" latinLnBrk="0" hangingPunct="1">
                        <a:defRPr sz="1800" kern="1200">
                          <a:solidFill>
                            <a:schemeClr val="tx1"/>
                          </a:solidFill>
                          <a:latin typeface="Calibri"/>
                          <a:cs typeface="Times New Roman"/>
                        </a:defRPr>
                      </a:lvl3pPr>
                      <a:lvl4pPr marL="1371600" algn="l" defTabSz="914400" rtl="0" eaLnBrk="1" latinLnBrk="0" hangingPunct="1">
                        <a:defRPr sz="1800" kern="1200">
                          <a:solidFill>
                            <a:schemeClr val="tx1"/>
                          </a:solidFill>
                          <a:latin typeface="Calibri"/>
                          <a:cs typeface="Times New Roman"/>
                        </a:defRPr>
                      </a:lvl4pPr>
                      <a:lvl5pPr marL="1828800" algn="l" defTabSz="914400" rtl="0" eaLnBrk="1" latinLnBrk="0" hangingPunct="1">
                        <a:defRPr sz="1800" kern="1200">
                          <a:solidFill>
                            <a:schemeClr val="tx1"/>
                          </a:solidFill>
                          <a:latin typeface="Calibri"/>
                          <a:cs typeface="Times New Roman"/>
                        </a:defRPr>
                      </a:lvl5pPr>
                      <a:lvl6pPr marL="2286000" algn="l" defTabSz="914400" rtl="0" eaLnBrk="1" latinLnBrk="0" hangingPunct="1">
                        <a:defRPr sz="1800" kern="1200">
                          <a:solidFill>
                            <a:schemeClr val="tx1"/>
                          </a:solidFill>
                          <a:latin typeface="Calibri"/>
                          <a:cs typeface="Times New Roman"/>
                        </a:defRPr>
                      </a:lvl6pPr>
                      <a:lvl7pPr marL="2743200" algn="l" defTabSz="914400" rtl="0" eaLnBrk="1" latinLnBrk="0" hangingPunct="1">
                        <a:defRPr sz="1800" kern="1200">
                          <a:solidFill>
                            <a:schemeClr val="tx1"/>
                          </a:solidFill>
                          <a:latin typeface="Calibri"/>
                          <a:cs typeface="Times New Roman"/>
                        </a:defRPr>
                      </a:lvl7pPr>
                      <a:lvl8pPr marL="3200400" algn="l" defTabSz="914400" rtl="0" eaLnBrk="1" latinLnBrk="0" hangingPunct="1">
                        <a:defRPr sz="1800" kern="1200">
                          <a:solidFill>
                            <a:schemeClr val="tx1"/>
                          </a:solidFill>
                          <a:latin typeface="Calibri"/>
                          <a:cs typeface="Times New Roman"/>
                        </a:defRPr>
                      </a:lvl8pPr>
                      <a:lvl9pPr marL="3657600" algn="l" defTabSz="914400" rtl="0" eaLnBrk="1" latinLnBrk="0" hangingPunct="1">
                        <a:defRPr sz="1800" kern="1200">
                          <a:solidFill>
                            <a:schemeClr val="tx1"/>
                          </a:solidFill>
                          <a:latin typeface="Calibri"/>
                          <a:cs typeface="Times New Roman"/>
                        </a:defRPr>
                      </a:lvl9pPr>
                    </a:lstStyle>
                    <a:p>
                      <a:pPr algn="ctr" rtl="0" fontAlgn="b">
                        <a:spcBef>
                          <a:spcPts val="0"/>
                        </a:spcBef>
                        <a:spcAft>
                          <a:spcPts val="0"/>
                        </a:spcAft>
                      </a:pPr>
                      <a:r>
                        <a:rPr lang="es-GT" sz="1600" b="0" u="none" strike="noStrike" noProof="0" dirty="0">
                          <a:solidFill>
                            <a:srgbClr val="000000"/>
                          </a:solidFill>
                          <a:effectLst/>
                          <a:latin typeface="+mn-lt"/>
                        </a:rPr>
                        <a:t>10</a:t>
                      </a:r>
                      <a:endParaRPr lang="es-GT" sz="1600" b="0" i="0" u="none" strike="noStrike" noProof="0" dirty="0">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8"/>
                  </a:ext>
                </a:extLst>
              </a:tr>
              <a:tr h="246548">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rtl="0" fontAlgn="b">
                        <a:spcBef>
                          <a:spcPts val="0"/>
                        </a:spcBef>
                        <a:spcAft>
                          <a:spcPts val="0"/>
                        </a:spcAft>
                      </a:pPr>
                      <a:r>
                        <a:rPr lang="es-GT" sz="1600" b="0" u="none" strike="noStrike" noProof="0" dirty="0">
                          <a:solidFill>
                            <a:srgbClr val="000000"/>
                          </a:solidFill>
                          <a:effectLst/>
                          <a:latin typeface="+mn-lt"/>
                        </a:rPr>
                        <a:t>TB</a:t>
                      </a:r>
                      <a:endParaRPr lang="es-GT" sz="1600" b="0" i="0" u="none" strike="noStrike" noProof="0" dirty="0">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cs typeface="Times New Roman"/>
                        </a:defRPr>
                      </a:lvl1pPr>
                      <a:lvl2pPr marL="457200" algn="l" defTabSz="914400" rtl="0" eaLnBrk="1" latinLnBrk="0" hangingPunct="1">
                        <a:defRPr sz="1800" kern="1200">
                          <a:solidFill>
                            <a:schemeClr val="tx1"/>
                          </a:solidFill>
                          <a:latin typeface="Calibri"/>
                          <a:cs typeface="Times New Roman"/>
                        </a:defRPr>
                      </a:lvl2pPr>
                      <a:lvl3pPr marL="914400" algn="l" defTabSz="914400" rtl="0" eaLnBrk="1" latinLnBrk="0" hangingPunct="1">
                        <a:defRPr sz="1800" kern="1200">
                          <a:solidFill>
                            <a:schemeClr val="tx1"/>
                          </a:solidFill>
                          <a:latin typeface="Calibri"/>
                          <a:cs typeface="Times New Roman"/>
                        </a:defRPr>
                      </a:lvl3pPr>
                      <a:lvl4pPr marL="1371600" algn="l" defTabSz="914400" rtl="0" eaLnBrk="1" latinLnBrk="0" hangingPunct="1">
                        <a:defRPr sz="1800" kern="1200">
                          <a:solidFill>
                            <a:schemeClr val="tx1"/>
                          </a:solidFill>
                          <a:latin typeface="Calibri"/>
                          <a:cs typeface="Times New Roman"/>
                        </a:defRPr>
                      </a:lvl4pPr>
                      <a:lvl5pPr marL="1828800" algn="l" defTabSz="914400" rtl="0" eaLnBrk="1" latinLnBrk="0" hangingPunct="1">
                        <a:defRPr sz="1800" kern="1200">
                          <a:solidFill>
                            <a:schemeClr val="tx1"/>
                          </a:solidFill>
                          <a:latin typeface="Calibri"/>
                          <a:cs typeface="Times New Roman"/>
                        </a:defRPr>
                      </a:lvl5pPr>
                      <a:lvl6pPr marL="2286000" algn="l" defTabSz="914400" rtl="0" eaLnBrk="1" latinLnBrk="0" hangingPunct="1">
                        <a:defRPr sz="1800" kern="1200">
                          <a:solidFill>
                            <a:schemeClr val="tx1"/>
                          </a:solidFill>
                          <a:latin typeface="Calibri"/>
                          <a:cs typeface="Times New Roman"/>
                        </a:defRPr>
                      </a:lvl6pPr>
                      <a:lvl7pPr marL="2743200" algn="l" defTabSz="914400" rtl="0" eaLnBrk="1" latinLnBrk="0" hangingPunct="1">
                        <a:defRPr sz="1800" kern="1200">
                          <a:solidFill>
                            <a:schemeClr val="tx1"/>
                          </a:solidFill>
                          <a:latin typeface="Calibri"/>
                          <a:cs typeface="Times New Roman"/>
                        </a:defRPr>
                      </a:lvl7pPr>
                      <a:lvl8pPr marL="3200400" algn="l" defTabSz="914400" rtl="0" eaLnBrk="1" latinLnBrk="0" hangingPunct="1">
                        <a:defRPr sz="1800" kern="1200">
                          <a:solidFill>
                            <a:schemeClr val="tx1"/>
                          </a:solidFill>
                          <a:latin typeface="Calibri"/>
                          <a:cs typeface="Times New Roman"/>
                        </a:defRPr>
                      </a:lvl8pPr>
                      <a:lvl9pPr marL="3657600" algn="l" defTabSz="914400" rtl="0" eaLnBrk="1" latinLnBrk="0" hangingPunct="1">
                        <a:defRPr sz="1800" kern="1200">
                          <a:solidFill>
                            <a:schemeClr val="tx1"/>
                          </a:solidFill>
                          <a:latin typeface="Calibri"/>
                          <a:cs typeface="Times New Roman"/>
                        </a:defRPr>
                      </a:lvl9pPr>
                    </a:lstStyle>
                    <a:p>
                      <a:pPr algn="ctr" rtl="0" fontAlgn="b">
                        <a:spcBef>
                          <a:spcPts val="0"/>
                        </a:spcBef>
                        <a:spcAft>
                          <a:spcPts val="0"/>
                        </a:spcAft>
                      </a:pPr>
                      <a:r>
                        <a:rPr lang="es-GT" sz="1600" b="0" u="none" strike="noStrike" noProof="0" dirty="0">
                          <a:solidFill>
                            <a:srgbClr val="000000"/>
                          </a:solidFill>
                          <a:effectLst/>
                          <a:latin typeface="+mn-lt"/>
                        </a:rPr>
                        <a:t>7</a:t>
                      </a:r>
                      <a:endParaRPr lang="es-GT" sz="1600" b="0" i="0" u="none" strike="noStrike" noProof="0" dirty="0">
                        <a:solidFill>
                          <a:srgbClr val="000000"/>
                        </a:solidFill>
                        <a:effectLst/>
                        <a:latin typeface="+mn-lt"/>
                        <a:cs typeface="Arial" panose="020B0604020202020204" pitchFamily="34" charset="0"/>
                      </a:endParaRPr>
                    </a:p>
                  </a:txBody>
                  <a:tcPr marL="9144" marR="952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9"/>
                  </a:ext>
                </a:extLst>
              </a:tr>
            </a:tbl>
          </a:graphicData>
        </a:graphic>
      </p:graphicFrame>
    </p:spTree>
    <p:extLst>
      <p:ext uri="{BB962C8B-B14F-4D97-AF65-F5344CB8AC3E}">
        <p14:creationId xmlns:p14="http://schemas.microsoft.com/office/powerpoint/2010/main" val="11551169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7" end="7"/>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DC7C2CA-7471-70F1-A164-EE0CB719E2A5}"/>
              </a:ext>
            </a:extLst>
          </p:cNvPr>
          <p:cNvSpPr>
            <a:spLocks noGrp="1"/>
          </p:cNvSpPr>
          <p:nvPr>
            <p:ph type="title"/>
          </p:nvPr>
        </p:nvSpPr>
        <p:spPr>
          <a:xfrm>
            <a:off x="838200" y="0"/>
            <a:ext cx="9752215" cy="1257300"/>
          </a:xfrm>
        </p:spPr>
        <p:txBody>
          <a:bodyPr/>
          <a:lstStyle/>
          <a:p>
            <a:pPr lvl="0"/>
            <a:r>
              <a:rPr lang="es-GT" noProof="0" dirty="0"/>
              <a:t>Calcular medidas de tendencia </a:t>
            </a:r>
            <a:br>
              <a:rPr lang="es-GT" noProof="0" dirty="0"/>
            </a:br>
            <a:r>
              <a:rPr lang="es-GT" noProof="0" dirty="0"/>
              <a:t>central (1/2)</a:t>
            </a:r>
          </a:p>
        </p:txBody>
      </p:sp>
    </p:spTree>
    <p:extLst>
      <p:ext uri="{BB962C8B-B14F-4D97-AF65-F5344CB8AC3E}">
        <p14:creationId xmlns:p14="http://schemas.microsoft.com/office/powerpoint/2010/main" val="132794848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A334CE6A-2CE1-3717-5498-CCAE31A2BF29}"/>
              </a:ext>
            </a:extLst>
          </p:cNvPr>
          <p:cNvSpPr>
            <a:spLocks noGrp="1"/>
          </p:cNvSpPr>
          <p:nvPr>
            <p:ph sz="half" idx="2"/>
          </p:nvPr>
        </p:nvSpPr>
        <p:spPr/>
        <p:txBody>
          <a:bodyPr/>
          <a:lstStyle/>
          <a:p>
            <a:pPr marL="514350" indent="-514350">
              <a:buFont typeface="+mj-lt"/>
              <a:buAutoNum type="arabicPeriod"/>
            </a:pPr>
            <a:r>
              <a:rPr lang="es-GT" noProof="0" dirty="0"/>
              <a:t>Revisar el conjunto de datos con casos confirmados de </a:t>
            </a:r>
            <a:br>
              <a:rPr lang="es-GT" noProof="0" dirty="0"/>
            </a:br>
            <a:r>
              <a:rPr lang="es-GT" noProof="0" dirty="0"/>
              <a:t>infección aguda por coronavirus del síndrome respiratorio de Oriente Medio (MERS-CoV)</a:t>
            </a:r>
          </a:p>
          <a:p>
            <a:pPr marL="514350" indent="-514350">
              <a:buFont typeface="+mj-lt"/>
              <a:buAutoNum type="arabicPeriod"/>
            </a:pPr>
            <a:r>
              <a:rPr lang="es-GT" noProof="0" dirty="0"/>
              <a:t>Calcula la moda, la mediana, la media y el rango para:</a:t>
            </a:r>
          </a:p>
          <a:p>
            <a:pPr lvl="1"/>
            <a:r>
              <a:rPr lang="es-GT" noProof="0" dirty="0"/>
              <a:t>Edad (años) de los casos de MERS-CoV</a:t>
            </a:r>
          </a:p>
          <a:p>
            <a:pPr lvl="1"/>
            <a:r>
              <a:rPr lang="es-GT" noProof="0" dirty="0"/>
              <a:t>Número de días transcurridos desde el inicio de la enfermedad hasta la confirmación laboratorial</a:t>
            </a:r>
          </a:p>
          <a:p>
            <a:endParaRPr lang="es-GT" noProof="0" dirty="0"/>
          </a:p>
        </p:txBody>
      </p:sp>
      <p:sp>
        <p:nvSpPr>
          <p:cNvPr id="8" name="Title 2">
            <a:extLst>
              <a:ext uri="{FF2B5EF4-FFF2-40B4-BE49-F238E27FC236}">
                <a16:creationId xmlns:a16="http://schemas.microsoft.com/office/drawing/2014/main" id="{FEA4BD08-EE10-3495-47F5-70319B8741E3}"/>
              </a:ext>
            </a:extLst>
          </p:cNvPr>
          <p:cNvSpPr>
            <a:spLocks noGrp="1"/>
          </p:cNvSpPr>
          <p:nvPr>
            <p:ph type="title"/>
          </p:nvPr>
        </p:nvSpPr>
        <p:spPr>
          <a:xfrm>
            <a:off x="838200" y="0"/>
            <a:ext cx="10145110" cy="1257300"/>
          </a:xfrm>
        </p:spPr>
        <p:txBody>
          <a:bodyPr/>
          <a:lstStyle/>
          <a:p>
            <a:pPr lvl="0"/>
            <a:r>
              <a:rPr lang="es-GT" noProof="0" dirty="0"/>
              <a:t>Calcular medidas de tendencia </a:t>
            </a:r>
            <a:br>
              <a:rPr lang="es-GT" noProof="0" dirty="0"/>
            </a:br>
            <a:r>
              <a:rPr lang="es-GT" noProof="0" dirty="0"/>
              <a:t>central (2/2)</a:t>
            </a:r>
          </a:p>
        </p:txBody>
      </p:sp>
      <p:graphicFrame>
        <p:nvGraphicFramePr>
          <p:cNvPr id="5" name="Table 5">
            <a:extLst>
              <a:ext uri="{FF2B5EF4-FFF2-40B4-BE49-F238E27FC236}">
                <a16:creationId xmlns:a16="http://schemas.microsoft.com/office/drawing/2014/main" id="{FAD1F5FF-BA3A-B819-F656-3EBDF7578BDD}"/>
              </a:ext>
            </a:extLst>
          </p:cNvPr>
          <p:cNvGraphicFramePr>
            <a:graphicFrameLocks noGrp="1"/>
          </p:cNvGraphicFramePr>
          <p:nvPr>
            <p:extLst>
              <p:ext uri="{D42A27DB-BD31-4B8C-83A1-F6EECF244321}">
                <p14:modId xmlns:p14="http://schemas.microsoft.com/office/powerpoint/2010/main" val="1521255672"/>
              </p:ext>
            </p:extLst>
          </p:nvPr>
        </p:nvGraphicFramePr>
        <p:xfrm>
          <a:off x="1554480" y="4919472"/>
          <a:ext cx="7936995" cy="1653246"/>
        </p:xfrm>
        <a:graphic>
          <a:graphicData uri="http://schemas.openxmlformats.org/drawingml/2006/table">
            <a:tbl>
              <a:tblPr bandRow="1">
                <a:tableStyleId>{10A1B5D5-9B99-4C35-A422-299274C87663}</a:tableStyleId>
              </a:tblPr>
              <a:tblGrid>
                <a:gridCol w="1587399">
                  <a:extLst>
                    <a:ext uri="{9D8B030D-6E8A-4147-A177-3AD203B41FA5}">
                      <a16:colId xmlns:a16="http://schemas.microsoft.com/office/drawing/2014/main" val="1170959144"/>
                    </a:ext>
                  </a:extLst>
                </a:gridCol>
                <a:gridCol w="1587399">
                  <a:extLst>
                    <a:ext uri="{9D8B030D-6E8A-4147-A177-3AD203B41FA5}">
                      <a16:colId xmlns:a16="http://schemas.microsoft.com/office/drawing/2014/main" val="1146632700"/>
                    </a:ext>
                  </a:extLst>
                </a:gridCol>
                <a:gridCol w="1587399">
                  <a:extLst>
                    <a:ext uri="{9D8B030D-6E8A-4147-A177-3AD203B41FA5}">
                      <a16:colId xmlns:a16="http://schemas.microsoft.com/office/drawing/2014/main" val="3387316319"/>
                    </a:ext>
                  </a:extLst>
                </a:gridCol>
                <a:gridCol w="1587399">
                  <a:extLst>
                    <a:ext uri="{9D8B030D-6E8A-4147-A177-3AD203B41FA5}">
                      <a16:colId xmlns:a16="http://schemas.microsoft.com/office/drawing/2014/main" val="1410448703"/>
                    </a:ext>
                  </a:extLst>
                </a:gridCol>
                <a:gridCol w="1587399">
                  <a:extLst>
                    <a:ext uri="{9D8B030D-6E8A-4147-A177-3AD203B41FA5}">
                      <a16:colId xmlns:a16="http://schemas.microsoft.com/office/drawing/2014/main" val="4085908275"/>
                    </a:ext>
                  </a:extLst>
                </a:gridCol>
              </a:tblGrid>
              <a:tr h="566928">
                <a:tc>
                  <a:txBody>
                    <a:bodyPr/>
                    <a:lstStyle/>
                    <a:p>
                      <a:endParaRPr lang="es-GT" sz="2400" b="1"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r>
                        <a:rPr lang="es-GT" sz="2400" b="1" noProof="0" dirty="0"/>
                        <a:t>Moda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r>
                        <a:rPr lang="es-GT" sz="2400" b="1" noProof="0" dirty="0"/>
                        <a:t>Mediana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r>
                        <a:rPr lang="es-GT" sz="2400" b="1" noProof="0" dirty="0"/>
                        <a:t>Media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r>
                        <a:rPr lang="es-GT" sz="2400" b="1" noProof="0" dirty="0"/>
                        <a:t>Rango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2364335773"/>
                  </a:ext>
                </a:extLst>
              </a:tr>
              <a:tr h="543159">
                <a:tc>
                  <a:txBody>
                    <a:bodyPr/>
                    <a:lstStyle/>
                    <a:p>
                      <a:r>
                        <a:rPr lang="es-GT" sz="2400" b="1" noProof="0" dirty="0"/>
                        <a:t>Edad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s-GT" sz="24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s-GT" sz="24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s-GT" sz="24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s-GT" sz="24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10171159"/>
                  </a:ext>
                </a:extLst>
              </a:tr>
              <a:tr h="543159">
                <a:tc>
                  <a:txBody>
                    <a:bodyPr/>
                    <a:lstStyle/>
                    <a:p>
                      <a:r>
                        <a:rPr lang="es-GT" sz="2400" b="1" noProof="0" dirty="0"/>
                        <a:t>Días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s-GT" sz="24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s-GT" sz="24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s-GT" sz="24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s-GT" sz="24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96210962"/>
                  </a:ext>
                </a:extLst>
              </a:tr>
            </a:tbl>
          </a:graphicData>
        </a:graphic>
      </p:graphicFrame>
      <p:graphicFrame>
        <p:nvGraphicFramePr>
          <p:cNvPr id="6" name="Table 5">
            <a:extLst>
              <a:ext uri="{FF2B5EF4-FFF2-40B4-BE49-F238E27FC236}">
                <a16:creationId xmlns:a16="http://schemas.microsoft.com/office/drawing/2014/main" id="{EDCE1097-B256-7419-2436-1AFC244E50A6}"/>
              </a:ext>
            </a:extLst>
          </p:cNvPr>
          <p:cNvGraphicFramePr>
            <a:graphicFrameLocks noGrp="1"/>
          </p:cNvGraphicFramePr>
          <p:nvPr>
            <p:extLst>
              <p:ext uri="{D42A27DB-BD31-4B8C-83A1-F6EECF244321}">
                <p14:modId xmlns:p14="http://schemas.microsoft.com/office/powerpoint/2010/main" val="3958963944"/>
              </p:ext>
            </p:extLst>
          </p:nvPr>
        </p:nvGraphicFramePr>
        <p:xfrm>
          <a:off x="3127248" y="5593589"/>
          <a:ext cx="6364224" cy="914400"/>
        </p:xfrm>
        <a:graphic>
          <a:graphicData uri="http://schemas.openxmlformats.org/drawingml/2006/table">
            <a:tbl>
              <a:tblPr bandRow="1">
                <a:tableStyleId>{10A1B5D5-9B99-4C35-A422-299274C87663}</a:tableStyleId>
              </a:tblPr>
              <a:tblGrid>
                <a:gridCol w="1591056">
                  <a:extLst>
                    <a:ext uri="{9D8B030D-6E8A-4147-A177-3AD203B41FA5}">
                      <a16:colId xmlns:a16="http://schemas.microsoft.com/office/drawing/2014/main" val="1146632700"/>
                    </a:ext>
                  </a:extLst>
                </a:gridCol>
                <a:gridCol w="1591056">
                  <a:extLst>
                    <a:ext uri="{9D8B030D-6E8A-4147-A177-3AD203B41FA5}">
                      <a16:colId xmlns:a16="http://schemas.microsoft.com/office/drawing/2014/main" val="3387316319"/>
                    </a:ext>
                  </a:extLst>
                </a:gridCol>
                <a:gridCol w="1591056">
                  <a:extLst>
                    <a:ext uri="{9D8B030D-6E8A-4147-A177-3AD203B41FA5}">
                      <a16:colId xmlns:a16="http://schemas.microsoft.com/office/drawing/2014/main" val="1410448703"/>
                    </a:ext>
                  </a:extLst>
                </a:gridCol>
                <a:gridCol w="1591056">
                  <a:extLst>
                    <a:ext uri="{9D8B030D-6E8A-4147-A177-3AD203B41FA5}">
                      <a16:colId xmlns:a16="http://schemas.microsoft.com/office/drawing/2014/main" val="4085908275"/>
                    </a:ext>
                  </a:extLst>
                </a:gridCol>
              </a:tblGrid>
              <a:tr h="370840">
                <a:tc>
                  <a:txBody>
                    <a:bodyPr/>
                    <a:lstStyle/>
                    <a:p>
                      <a:pPr algn="ctr"/>
                      <a:r>
                        <a:rPr lang="es-GT" sz="2400" b="1" noProof="0" dirty="0">
                          <a:solidFill>
                            <a:srgbClr val="00953A"/>
                          </a:solidFill>
                        </a:rPr>
                        <a:t>64</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s-GT" sz="2400" b="1" noProof="0" dirty="0">
                          <a:solidFill>
                            <a:srgbClr val="00953A"/>
                          </a:solidFill>
                        </a:rPr>
                        <a:t>64</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s-GT" sz="2400" b="1" noProof="0" dirty="0">
                          <a:solidFill>
                            <a:srgbClr val="00953A"/>
                          </a:solidFill>
                        </a:rPr>
                        <a:t>58.2</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s-GT" sz="2400" b="1" noProof="0" dirty="0">
                          <a:solidFill>
                            <a:srgbClr val="00953A"/>
                          </a:solidFill>
                        </a:rPr>
                        <a:t>13-90</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10171159"/>
                  </a:ext>
                </a:extLst>
              </a:tr>
              <a:tr h="370840">
                <a:tc>
                  <a:txBody>
                    <a:bodyPr/>
                    <a:lstStyle/>
                    <a:p>
                      <a:pPr algn="ctr"/>
                      <a:r>
                        <a:rPr lang="es-GT" sz="2400" b="1" noProof="0" dirty="0">
                          <a:solidFill>
                            <a:srgbClr val="00953A"/>
                          </a:solidFill>
                        </a:rPr>
                        <a:t>4</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s-GT" sz="2400" b="1" noProof="0" dirty="0">
                          <a:solidFill>
                            <a:srgbClr val="00953A"/>
                          </a:solidFill>
                        </a:rPr>
                        <a:t>5</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s-GT" sz="2400" b="1" noProof="0" dirty="0">
                          <a:solidFill>
                            <a:srgbClr val="00953A"/>
                          </a:solidFill>
                        </a:rPr>
                        <a:t>6.4</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s-GT" sz="2400" b="1" noProof="0" dirty="0">
                          <a:solidFill>
                            <a:srgbClr val="00953A"/>
                          </a:solidFill>
                        </a:rPr>
                        <a:t>3-11</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496210962"/>
                  </a:ext>
                </a:extLst>
              </a:tr>
            </a:tbl>
          </a:graphicData>
        </a:graphic>
      </p:graphicFrame>
    </p:spTree>
    <p:extLst>
      <p:ext uri="{BB962C8B-B14F-4D97-AF65-F5344CB8AC3E}">
        <p14:creationId xmlns:p14="http://schemas.microsoft.com/office/powerpoint/2010/main" val="22318662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a:xfrm>
            <a:off x="201169" y="1478857"/>
            <a:ext cx="11528376" cy="4639309"/>
          </a:xfrm>
        </p:spPr>
        <p:txBody>
          <a:bodyPr/>
          <a:lstStyle/>
          <a:p>
            <a:pPr marL="287020" indent="-287020"/>
            <a:r>
              <a:rPr lang="es-GT" noProof="0" dirty="0"/>
              <a:t>Medida única que representa toda una distribución</a:t>
            </a:r>
          </a:p>
          <a:p>
            <a:pPr marL="744220" lvl="1" indent="-287020"/>
            <a:r>
              <a:rPr lang="es-GT" noProof="0" dirty="0"/>
              <a:t>Media = valor promedio</a:t>
            </a:r>
          </a:p>
          <a:p>
            <a:pPr marL="1201420" lvl="2" indent="-287020"/>
            <a:r>
              <a:rPr lang="es-GT" noProof="0" dirty="0"/>
              <a:t>Sensible a los valores atípicos (extremos)</a:t>
            </a:r>
          </a:p>
          <a:p>
            <a:pPr marL="1201420" lvl="2" indent="-287020"/>
            <a:r>
              <a:rPr lang="es-GT" noProof="0" dirty="0"/>
              <a:t>Preferido para datos simétricos</a:t>
            </a:r>
          </a:p>
          <a:p>
            <a:pPr marL="1201420" lvl="2" indent="-287020"/>
            <a:r>
              <a:rPr lang="es-GT" noProof="0" dirty="0"/>
              <a:t>No es frecuente en epidemiología</a:t>
            </a:r>
          </a:p>
          <a:p>
            <a:pPr marL="744220" lvl="1" indent="-287020"/>
            <a:r>
              <a:rPr lang="es-GT" noProof="0" dirty="0"/>
              <a:t>Mediana = valor central</a:t>
            </a:r>
          </a:p>
          <a:p>
            <a:pPr marL="1201420" lvl="2" indent="-287020"/>
            <a:r>
              <a:rPr lang="es-GT" noProof="0" dirty="0"/>
              <a:t>Opción más segura para la mayoría de los datos epidemiológicos</a:t>
            </a:r>
          </a:p>
          <a:p>
            <a:pPr marL="1201420" lvl="2" indent="-287020"/>
            <a:r>
              <a:rPr lang="es-GT" noProof="0" dirty="0"/>
              <a:t>Minimiza el efecto de los valores atípicos (extremos)</a:t>
            </a:r>
          </a:p>
          <a:p>
            <a:pPr marL="744220" lvl="1" indent="-287020"/>
            <a:r>
              <a:rPr lang="es-GT" noProof="0" dirty="0"/>
              <a:t>Moda = valor más común</a:t>
            </a:r>
          </a:p>
          <a:p>
            <a:pPr marL="287020" indent="-287020"/>
            <a:r>
              <a:rPr lang="es-GT" noProof="0" dirty="0"/>
              <a:t>Utilizar la mediana con el rango para resumir datos epidemiológicos</a:t>
            </a:r>
          </a:p>
          <a:p>
            <a:pPr marL="287020" indent="-287020"/>
            <a:endParaRPr lang="es-GT" noProof="0" dirty="0"/>
          </a:p>
        </p:txBody>
      </p:sp>
      <p:sp>
        <p:nvSpPr>
          <p:cNvPr id="2" name="Title 1"/>
          <p:cNvSpPr>
            <a:spLocks noGrp="1"/>
          </p:cNvSpPr>
          <p:nvPr>
            <p:ph type="title"/>
          </p:nvPr>
        </p:nvSpPr>
        <p:spPr/>
        <p:txBody>
          <a:bodyPr/>
          <a:lstStyle/>
          <a:p>
            <a:r>
              <a:rPr lang="es-GT" noProof="0" dirty="0"/>
              <a:t>Medidas de tendencia central: resumen</a:t>
            </a:r>
          </a:p>
        </p:txBody>
      </p:sp>
    </p:spTree>
    <p:extLst>
      <p:ext uri="{BB962C8B-B14F-4D97-AF65-F5344CB8AC3E}">
        <p14:creationId xmlns:p14="http://schemas.microsoft.com/office/powerpoint/2010/main" val="13769609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9608AC-B9D3-EB20-025B-6CF1553AC06B}"/>
              </a:ext>
            </a:extLst>
          </p:cNvPr>
          <p:cNvSpPr>
            <a:spLocks noGrp="1"/>
          </p:cNvSpPr>
          <p:nvPr>
            <p:ph type="title"/>
          </p:nvPr>
        </p:nvSpPr>
        <p:spPr/>
        <p:txBody>
          <a:bodyPr/>
          <a:lstStyle/>
          <a:p>
            <a:r>
              <a:rPr lang="es-GT" noProof="0" dirty="0"/>
              <a:t>Importancia de resumir los datos</a:t>
            </a:r>
          </a:p>
        </p:txBody>
      </p:sp>
      <p:sp>
        <p:nvSpPr>
          <p:cNvPr id="3" name="Content Placeholder 2">
            <a:extLst>
              <a:ext uri="{FF2B5EF4-FFF2-40B4-BE49-F238E27FC236}">
                <a16:creationId xmlns:a16="http://schemas.microsoft.com/office/drawing/2014/main" id="{A2AD0D40-867B-74C2-786B-AFA4941FB597}"/>
              </a:ext>
            </a:extLst>
          </p:cNvPr>
          <p:cNvSpPr>
            <a:spLocks noGrp="1"/>
          </p:cNvSpPr>
          <p:nvPr>
            <p:ph sz="half" idx="2"/>
          </p:nvPr>
        </p:nvSpPr>
        <p:spPr>
          <a:xfrm>
            <a:off x="838200" y="1675516"/>
            <a:ext cx="10515600" cy="677747"/>
          </a:xfrm>
        </p:spPr>
        <p:txBody>
          <a:bodyPr/>
          <a:lstStyle/>
          <a:p>
            <a:pPr marL="0" indent="0" algn="ctr">
              <a:buNone/>
            </a:pPr>
            <a:r>
              <a:rPr lang="es-GT" sz="2800" noProof="0" dirty="0"/>
              <a:t>¿Por qué es importante resumir los datos?</a:t>
            </a:r>
          </a:p>
          <a:p>
            <a:pPr marL="0" indent="0">
              <a:buNone/>
            </a:pPr>
            <a:endParaRPr lang="es-GT" noProof="0" dirty="0"/>
          </a:p>
        </p:txBody>
      </p:sp>
      <p:pic>
        <p:nvPicPr>
          <p:cNvPr id="1032" name="Picture 8" descr="person in blue shirt writing on white paper">
            <a:extLst>
              <a:ext uri="{FF2B5EF4-FFF2-40B4-BE49-F238E27FC236}">
                <a16:creationId xmlns:a16="http://schemas.microsoft.com/office/drawing/2014/main" id="{1A79BECD-0555-2E71-DCCC-CE65B083C96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9715" y="2353263"/>
            <a:ext cx="5712569" cy="3781721"/>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747067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p:cNvSpPr>
            <a:spLocks noGrp="1"/>
          </p:cNvSpPr>
          <p:nvPr>
            <p:ph sz="half" idx="2"/>
          </p:nvPr>
        </p:nvSpPr>
        <p:spPr>
          <a:xfrm>
            <a:off x="838199" y="1478857"/>
            <a:ext cx="4937501" cy="4639309"/>
          </a:xfrm>
        </p:spPr>
        <p:txBody>
          <a:bodyPr/>
          <a:lstStyle/>
          <a:p>
            <a:pPr marL="0" indent="0">
              <a:buNone/>
              <a:defRPr/>
            </a:pPr>
            <a:r>
              <a:rPr lang="es-GT" b="1" noProof="0" dirty="0">
                <a:cs typeface="Arial" panose="020B0604020202020204" pitchFamily="34" charset="0"/>
              </a:rPr>
              <a:t>Tipos de datos</a:t>
            </a:r>
          </a:p>
          <a:p>
            <a:pPr lvl="1">
              <a:defRPr/>
            </a:pPr>
            <a:r>
              <a:rPr lang="es-GT" noProof="0" dirty="0">
                <a:cs typeface="Arial" panose="020B0604020202020204" pitchFamily="34" charset="0"/>
              </a:rPr>
              <a:t>Descripciones</a:t>
            </a:r>
          </a:p>
          <a:p>
            <a:pPr lvl="1">
              <a:defRPr/>
            </a:pPr>
            <a:r>
              <a:rPr lang="es-GT" noProof="0" dirty="0">
                <a:cs typeface="Arial" panose="020B0604020202020204" pitchFamily="34" charset="0"/>
              </a:rPr>
              <a:t>Datos no numéricos</a:t>
            </a:r>
          </a:p>
          <a:p>
            <a:pPr marL="0" lvl="1" indent="0">
              <a:spcBef>
                <a:spcPts val="1200"/>
              </a:spcBef>
              <a:buClr>
                <a:schemeClr val="bg1"/>
              </a:buClr>
              <a:buNone/>
              <a:defRPr/>
            </a:pPr>
            <a:r>
              <a:rPr lang="es-GT" sz="2800" b="1" noProof="0" dirty="0">
                <a:cs typeface="Arial" panose="020B0604020202020204" pitchFamily="34" charset="0"/>
              </a:rPr>
              <a:t>Resumir con </a:t>
            </a:r>
            <a:r>
              <a:rPr lang="es-GT" sz="2800" b="1" noProof="0" dirty="0">
                <a:solidFill>
                  <a:srgbClr val="00953A"/>
                </a:solidFill>
                <a:cs typeface="Arial" panose="020B0604020202020204" pitchFamily="34" charset="0"/>
              </a:rPr>
              <a:t>medidas </a:t>
            </a:r>
            <a:br>
              <a:rPr lang="es-GT" sz="2800" b="1" noProof="0" dirty="0">
                <a:solidFill>
                  <a:srgbClr val="00953A"/>
                </a:solidFill>
                <a:cs typeface="Arial" panose="020B0604020202020204" pitchFamily="34" charset="0"/>
              </a:rPr>
            </a:br>
            <a:r>
              <a:rPr lang="es-GT" sz="2800" b="1" noProof="0" dirty="0">
                <a:solidFill>
                  <a:srgbClr val="00953A"/>
                </a:solidFill>
                <a:cs typeface="Arial" panose="020B0604020202020204" pitchFamily="34" charset="0"/>
              </a:rPr>
              <a:t>de frecuencia</a:t>
            </a:r>
          </a:p>
          <a:p>
            <a:pPr marL="0" lvl="1" indent="0">
              <a:spcBef>
                <a:spcPts val="1200"/>
              </a:spcBef>
              <a:buClr>
                <a:schemeClr val="bg1"/>
              </a:buClr>
              <a:buNone/>
              <a:defRPr/>
            </a:pPr>
            <a:r>
              <a:rPr lang="es-GT" sz="2800" b="1" noProof="0" dirty="0">
                <a:cs typeface="Arial" panose="020B0604020202020204" pitchFamily="34" charset="0"/>
              </a:rPr>
              <a:t>Medidas</a:t>
            </a:r>
          </a:p>
          <a:p>
            <a:pPr marL="798513" lvl="2" indent="-334963">
              <a:buFont typeface="Wingdings" panose="05000000000000000000" pitchFamily="2" charset="2"/>
              <a:buChar char="§"/>
              <a:defRPr/>
            </a:pPr>
            <a:r>
              <a:rPr lang="es-GT" sz="2400" noProof="0" dirty="0">
                <a:cs typeface="Arial" panose="020B0604020202020204" pitchFamily="34" charset="0"/>
              </a:rPr>
              <a:t>Conteos </a:t>
            </a:r>
          </a:p>
          <a:p>
            <a:pPr marL="798513" lvl="2" indent="-334963">
              <a:buFont typeface="Wingdings" panose="05000000000000000000" pitchFamily="2" charset="2"/>
              <a:buChar char="§"/>
              <a:defRPr/>
            </a:pPr>
            <a:r>
              <a:rPr lang="es-GT" sz="2400" b="0" i="0" noProof="0" dirty="0">
                <a:effectLst/>
              </a:rPr>
              <a:t>Razones</a:t>
            </a:r>
            <a:endParaRPr lang="es-GT" sz="2400" noProof="0" dirty="0">
              <a:cs typeface="Arial" panose="020B0604020202020204" pitchFamily="34" charset="0"/>
            </a:endParaRPr>
          </a:p>
          <a:p>
            <a:pPr marL="798513" lvl="2" indent="-334963">
              <a:buFont typeface="Wingdings" panose="05000000000000000000" pitchFamily="2" charset="2"/>
              <a:buChar char="§"/>
              <a:defRPr/>
            </a:pPr>
            <a:r>
              <a:rPr lang="es-GT" sz="2400" noProof="0" dirty="0">
                <a:cs typeface="Arial" panose="020B0604020202020204" pitchFamily="34" charset="0"/>
              </a:rPr>
              <a:t>Proporciones</a:t>
            </a:r>
          </a:p>
          <a:p>
            <a:pPr marL="798513" lvl="2" indent="-334963">
              <a:buFont typeface="Wingdings" panose="05000000000000000000" pitchFamily="2" charset="2"/>
              <a:buChar char="§"/>
              <a:defRPr/>
            </a:pPr>
            <a:r>
              <a:rPr lang="es-GT" sz="2400" noProof="0" dirty="0">
                <a:cs typeface="Arial" panose="020B0604020202020204" pitchFamily="34" charset="0"/>
              </a:rPr>
              <a:t>Tasas</a:t>
            </a:r>
          </a:p>
          <a:p>
            <a:pPr>
              <a:defRPr/>
            </a:pPr>
            <a:endParaRPr lang="es-GT" noProof="0" dirty="0">
              <a:cs typeface="Arial" panose="020B0604020202020204" pitchFamily="34" charset="0"/>
            </a:endParaRPr>
          </a:p>
          <a:p>
            <a:pPr marL="0" indent="0">
              <a:buNone/>
              <a:defRPr/>
            </a:pPr>
            <a:endParaRPr lang="es-GT" noProof="0" dirty="0">
              <a:cs typeface="Arial" panose="020B0604020202020204" pitchFamily="34" charset="0"/>
            </a:endParaRPr>
          </a:p>
          <a:p>
            <a:pPr marL="0" indent="0">
              <a:buNone/>
              <a:defRPr/>
            </a:pPr>
            <a:endParaRPr lang="es-GT" noProof="0" dirty="0">
              <a:cs typeface="Arial" panose="020B0604020202020204" pitchFamily="34" charset="0"/>
            </a:endParaRPr>
          </a:p>
          <a:p>
            <a:pPr>
              <a:defRPr/>
            </a:pPr>
            <a:endParaRPr lang="es-GT" noProof="0" dirty="0"/>
          </a:p>
        </p:txBody>
      </p:sp>
      <p:sp>
        <p:nvSpPr>
          <p:cNvPr id="27650" name="Title 1"/>
          <p:cNvSpPr>
            <a:spLocks noGrp="1"/>
          </p:cNvSpPr>
          <p:nvPr>
            <p:ph type="title"/>
          </p:nvPr>
        </p:nvSpPr>
        <p:spPr/>
        <p:txBody>
          <a:bodyPr/>
          <a:lstStyle/>
          <a:p>
            <a:r>
              <a:rPr lang="es-GT" noProof="0" dirty="0"/>
              <a:t>Resumen de las variables cualitativas</a:t>
            </a:r>
          </a:p>
        </p:txBody>
      </p:sp>
      <p:sp>
        <p:nvSpPr>
          <p:cNvPr id="2" name="Text Placeholder 1">
            <a:extLst>
              <a:ext uri="{FF2B5EF4-FFF2-40B4-BE49-F238E27FC236}">
                <a16:creationId xmlns:a16="http://schemas.microsoft.com/office/drawing/2014/main" id="{0C6187D5-6F9F-5FCA-73AA-627AA4287782}"/>
              </a:ext>
            </a:extLst>
          </p:cNvPr>
          <p:cNvSpPr>
            <a:spLocks noGrp="1"/>
          </p:cNvSpPr>
          <p:nvPr>
            <p:ph type="body" sz="quarter" idx="16"/>
          </p:nvPr>
        </p:nvSpPr>
        <p:spPr/>
        <p:txBody>
          <a:bodyPr/>
          <a:lstStyle/>
          <a:p>
            <a:r>
              <a:rPr lang="es-GT" sz="1200" noProof="0" dirty="0">
                <a:hlinkClick r:id="rId3"/>
              </a:rPr>
              <a:t>Fuente de la imagen de la escala </a:t>
            </a:r>
            <a:r>
              <a:rPr lang="es-GT" sz="1200" noProof="0" dirty="0" err="1">
                <a:hlinkClick r:id="rId3"/>
              </a:rPr>
              <a:t>likert</a:t>
            </a:r>
            <a:endParaRPr lang="es-GT" sz="1200" noProof="0" dirty="0"/>
          </a:p>
          <a:p>
            <a:endParaRPr lang="es-GT" noProof="0" dirty="0"/>
          </a:p>
        </p:txBody>
      </p:sp>
      <p:pic>
        <p:nvPicPr>
          <p:cNvPr id="3" name="Picture 2" descr="A group of people sitting on a bench&#10;&#10;Description automatically generated with low confidence">
            <a:extLst>
              <a:ext uri="{FF2B5EF4-FFF2-40B4-BE49-F238E27FC236}">
                <a16:creationId xmlns:a16="http://schemas.microsoft.com/office/drawing/2014/main" id="{7CC72610-E97A-FBFF-4FFE-9D248D648595}"/>
              </a:ext>
            </a:extLst>
          </p:cNvPr>
          <p:cNvPicPr>
            <a:picLocks noChangeAspect="1"/>
          </p:cNvPicPr>
          <p:nvPr/>
        </p:nvPicPr>
        <p:blipFill rotWithShape="1">
          <a:blip r:embed="rId4">
            <a:extLst>
              <a:ext uri="{28A0092B-C50C-407E-A947-70E740481C1C}">
                <a14:useLocalDpi xmlns:a14="http://schemas.microsoft.com/office/drawing/2010/main" val="0"/>
              </a:ext>
            </a:extLst>
          </a:blip>
          <a:srcRect t="6058"/>
          <a:stretch/>
        </p:blipFill>
        <p:spPr>
          <a:xfrm>
            <a:off x="5982450" y="1319347"/>
            <a:ext cx="4741632" cy="3340807"/>
          </a:xfrm>
          <a:prstGeom prst="rect">
            <a:avLst/>
          </a:prstGeom>
          <a:ln>
            <a:solidFill>
              <a:schemeClr val="tx1"/>
            </a:solidFill>
          </a:ln>
        </p:spPr>
      </p:pic>
      <p:grpSp>
        <p:nvGrpSpPr>
          <p:cNvPr id="11" name="Group 10">
            <a:extLst>
              <a:ext uri="{FF2B5EF4-FFF2-40B4-BE49-F238E27FC236}">
                <a16:creationId xmlns:a16="http://schemas.microsoft.com/office/drawing/2014/main" id="{2B374A11-249C-67DD-6FCD-DFC4D5E0AD3D}"/>
              </a:ext>
            </a:extLst>
          </p:cNvPr>
          <p:cNvGrpSpPr/>
          <p:nvPr/>
        </p:nvGrpSpPr>
        <p:grpSpPr>
          <a:xfrm>
            <a:off x="5546015" y="4692936"/>
            <a:ext cx="5495874" cy="1424654"/>
            <a:chOff x="5276841" y="5031509"/>
            <a:chExt cx="5922020" cy="1670893"/>
          </a:xfrm>
        </p:grpSpPr>
        <p:pic>
          <p:nvPicPr>
            <p:cNvPr id="4" name="Picture 3">
              <a:extLst>
                <a:ext uri="{FF2B5EF4-FFF2-40B4-BE49-F238E27FC236}">
                  <a16:creationId xmlns:a16="http://schemas.microsoft.com/office/drawing/2014/main" id="{220534EF-33D9-1D18-2A68-895404AA9D23}"/>
                </a:ext>
              </a:extLst>
            </p:cNvPr>
            <p:cNvPicPr>
              <a:picLocks noChangeAspect="1"/>
            </p:cNvPicPr>
            <p:nvPr/>
          </p:nvPicPr>
          <p:blipFill rotWithShape="1">
            <a:blip r:embed="rId5"/>
            <a:srcRect l="8258" t="15618" r="9081" b="28285"/>
            <a:stretch/>
          </p:blipFill>
          <p:spPr>
            <a:xfrm>
              <a:off x="5657361" y="5031509"/>
              <a:ext cx="5320351" cy="1086657"/>
            </a:xfrm>
            <a:prstGeom prst="rect">
              <a:avLst/>
            </a:prstGeom>
          </p:spPr>
        </p:pic>
        <p:sp>
          <p:nvSpPr>
            <p:cNvPr id="5" name="TextBox 4">
              <a:extLst>
                <a:ext uri="{FF2B5EF4-FFF2-40B4-BE49-F238E27FC236}">
                  <a16:creationId xmlns:a16="http://schemas.microsoft.com/office/drawing/2014/main" id="{3FAE53B8-5773-3561-7C38-12B8626EAA34}"/>
                </a:ext>
              </a:extLst>
            </p:cNvPr>
            <p:cNvSpPr txBox="1"/>
            <p:nvPr/>
          </p:nvSpPr>
          <p:spPr>
            <a:xfrm>
              <a:off x="5276841" y="6016554"/>
              <a:ext cx="1627803" cy="685848"/>
            </a:xfrm>
            <a:prstGeom prst="rect">
              <a:avLst/>
            </a:prstGeom>
            <a:noFill/>
          </p:spPr>
          <p:txBody>
            <a:bodyPr wrap="square" rtlCol="0">
              <a:spAutoFit/>
            </a:bodyPr>
            <a:lstStyle/>
            <a:p>
              <a:pPr algn="ctr"/>
              <a:r>
                <a:rPr lang="es-GT" sz="1600" noProof="0" dirty="0"/>
                <a:t>Totalmente en desacuerdo</a:t>
              </a:r>
            </a:p>
          </p:txBody>
        </p:sp>
        <p:sp>
          <p:nvSpPr>
            <p:cNvPr id="6" name="TextBox 5">
              <a:extLst>
                <a:ext uri="{FF2B5EF4-FFF2-40B4-BE49-F238E27FC236}">
                  <a16:creationId xmlns:a16="http://schemas.microsoft.com/office/drawing/2014/main" id="{253E9D5D-E31A-879F-4E7A-3B935BB8BC30}"/>
                </a:ext>
              </a:extLst>
            </p:cNvPr>
            <p:cNvSpPr txBox="1"/>
            <p:nvPr/>
          </p:nvSpPr>
          <p:spPr>
            <a:xfrm>
              <a:off x="6745338" y="6016554"/>
              <a:ext cx="1342804" cy="685848"/>
            </a:xfrm>
            <a:prstGeom prst="rect">
              <a:avLst/>
            </a:prstGeom>
            <a:noFill/>
          </p:spPr>
          <p:txBody>
            <a:bodyPr wrap="square" rtlCol="0">
              <a:spAutoFit/>
            </a:bodyPr>
            <a:lstStyle/>
            <a:p>
              <a:pPr algn="ctr"/>
              <a:r>
                <a:rPr lang="es-GT" sz="1600" noProof="0" dirty="0"/>
                <a:t>En desacuerdo</a:t>
              </a:r>
            </a:p>
          </p:txBody>
        </p:sp>
        <p:sp>
          <p:nvSpPr>
            <p:cNvPr id="7" name="TextBox 6">
              <a:extLst>
                <a:ext uri="{FF2B5EF4-FFF2-40B4-BE49-F238E27FC236}">
                  <a16:creationId xmlns:a16="http://schemas.microsoft.com/office/drawing/2014/main" id="{476255F7-7F1A-A587-0947-4657AB1F9817}"/>
                </a:ext>
              </a:extLst>
            </p:cNvPr>
            <p:cNvSpPr txBox="1"/>
            <p:nvPr/>
          </p:nvSpPr>
          <p:spPr>
            <a:xfrm>
              <a:off x="7780548" y="6016554"/>
              <a:ext cx="1244011" cy="397070"/>
            </a:xfrm>
            <a:prstGeom prst="rect">
              <a:avLst/>
            </a:prstGeom>
            <a:noFill/>
          </p:spPr>
          <p:txBody>
            <a:bodyPr wrap="square" rtlCol="0">
              <a:spAutoFit/>
            </a:bodyPr>
            <a:lstStyle/>
            <a:p>
              <a:pPr algn="ctr"/>
              <a:r>
                <a:rPr lang="es-GT" sz="1600" noProof="0" dirty="0"/>
                <a:t>Neutro</a:t>
              </a:r>
            </a:p>
          </p:txBody>
        </p:sp>
        <p:sp>
          <p:nvSpPr>
            <p:cNvPr id="8" name="TextBox 7">
              <a:extLst>
                <a:ext uri="{FF2B5EF4-FFF2-40B4-BE49-F238E27FC236}">
                  <a16:creationId xmlns:a16="http://schemas.microsoft.com/office/drawing/2014/main" id="{5F7DA841-6F38-D45A-150C-B37F16D616B6}"/>
                </a:ext>
              </a:extLst>
            </p:cNvPr>
            <p:cNvSpPr txBox="1"/>
            <p:nvPr/>
          </p:nvSpPr>
          <p:spPr>
            <a:xfrm>
              <a:off x="8709391" y="6016554"/>
              <a:ext cx="1295246" cy="685848"/>
            </a:xfrm>
            <a:prstGeom prst="rect">
              <a:avLst/>
            </a:prstGeom>
            <a:noFill/>
          </p:spPr>
          <p:txBody>
            <a:bodyPr wrap="square" rtlCol="0">
              <a:spAutoFit/>
            </a:bodyPr>
            <a:lstStyle/>
            <a:p>
              <a:pPr algn="ctr"/>
              <a:r>
                <a:rPr lang="es-GT" sz="1600" noProof="0" dirty="0"/>
                <a:t>De acuerdo</a:t>
              </a:r>
            </a:p>
          </p:txBody>
        </p:sp>
        <p:sp>
          <p:nvSpPr>
            <p:cNvPr id="9" name="TextBox 8">
              <a:extLst>
                <a:ext uri="{FF2B5EF4-FFF2-40B4-BE49-F238E27FC236}">
                  <a16:creationId xmlns:a16="http://schemas.microsoft.com/office/drawing/2014/main" id="{74597A3A-363A-7EE4-E088-2940B3111921}"/>
                </a:ext>
              </a:extLst>
            </p:cNvPr>
            <p:cNvSpPr txBox="1"/>
            <p:nvPr/>
          </p:nvSpPr>
          <p:spPr>
            <a:xfrm>
              <a:off x="9864030" y="6016554"/>
              <a:ext cx="1334831" cy="685848"/>
            </a:xfrm>
            <a:prstGeom prst="rect">
              <a:avLst/>
            </a:prstGeom>
            <a:noFill/>
          </p:spPr>
          <p:txBody>
            <a:bodyPr wrap="square" rtlCol="0">
              <a:spAutoFit/>
            </a:bodyPr>
            <a:lstStyle/>
            <a:p>
              <a:pPr algn="ctr"/>
              <a:r>
                <a:rPr lang="es-GT" sz="1600" noProof="0" dirty="0"/>
                <a:t>Totalmente de acuerdo</a:t>
              </a:r>
            </a:p>
          </p:txBody>
        </p:sp>
      </p:grpSp>
    </p:spTree>
    <p:extLst>
      <p:ext uri="{BB962C8B-B14F-4D97-AF65-F5344CB8AC3E}">
        <p14:creationId xmlns:p14="http://schemas.microsoft.com/office/powerpoint/2010/main" val="200153716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ect">
            <a:avLst/>
          </a:prstGeom>
        </p:spPr>
        <p:txBody>
          <a:bodyPr/>
          <a:lstStyle/>
          <a:p>
            <a:r>
              <a:rPr lang="es-GT" noProof="0" dirty="0">
                <a:cs typeface="Arial" panose="020B0604020202020204" pitchFamily="34" charset="0"/>
              </a:rPr>
              <a:t>Número mundial de muertes por causas seleccionadas, 2000 y 2019</a:t>
            </a:r>
            <a:endParaRPr lang="es-GT" noProof="0" dirty="0"/>
          </a:p>
        </p:txBody>
      </p:sp>
      <p:graphicFrame>
        <p:nvGraphicFramePr>
          <p:cNvPr id="6" name="Table 6">
            <a:extLst>
              <a:ext uri="{FF2B5EF4-FFF2-40B4-BE49-F238E27FC236}">
                <a16:creationId xmlns:a16="http://schemas.microsoft.com/office/drawing/2014/main" id="{A5D92CB5-0623-1D5C-AB2A-51ECC2818E5C}"/>
              </a:ext>
            </a:extLst>
          </p:cNvPr>
          <p:cNvGraphicFramePr>
            <a:graphicFrameLocks noGrp="1"/>
          </p:cNvGraphicFramePr>
          <p:nvPr>
            <p:ph sz="half" idx="2"/>
            <p:extLst>
              <p:ext uri="{D42A27DB-BD31-4B8C-83A1-F6EECF244321}">
                <p14:modId xmlns:p14="http://schemas.microsoft.com/office/powerpoint/2010/main" val="2089090514"/>
              </p:ext>
            </p:extLst>
          </p:nvPr>
        </p:nvGraphicFramePr>
        <p:xfrm>
          <a:off x="838200" y="1289050"/>
          <a:ext cx="10515599" cy="4820920"/>
        </p:xfrm>
        <a:graphic>
          <a:graphicData uri="http://schemas.openxmlformats.org/drawingml/2006/table">
            <a:tbl>
              <a:tblPr>
                <a:tableStyleId>{8799B23B-EC83-4686-B30A-512413B5E67A}</a:tableStyleId>
              </a:tblPr>
              <a:tblGrid>
                <a:gridCol w="6263426">
                  <a:extLst>
                    <a:ext uri="{9D8B030D-6E8A-4147-A177-3AD203B41FA5}">
                      <a16:colId xmlns:a16="http://schemas.microsoft.com/office/drawing/2014/main" val="4070875049"/>
                    </a:ext>
                  </a:extLst>
                </a:gridCol>
                <a:gridCol w="2148771">
                  <a:extLst>
                    <a:ext uri="{9D8B030D-6E8A-4147-A177-3AD203B41FA5}">
                      <a16:colId xmlns:a16="http://schemas.microsoft.com/office/drawing/2014/main" val="1833997020"/>
                    </a:ext>
                  </a:extLst>
                </a:gridCol>
                <a:gridCol w="2103402">
                  <a:extLst>
                    <a:ext uri="{9D8B030D-6E8A-4147-A177-3AD203B41FA5}">
                      <a16:colId xmlns:a16="http://schemas.microsoft.com/office/drawing/2014/main" val="4132635164"/>
                    </a:ext>
                  </a:extLst>
                </a:gridCol>
              </a:tblGrid>
              <a:tr h="370840">
                <a:tc>
                  <a:txBody>
                    <a:bodyPr/>
                    <a:lstStyle/>
                    <a:p>
                      <a:pPr algn="l" fontAlgn="b">
                        <a:spcBef>
                          <a:spcPts val="500"/>
                        </a:spcBef>
                        <a:spcAft>
                          <a:spcPts val="500"/>
                        </a:spcAft>
                      </a:pPr>
                      <a:endParaRPr lang="es-GT" sz="2000" b="1" i="0" u="none" strike="noStrike" noProof="0" dirty="0">
                        <a:solidFill>
                          <a:srgbClr val="000000"/>
                        </a:solidFill>
                        <a:effectLst/>
                        <a:latin typeface="+mn-lt"/>
                      </a:endParaRPr>
                    </a:p>
                  </a:txBody>
                  <a:tcPr marL="6350" marR="6350" marT="6350" anchor="b">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gridSpan="2">
                  <a:txBody>
                    <a:bodyPr/>
                    <a:lstStyle/>
                    <a:p>
                      <a:pPr algn="ctr" fontAlgn="t">
                        <a:spcBef>
                          <a:spcPts val="500"/>
                        </a:spcBef>
                        <a:spcAft>
                          <a:spcPts val="500"/>
                        </a:spcAft>
                      </a:pPr>
                      <a:r>
                        <a:rPr lang="es-GT" sz="2000" b="1" i="0" u="none" strike="noStrike" noProof="0" dirty="0">
                          <a:solidFill>
                            <a:srgbClr val="000000"/>
                          </a:solidFill>
                          <a:effectLst/>
                          <a:latin typeface="+mn-lt"/>
                        </a:rPr>
                        <a:t>                Muertes*</a:t>
                      </a:r>
                    </a:p>
                  </a:txBody>
                  <a:tcPr marL="6350" marR="6350" marT="6350">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r" fontAlgn="ctr">
                        <a:spcBef>
                          <a:spcPts val="500"/>
                        </a:spcBef>
                        <a:spcAft>
                          <a:spcPts val="500"/>
                        </a:spcAft>
                      </a:pPr>
                      <a:endParaRPr lang="en-US" sz="2000" b="1" i="0" u="none" strike="noStrike" dirty="0">
                        <a:solidFill>
                          <a:srgbClr val="000000"/>
                        </a:solidFill>
                        <a:effectLst/>
                        <a:latin typeface="+mn-lt"/>
                      </a:endParaRPr>
                    </a:p>
                  </a:txBody>
                  <a:tcPr marL="6350" marR="6350" marT="6350"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93074337"/>
                  </a:ext>
                </a:extLst>
              </a:tr>
              <a:tr h="370840">
                <a:tc>
                  <a:txBody>
                    <a:bodyPr/>
                    <a:lstStyle/>
                    <a:p>
                      <a:pPr marL="0" marR="0" lvl="0" indent="0" algn="l" defTabSz="914400" rtl="0" eaLnBrk="1" fontAlgn="b" latinLnBrk="0" hangingPunct="1">
                        <a:lnSpc>
                          <a:spcPct val="100000"/>
                        </a:lnSpc>
                        <a:spcBef>
                          <a:spcPts val="500"/>
                        </a:spcBef>
                        <a:spcAft>
                          <a:spcPts val="500"/>
                        </a:spcAft>
                        <a:buClrTx/>
                        <a:buSzTx/>
                        <a:buFontTx/>
                        <a:buNone/>
                        <a:tabLst/>
                        <a:defRPr/>
                      </a:pPr>
                      <a:r>
                        <a:rPr lang="es-GT" sz="2000" b="1" i="0" u="none" strike="noStrike" noProof="0" dirty="0">
                          <a:solidFill>
                            <a:srgbClr val="000000"/>
                          </a:solidFill>
                          <a:effectLst/>
                          <a:latin typeface="+mn-lt"/>
                        </a:rPr>
                        <a:t>Causa de muerte</a:t>
                      </a:r>
                    </a:p>
                  </a:txBody>
                  <a:tcPr marL="6350" marR="6350" marT="6350" anchor="b">
                    <a:lnL w="12700" cmpd="sng">
                      <a:noFill/>
                    </a:lnL>
                    <a:lnR w="12700" cmpd="sng">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t">
                        <a:spcBef>
                          <a:spcPts val="500"/>
                        </a:spcBef>
                        <a:spcAft>
                          <a:spcPts val="500"/>
                        </a:spcAft>
                      </a:pPr>
                      <a:r>
                        <a:rPr lang="es-GT" sz="2000" b="1" i="0" u="none" strike="noStrike" noProof="0" dirty="0">
                          <a:solidFill>
                            <a:srgbClr val="000000"/>
                          </a:solidFill>
                          <a:effectLst/>
                          <a:latin typeface="+mn-lt"/>
                        </a:rPr>
                        <a:t>2000</a:t>
                      </a:r>
                    </a:p>
                  </a:txBody>
                  <a:tcPr marL="6350" marR="6350" marT="6350">
                    <a:lnL w="12700" cmpd="sng">
                      <a:noFill/>
                    </a:lnL>
                    <a:lnR w="12700" cmpd="sng">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ctr">
                        <a:spcBef>
                          <a:spcPts val="500"/>
                        </a:spcBef>
                        <a:spcAft>
                          <a:spcPts val="500"/>
                        </a:spcAft>
                      </a:pPr>
                      <a:r>
                        <a:rPr lang="es-GT" sz="2000" b="1" i="0" u="none" strike="noStrike" noProof="0" dirty="0">
                          <a:solidFill>
                            <a:srgbClr val="000000"/>
                          </a:solidFill>
                          <a:effectLst/>
                          <a:latin typeface="+mn-lt"/>
                        </a:rPr>
                        <a:t>2019</a:t>
                      </a:r>
                    </a:p>
                  </a:txBody>
                  <a:tcPr marL="6350" marR="6350" marT="6350" anchor="ctr">
                    <a:lnL w="12700" cmpd="sng">
                      <a:noFill/>
                    </a:lnL>
                    <a:lnR w="12700" cmpd="sng">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49308455"/>
                  </a:ext>
                </a:extLst>
              </a:tr>
              <a:tr h="370840">
                <a:tc>
                  <a:txBody>
                    <a:bodyPr/>
                    <a:lstStyle/>
                    <a:p>
                      <a:pPr algn="l" fontAlgn="b">
                        <a:spcBef>
                          <a:spcPts val="500"/>
                        </a:spcBef>
                        <a:spcAft>
                          <a:spcPts val="500"/>
                        </a:spcAft>
                      </a:pPr>
                      <a:r>
                        <a:rPr lang="es-GT" sz="2000" b="0" i="0" u="sng" strike="noStrike" noProof="0" dirty="0">
                          <a:solidFill>
                            <a:srgbClr val="000000"/>
                          </a:solidFill>
                          <a:effectLst/>
                          <a:latin typeface="+mn-lt"/>
                        </a:rPr>
                        <a:t>Todas las causas</a:t>
                      </a:r>
                    </a:p>
                  </a:txBody>
                  <a:tcPr marL="6350" marR="6350" marT="6350" anchor="b">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r" fontAlgn="t">
                        <a:spcBef>
                          <a:spcPts val="500"/>
                        </a:spcBef>
                        <a:spcAft>
                          <a:spcPts val="500"/>
                        </a:spcAft>
                      </a:pPr>
                      <a:r>
                        <a:rPr lang="es-GT" sz="2000" b="0" i="0" u="none" strike="noStrike" noProof="0" dirty="0">
                          <a:solidFill>
                            <a:srgbClr val="000000"/>
                          </a:solidFill>
                          <a:effectLst/>
                          <a:latin typeface="+mn-lt"/>
                        </a:rPr>
                        <a:t>51,267 </a:t>
                      </a:r>
                    </a:p>
                  </a:txBody>
                  <a:tcPr marL="6350" marR="6350" marT="6350">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r" fontAlgn="ctr">
                        <a:spcBef>
                          <a:spcPts val="500"/>
                        </a:spcBef>
                        <a:spcAft>
                          <a:spcPts val="500"/>
                        </a:spcAft>
                      </a:pPr>
                      <a:r>
                        <a:rPr lang="es-GT" sz="2000" b="0" i="0" u="none" strike="noStrike" noProof="0" dirty="0">
                          <a:solidFill>
                            <a:srgbClr val="000000"/>
                          </a:solidFill>
                          <a:effectLst/>
                          <a:latin typeface="+mn-lt"/>
                        </a:rPr>
                        <a:t>55,416 </a:t>
                      </a:r>
                    </a:p>
                  </a:txBody>
                  <a:tcPr marL="6350" marR="6350" marT="635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830598867"/>
                  </a:ext>
                </a:extLst>
              </a:tr>
              <a:tr h="370840">
                <a:tc>
                  <a:txBody>
                    <a:bodyPr/>
                    <a:lstStyle/>
                    <a:p>
                      <a:pPr algn="l" fontAlgn="b">
                        <a:spcBef>
                          <a:spcPts val="500"/>
                        </a:spcBef>
                        <a:spcAft>
                          <a:spcPts val="500"/>
                        </a:spcAft>
                      </a:pPr>
                      <a:r>
                        <a:rPr lang="es-GT" sz="2000" b="0" i="0" u="none" strike="noStrike" noProof="0" dirty="0">
                          <a:effectLst/>
                          <a:latin typeface="+mn-lt"/>
                        </a:rPr>
                        <a:t>Cardiopatía isquémica</a:t>
                      </a:r>
                    </a:p>
                  </a:txBody>
                  <a:tcPr marL="6350" marR="6350" marT="635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t">
                        <a:spcBef>
                          <a:spcPts val="500"/>
                        </a:spcBef>
                        <a:spcAft>
                          <a:spcPts val="500"/>
                        </a:spcAft>
                      </a:pPr>
                      <a:r>
                        <a:rPr lang="es-GT" sz="2000" b="0" i="0" u="none" strike="noStrike" noProof="0" dirty="0">
                          <a:effectLst/>
                          <a:latin typeface="+mn-lt"/>
                        </a:rPr>
                        <a:t>6,756 </a:t>
                      </a:r>
                    </a:p>
                  </a:txBody>
                  <a:tcPr marL="6350" marR="6350" marT="635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ctr">
                        <a:spcBef>
                          <a:spcPts val="500"/>
                        </a:spcBef>
                        <a:spcAft>
                          <a:spcPts val="500"/>
                        </a:spcAft>
                      </a:pPr>
                      <a:r>
                        <a:rPr lang="es-GT" sz="2000" b="0" i="0" u="none" strike="noStrike" noProof="0" dirty="0">
                          <a:effectLst/>
                          <a:latin typeface="+mn-lt"/>
                        </a:rPr>
                        <a:t>8,885 </a:t>
                      </a:r>
                    </a:p>
                  </a:txBody>
                  <a:tcPr marL="6350" marR="6350" marT="6350"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316995278"/>
                  </a:ext>
                </a:extLst>
              </a:tr>
              <a:tr h="370840">
                <a:tc>
                  <a:txBody>
                    <a:bodyPr/>
                    <a:lstStyle/>
                    <a:p>
                      <a:pPr algn="l" fontAlgn="b">
                        <a:spcBef>
                          <a:spcPts val="500"/>
                        </a:spcBef>
                        <a:spcAft>
                          <a:spcPts val="500"/>
                        </a:spcAft>
                      </a:pPr>
                      <a:r>
                        <a:rPr lang="es-GT" sz="2000" b="0" i="0" u="none" strike="noStrike" noProof="0" dirty="0">
                          <a:effectLst/>
                          <a:latin typeface="+mn-lt"/>
                        </a:rPr>
                        <a:t>Accidente Cerebrovascular (ACV)</a:t>
                      </a:r>
                    </a:p>
                  </a:txBody>
                  <a:tcPr marL="6350" marR="6350" marT="635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t">
                        <a:spcBef>
                          <a:spcPts val="500"/>
                        </a:spcBef>
                        <a:spcAft>
                          <a:spcPts val="500"/>
                        </a:spcAft>
                      </a:pPr>
                      <a:r>
                        <a:rPr lang="es-GT" sz="2000" b="0" i="0" u="none" strike="noStrike" noProof="0" dirty="0">
                          <a:effectLst/>
                          <a:latin typeface="+mn-lt"/>
                        </a:rPr>
                        <a:t>5,464 </a:t>
                      </a:r>
                    </a:p>
                  </a:txBody>
                  <a:tcPr marL="6350" marR="6350" marT="635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ctr">
                        <a:spcBef>
                          <a:spcPts val="500"/>
                        </a:spcBef>
                        <a:spcAft>
                          <a:spcPts val="500"/>
                        </a:spcAft>
                      </a:pPr>
                      <a:r>
                        <a:rPr lang="es-GT" sz="2000" b="0" i="0" u="none" strike="noStrike" noProof="0" dirty="0">
                          <a:effectLst/>
                          <a:latin typeface="+mn-lt"/>
                        </a:rPr>
                        <a:t>6,194 </a:t>
                      </a:r>
                    </a:p>
                  </a:txBody>
                  <a:tcPr marL="6350" marR="6350" marT="6350"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650548957"/>
                  </a:ext>
                </a:extLst>
              </a:tr>
              <a:tr h="370840">
                <a:tc>
                  <a:txBody>
                    <a:bodyPr/>
                    <a:lstStyle/>
                    <a:p>
                      <a:pPr algn="l" fontAlgn="b">
                        <a:spcBef>
                          <a:spcPts val="500"/>
                        </a:spcBef>
                        <a:spcAft>
                          <a:spcPts val="500"/>
                        </a:spcAft>
                      </a:pPr>
                      <a:r>
                        <a:rPr lang="es-GT" sz="2000" b="0" i="0" u="none" strike="noStrike" noProof="0" dirty="0">
                          <a:effectLst/>
                          <a:latin typeface="+mn-lt"/>
                        </a:rPr>
                        <a:t>Enfermedad pulmonar obstructiva crónica</a:t>
                      </a:r>
                    </a:p>
                  </a:txBody>
                  <a:tcPr marL="6350" marR="6350" marT="635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t">
                        <a:spcBef>
                          <a:spcPts val="500"/>
                        </a:spcBef>
                        <a:spcAft>
                          <a:spcPts val="500"/>
                        </a:spcAft>
                      </a:pPr>
                      <a:r>
                        <a:rPr lang="es-GT" sz="2000" b="0" i="0" u="none" strike="noStrike" noProof="0" dirty="0">
                          <a:effectLst/>
                          <a:latin typeface="+mn-lt"/>
                        </a:rPr>
                        <a:t>2,986 </a:t>
                      </a:r>
                    </a:p>
                  </a:txBody>
                  <a:tcPr marL="6350" marR="6350" marT="635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ctr">
                        <a:spcBef>
                          <a:spcPts val="500"/>
                        </a:spcBef>
                        <a:spcAft>
                          <a:spcPts val="500"/>
                        </a:spcAft>
                      </a:pPr>
                      <a:r>
                        <a:rPr lang="es-GT" sz="2000" b="0" i="0" u="none" strike="noStrike" noProof="0" dirty="0">
                          <a:effectLst/>
                          <a:latin typeface="+mn-lt"/>
                        </a:rPr>
                        <a:t>3,228 </a:t>
                      </a:r>
                    </a:p>
                  </a:txBody>
                  <a:tcPr marL="6350" marR="6350" marT="6350"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09931248"/>
                  </a:ext>
                </a:extLst>
              </a:tr>
              <a:tr h="370840">
                <a:tc>
                  <a:txBody>
                    <a:bodyPr/>
                    <a:lstStyle/>
                    <a:p>
                      <a:pPr algn="l" fontAlgn="b">
                        <a:spcBef>
                          <a:spcPts val="500"/>
                        </a:spcBef>
                        <a:spcAft>
                          <a:spcPts val="500"/>
                        </a:spcAft>
                      </a:pPr>
                      <a:r>
                        <a:rPr lang="es-GT" sz="2000" b="0" i="0" u="none" strike="noStrike" noProof="0" dirty="0">
                          <a:effectLst/>
                          <a:latin typeface="+mn-lt"/>
                        </a:rPr>
                        <a:t>Infecciones de las vías respiratorias inferiores</a:t>
                      </a:r>
                    </a:p>
                  </a:txBody>
                  <a:tcPr marL="6350" marR="6350" marT="635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t">
                        <a:spcBef>
                          <a:spcPts val="500"/>
                        </a:spcBef>
                        <a:spcAft>
                          <a:spcPts val="500"/>
                        </a:spcAft>
                      </a:pPr>
                      <a:r>
                        <a:rPr lang="es-GT" sz="2000" b="0" i="0" u="none" strike="noStrike" noProof="0" dirty="0">
                          <a:effectLst/>
                          <a:latin typeface="+mn-lt"/>
                        </a:rPr>
                        <a:t>3,051 </a:t>
                      </a:r>
                    </a:p>
                  </a:txBody>
                  <a:tcPr marL="6350" marR="6350" marT="635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ctr">
                        <a:spcBef>
                          <a:spcPts val="500"/>
                        </a:spcBef>
                        <a:spcAft>
                          <a:spcPts val="500"/>
                        </a:spcAft>
                      </a:pPr>
                      <a:r>
                        <a:rPr lang="es-GT" sz="2000" b="0" i="0" u="none" strike="noStrike" noProof="0" dirty="0">
                          <a:effectLst/>
                          <a:latin typeface="+mn-lt"/>
                        </a:rPr>
                        <a:t>2,593 </a:t>
                      </a:r>
                    </a:p>
                  </a:txBody>
                  <a:tcPr marL="6350" marR="6350" marT="6350"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91504073"/>
                  </a:ext>
                </a:extLst>
              </a:tr>
              <a:tr h="370840">
                <a:tc>
                  <a:txBody>
                    <a:bodyPr/>
                    <a:lstStyle/>
                    <a:p>
                      <a:pPr algn="l" fontAlgn="b">
                        <a:spcBef>
                          <a:spcPts val="500"/>
                        </a:spcBef>
                        <a:spcAft>
                          <a:spcPts val="500"/>
                        </a:spcAft>
                      </a:pPr>
                      <a:r>
                        <a:rPr lang="es-GT" sz="2000" b="0" i="0" u="none" strike="noStrike" noProof="0" dirty="0">
                          <a:effectLst/>
                          <a:latin typeface="+mn-lt"/>
                        </a:rPr>
                        <a:t>Enfermedades neonatales</a:t>
                      </a:r>
                    </a:p>
                  </a:txBody>
                  <a:tcPr marL="6350" marR="6350" marT="635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t">
                        <a:spcBef>
                          <a:spcPts val="500"/>
                        </a:spcBef>
                        <a:spcAft>
                          <a:spcPts val="500"/>
                        </a:spcAft>
                      </a:pPr>
                      <a:r>
                        <a:rPr lang="es-GT" sz="2000" b="0" i="0" u="none" strike="noStrike" noProof="0" dirty="0">
                          <a:effectLst/>
                          <a:latin typeface="+mn-lt"/>
                        </a:rPr>
                        <a:t>3,198</a:t>
                      </a:r>
                    </a:p>
                  </a:txBody>
                  <a:tcPr marL="6350" marR="6350" marT="635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ctr">
                        <a:spcBef>
                          <a:spcPts val="500"/>
                        </a:spcBef>
                        <a:spcAft>
                          <a:spcPts val="500"/>
                        </a:spcAft>
                      </a:pPr>
                      <a:r>
                        <a:rPr lang="es-GT" sz="2000" b="0" i="0" u="none" strike="noStrike" noProof="0" dirty="0">
                          <a:effectLst/>
                          <a:latin typeface="+mn-lt"/>
                        </a:rPr>
                        <a:t>2,038 </a:t>
                      </a:r>
                    </a:p>
                  </a:txBody>
                  <a:tcPr marL="6350" marR="6350" marT="6350"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127963019"/>
                  </a:ext>
                </a:extLst>
              </a:tr>
              <a:tr h="370840">
                <a:tc>
                  <a:txBody>
                    <a:bodyPr/>
                    <a:lstStyle/>
                    <a:p>
                      <a:pPr algn="l" fontAlgn="b">
                        <a:spcBef>
                          <a:spcPts val="500"/>
                        </a:spcBef>
                        <a:spcAft>
                          <a:spcPts val="500"/>
                        </a:spcAft>
                      </a:pPr>
                      <a:r>
                        <a:rPr lang="es-GT" sz="2000" b="0" i="0" u="none" strike="noStrike" noProof="0" dirty="0">
                          <a:effectLst/>
                          <a:latin typeface="+mn-lt"/>
                        </a:rPr>
                        <a:t>Cánceres de tráquea, bronquios y pulmón</a:t>
                      </a:r>
                    </a:p>
                  </a:txBody>
                  <a:tcPr marL="6350" marR="6350" marT="635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t">
                        <a:spcBef>
                          <a:spcPts val="500"/>
                        </a:spcBef>
                        <a:spcAft>
                          <a:spcPts val="500"/>
                        </a:spcAft>
                      </a:pPr>
                      <a:r>
                        <a:rPr lang="es-GT" sz="2000" b="0" i="0" u="none" strike="noStrike" noProof="0" dirty="0">
                          <a:effectLst/>
                          <a:latin typeface="+mn-lt"/>
                        </a:rPr>
                        <a:t>1,206 </a:t>
                      </a:r>
                    </a:p>
                  </a:txBody>
                  <a:tcPr marL="6350" marR="6350" marT="635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ctr">
                        <a:spcBef>
                          <a:spcPts val="500"/>
                        </a:spcBef>
                        <a:spcAft>
                          <a:spcPts val="500"/>
                        </a:spcAft>
                      </a:pPr>
                      <a:r>
                        <a:rPr lang="es-GT" sz="2000" b="0" i="0" u="none" strike="noStrike" noProof="0" dirty="0">
                          <a:effectLst/>
                          <a:latin typeface="+mn-lt"/>
                        </a:rPr>
                        <a:t>1,784 </a:t>
                      </a:r>
                    </a:p>
                  </a:txBody>
                  <a:tcPr marL="6350" marR="6350" marT="6350"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94744801"/>
                  </a:ext>
                </a:extLst>
              </a:tr>
              <a:tr h="370840">
                <a:tc>
                  <a:txBody>
                    <a:bodyPr/>
                    <a:lstStyle/>
                    <a:p>
                      <a:pPr algn="l" fontAlgn="b">
                        <a:spcBef>
                          <a:spcPts val="500"/>
                        </a:spcBef>
                        <a:spcAft>
                          <a:spcPts val="500"/>
                        </a:spcAft>
                      </a:pPr>
                      <a:r>
                        <a:rPr lang="es-GT" sz="2000" b="0" i="0" u="none" strike="noStrike" noProof="0" dirty="0">
                          <a:effectLst/>
                          <a:latin typeface="+mn-lt"/>
                        </a:rPr>
                        <a:t>Enfermedad de Alzheimer y otras demencias</a:t>
                      </a:r>
                    </a:p>
                  </a:txBody>
                  <a:tcPr marL="6350" marR="6350" marT="635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t">
                        <a:spcBef>
                          <a:spcPts val="500"/>
                        </a:spcBef>
                        <a:spcAft>
                          <a:spcPts val="500"/>
                        </a:spcAft>
                      </a:pPr>
                      <a:r>
                        <a:rPr lang="es-GT" sz="2000" b="0" i="0" u="none" strike="noStrike" noProof="0" dirty="0">
                          <a:effectLst/>
                          <a:latin typeface="+mn-lt"/>
                        </a:rPr>
                        <a:t>584 </a:t>
                      </a:r>
                    </a:p>
                  </a:txBody>
                  <a:tcPr marL="6350" marR="6350" marT="635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ctr">
                        <a:spcBef>
                          <a:spcPts val="500"/>
                        </a:spcBef>
                        <a:spcAft>
                          <a:spcPts val="500"/>
                        </a:spcAft>
                      </a:pPr>
                      <a:r>
                        <a:rPr lang="es-GT" sz="2000" b="0" i="0" u="none" strike="noStrike" noProof="0" dirty="0">
                          <a:effectLst/>
                          <a:latin typeface="+mn-lt"/>
                        </a:rPr>
                        <a:t>1,639 </a:t>
                      </a:r>
                    </a:p>
                  </a:txBody>
                  <a:tcPr marL="6350" marR="6350" marT="6350"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010297165"/>
                  </a:ext>
                </a:extLst>
              </a:tr>
              <a:tr h="370840">
                <a:tc>
                  <a:txBody>
                    <a:bodyPr/>
                    <a:lstStyle/>
                    <a:p>
                      <a:pPr algn="l" fontAlgn="b">
                        <a:spcBef>
                          <a:spcPts val="500"/>
                        </a:spcBef>
                        <a:spcAft>
                          <a:spcPts val="500"/>
                        </a:spcAft>
                      </a:pPr>
                      <a:r>
                        <a:rPr lang="es-GT" sz="2000" b="0" i="0" u="none" strike="noStrike" noProof="0" dirty="0">
                          <a:effectLst/>
                          <a:latin typeface="+mn-lt"/>
                        </a:rPr>
                        <a:t>Enfermedades diarreicas</a:t>
                      </a:r>
                    </a:p>
                  </a:txBody>
                  <a:tcPr marL="6350" marR="6350" marT="635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t">
                        <a:spcBef>
                          <a:spcPts val="500"/>
                        </a:spcBef>
                        <a:spcAft>
                          <a:spcPts val="500"/>
                        </a:spcAft>
                      </a:pPr>
                      <a:r>
                        <a:rPr lang="es-GT" sz="2000" b="0" i="0" u="none" strike="noStrike" noProof="0" dirty="0">
                          <a:effectLst/>
                          <a:latin typeface="+mn-lt"/>
                        </a:rPr>
                        <a:t>2,648</a:t>
                      </a:r>
                    </a:p>
                  </a:txBody>
                  <a:tcPr marL="6350" marR="6350" marT="635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ctr">
                        <a:spcBef>
                          <a:spcPts val="500"/>
                        </a:spcBef>
                        <a:spcAft>
                          <a:spcPts val="500"/>
                        </a:spcAft>
                      </a:pPr>
                      <a:r>
                        <a:rPr lang="es-GT" sz="2000" b="0" i="0" u="none" strike="noStrike" noProof="0" dirty="0">
                          <a:effectLst/>
                          <a:latin typeface="+mn-lt"/>
                        </a:rPr>
                        <a:t>1,519 </a:t>
                      </a:r>
                    </a:p>
                  </a:txBody>
                  <a:tcPr marL="6350" marR="6350" marT="6350"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647974857"/>
                  </a:ext>
                </a:extLst>
              </a:tr>
              <a:tr h="370840">
                <a:tc>
                  <a:txBody>
                    <a:bodyPr/>
                    <a:lstStyle/>
                    <a:p>
                      <a:pPr algn="l" fontAlgn="b">
                        <a:spcBef>
                          <a:spcPts val="500"/>
                        </a:spcBef>
                        <a:spcAft>
                          <a:spcPts val="500"/>
                        </a:spcAft>
                      </a:pPr>
                      <a:r>
                        <a:rPr lang="es-GT" sz="2000" b="0" i="0" u="none" strike="noStrike" noProof="0" dirty="0">
                          <a:effectLst/>
                          <a:latin typeface="+mn-lt"/>
                        </a:rPr>
                        <a:t>Diabetes mellitus</a:t>
                      </a:r>
                    </a:p>
                  </a:txBody>
                  <a:tcPr marL="6350" marR="6350" marT="635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t">
                        <a:spcBef>
                          <a:spcPts val="500"/>
                        </a:spcBef>
                        <a:spcAft>
                          <a:spcPts val="500"/>
                        </a:spcAft>
                      </a:pPr>
                      <a:r>
                        <a:rPr lang="es-GT" sz="2000" b="0" i="0" u="none" strike="noStrike" noProof="0" dirty="0">
                          <a:effectLst/>
                          <a:latin typeface="+mn-lt"/>
                        </a:rPr>
                        <a:t>877 </a:t>
                      </a:r>
                    </a:p>
                  </a:txBody>
                  <a:tcPr marL="6350" marR="6350" marT="635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ctr">
                        <a:spcBef>
                          <a:spcPts val="500"/>
                        </a:spcBef>
                        <a:spcAft>
                          <a:spcPts val="500"/>
                        </a:spcAft>
                      </a:pPr>
                      <a:r>
                        <a:rPr lang="es-GT" sz="2000" b="0" i="0" u="none" strike="noStrike" noProof="0" dirty="0">
                          <a:effectLst/>
                          <a:latin typeface="+mn-lt"/>
                        </a:rPr>
                        <a:t>1,496 </a:t>
                      </a:r>
                    </a:p>
                  </a:txBody>
                  <a:tcPr marL="6350" marR="6350" marT="6350"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919813720"/>
                  </a:ext>
                </a:extLst>
              </a:tr>
              <a:tr h="370840">
                <a:tc>
                  <a:txBody>
                    <a:bodyPr/>
                    <a:lstStyle/>
                    <a:p>
                      <a:pPr algn="l" fontAlgn="b">
                        <a:spcBef>
                          <a:spcPts val="500"/>
                        </a:spcBef>
                        <a:spcAft>
                          <a:spcPts val="500"/>
                        </a:spcAft>
                      </a:pPr>
                      <a:r>
                        <a:rPr lang="es-GT" sz="2000" b="0" i="0" u="none" strike="noStrike" noProof="0" dirty="0">
                          <a:effectLst/>
                          <a:latin typeface="+mn-lt"/>
                        </a:rPr>
                        <a:t>Enfermedades renales</a:t>
                      </a:r>
                    </a:p>
                  </a:txBody>
                  <a:tcPr marL="6350" marR="6350" marT="6350"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t">
                        <a:spcBef>
                          <a:spcPts val="500"/>
                        </a:spcBef>
                        <a:spcAft>
                          <a:spcPts val="500"/>
                        </a:spcAft>
                      </a:pPr>
                      <a:r>
                        <a:rPr lang="es-GT" sz="2000" b="0" i="0" u="none" strike="noStrike" noProof="0" dirty="0">
                          <a:effectLst/>
                          <a:latin typeface="+mn-lt"/>
                        </a:rPr>
                        <a:t>813 </a:t>
                      </a:r>
                    </a:p>
                  </a:txBody>
                  <a:tcPr marL="6350" marR="6350" marT="6350">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ctr">
                        <a:spcBef>
                          <a:spcPts val="500"/>
                        </a:spcBef>
                        <a:spcAft>
                          <a:spcPts val="500"/>
                        </a:spcAft>
                      </a:pPr>
                      <a:r>
                        <a:rPr lang="es-GT" sz="2000" b="0" i="0" u="none" strike="noStrike" noProof="0" dirty="0">
                          <a:effectLst/>
                          <a:latin typeface="+mn-lt"/>
                        </a:rPr>
                        <a:t>1,334 </a:t>
                      </a:r>
                    </a:p>
                  </a:txBody>
                  <a:tcPr marL="6350" marR="6350" marT="635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86502171"/>
                  </a:ext>
                </a:extLst>
              </a:tr>
            </a:tbl>
          </a:graphicData>
        </a:graphic>
      </p:graphicFrame>
      <p:sp>
        <p:nvSpPr>
          <p:cNvPr id="3" name="Text Placeholder 2">
            <a:extLst>
              <a:ext uri="{FF2B5EF4-FFF2-40B4-BE49-F238E27FC236}">
                <a16:creationId xmlns:a16="http://schemas.microsoft.com/office/drawing/2014/main" id="{015C54F3-EA81-8C97-B8C5-96E6550853D1}"/>
              </a:ext>
            </a:extLst>
          </p:cNvPr>
          <p:cNvSpPr>
            <a:spLocks noGrp="1"/>
          </p:cNvSpPr>
          <p:nvPr>
            <p:ph type="body" sz="quarter" idx="16"/>
          </p:nvPr>
        </p:nvSpPr>
        <p:spPr>
          <a:xfrm>
            <a:off x="3873500" y="6370946"/>
            <a:ext cx="5703147" cy="198755"/>
          </a:xfrm>
        </p:spPr>
        <p:txBody>
          <a:bodyPr/>
          <a:lstStyle/>
          <a:p>
            <a:r>
              <a:rPr lang="es-GT" sz="1200" noProof="0" dirty="0">
                <a:hlinkClick r:id="rId3"/>
              </a:rPr>
              <a:t>Estimaciones Sanitarias Mundiales 2019: Defunciones por causa, edad, sexo, por país y por región, 2000-2019. Ginebra, Organización Mundial de la Salud; 2020.</a:t>
            </a:r>
            <a:endParaRPr lang="es-GT" noProof="0" dirty="0"/>
          </a:p>
          <a:p>
            <a:endParaRPr lang="es-GT" noProof="0" dirty="0"/>
          </a:p>
        </p:txBody>
      </p:sp>
      <p:sp>
        <p:nvSpPr>
          <p:cNvPr id="12" name="Text Placeholder 8">
            <a:extLst>
              <a:ext uri="{FF2B5EF4-FFF2-40B4-BE49-F238E27FC236}">
                <a16:creationId xmlns:a16="http://schemas.microsoft.com/office/drawing/2014/main" id="{498E3A63-CBB3-5E84-81F2-9C4059445DA7}"/>
              </a:ext>
            </a:extLst>
          </p:cNvPr>
          <p:cNvSpPr txBox="1">
            <a:spLocks/>
          </p:cNvSpPr>
          <p:nvPr/>
        </p:nvSpPr>
        <p:spPr>
          <a:xfrm>
            <a:off x="838200" y="6110822"/>
            <a:ext cx="1650274" cy="458879"/>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2800" kern="1200">
                <a:solidFill>
                  <a:schemeClr val="accent5"/>
                </a:solidFill>
                <a:latin typeface="Arial"/>
                <a:ea typeface="+mn-ea"/>
                <a:cs typeface="Arial"/>
              </a:defRPr>
            </a:lvl1pPr>
            <a:lvl2pPr marL="742950" indent="-285750" algn="l" defTabSz="914400" rtl="0" eaLnBrk="1" latinLnBrk="0" hangingPunct="1">
              <a:spcBef>
                <a:spcPct val="20000"/>
              </a:spcBef>
              <a:buFont typeface="Arial" panose="020B0604020202020204" pitchFamily="34" charset="0"/>
              <a:buChar char="–"/>
              <a:defRPr sz="2800" kern="1200">
                <a:solidFill>
                  <a:schemeClr val="accent5"/>
                </a:solidFill>
                <a:latin typeface="Arial"/>
                <a:ea typeface="+mn-ea"/>
                <a:cs typeface="Arial"/>
              </a:defRPr>
            </a:lvl2pPr>
            <a:lvl3pPr marL="1143000" indent="-228600" algn="l" defTabSz="914400" rtl="0" eaLnBrk="1" latinLnBrk="0" hangingPunct="1">
              <a:spcBef>
                <a:spcPct val="20000"/>
              </a:spcBef>
              <a:buFont typeface="Arial" panose="020B0604020202020204" pitchFamily="34" charset="0"/>
              <a:buChar char="•"/>
              <a:defRPr sz="2800" kern="1200">
                <a:solidFill>
                  <a:schemeClr val="accent5"/>
                </a:solidFill>
                <a:latin typeface="Arial"/>
                <a:ea typeface="+mn-ea"/>
                <a:cs typeface="Arial"/>
              </a:defRPr>
            </a:lvl3pPr>
            <a:lvl4pPr marL="1600200" indent="-228600" algn="l" defTabSz="914400" rtl="0" eaLnBrk="1" latinLnBrk="0" hangingPunct="1">
              <a:spcBef>
                <a:spcPct val="20000"/>
              </a:spcBef>
              <a:buFont typeface="Arial" panose="020B0604020202020204" pitchFamily="34" charset="0"/>
              <a:buChar char="–"/>
              <a:defRPr sz="2800" kern="1200">
                <a:solidFill>
                  <a:schemeClr val="accent5"/>
                </a:solidFill>
                <a:latin typeface="Arial"/>
                <a:ea typeface="+mn-ea"/>
                <a:cs typeface="Arial"/>
              </a:defRPr>
            </a:lvl4pPr>
            <a:lvl5pPr marL="2057400" indent="-228600" algn="l" defTabSz="914400" rtl="0" eaLnBrk="1" latinLnBrk="0" hangingPunct="1">
              <a:spcBef>
                <a:spcPct val="20000"/>
              </a:spcBef>
              <a:buFont typeface="Arial" panose="020B0604020202020204" pitchFamily="34" charset="0"/>
              <a:buChar char="»"/>
              <a:defRPr sz="2800" kern="1200">
                <a:solidFill>
                  <a:schemeClr val="accent5"/>
                </a:solidFill>
                <a:latin typeface="Arial"/>
                <a:ea typeface="+mn-ea"/>
                <a:cs typeface="Arial"/>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spcBef>
                <a:spcPts val="0"/>
              </a:spcBef>
              <a:spcAft>
                <a:spcPts val="600"/>
              </a:spcAft>
              <a:buNone/>
              <a:tabLst>
                <a:tab pos="6746875" algn="l"/>
              </a:tabLst>
            </a:pPr>
            <a:r>
              <a:rPr lang="es-GT" sz="1600" noProof="0" dirty="0">
                <a:solidFill>
                  <a:schemeClr val="tx1"/>
                </a:solidFill>
              </a:rPr>
              <a:t>* en miles</a:t>
            </a:r>
            <a:endParaRPr lang="es-GT" sz="1600" noProof="0" dirty="0">
              <a:solidFill>
                <a:schemeClr val="accent2"/>
              </a:solidFill>
            </a:endParaRPr>
          </a:p>
        </p:txBody>
      </p:sp>
    </p:spTree>
    <p:extLst>
      <p:ext uri="{BB962C8B-B14F-4D97-AF65-F5344CB8AC3E}">
        <p14:creationId xmlns:p14="http://schemas.microsoft.com/office/powerpoint/2010/main" val="358090465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p:txBody>
          <a:bodyPr/>
          <a:lstStyle/>
          <a:p>
            <a:pPr>
              <a:buClrTx/>
              <a:buFont typeface="Arial" panose="020B0604020202020204" pitchFamily="34" charset="0"/>
              <a:buChar char="•"/>
            </a:pPr>
            <a:r>
              <a:rPr lang="es-GT" noProof="0" dirty="0"/>
              <a:t>Medida descriptiva común</a:t>
            </a:r>
          </a:p>
          <a:p>
            <a:pPr>
              <a:spcBef>
                <a:spcPts val="638"/>
              </a:spcBef>
              <a:buClr>
                <a:schemeClr val="tx1"/>
              </a:buClr>
              <a:buFont typeface="Arial" panose="020B0604020202020204" pitchFamily="34" charset="0"/>
              <a:buChar char="•"/>
            </a:pPr>
            <a:r>
              <a:rPr lang="es-GT" noProof="0" dirty="0"/>
              <a:t>Proporciona una imagen de la carga de morbilidad</a:t>
            </a:r>
          </a:p>
          <a:p>
            <a:pPr>
              <a:spcBef>
                <a:spcPts val="638"/>
              </a:spcBef>
              <a:buClr>
                <a:schemeClr val="tx1"/>
              </a:buClr>
              <a:buFont typeface="Arial" panose="020B0604020202020204" pitchFamily="34" charset="0"/>
              <a:buChar char="•"/>
            </a:pPr>
            <a:r>
              <a:rPr lang="es-GT" noProof="0" dirty="0"/>
              <a:t>Esencial para la prestación y planificación de servicios</a:t>
            </a:r>
          </a:p>
          <a:p>
            <a:pPr>
              <a:spcBef>
                <a:spcPts val="638"/>
              </a:spcBef>
              <a:buClr>
                <a:schemeClr val="tx1"/>
              </a:buClr>
              <a:buFont typeface="Arial" panose="020B0604020202020204" pitchFamily="34" charset="0"/>
              <a:buChar char="•"/>
            </a:pPr>
            <a:r>
              <a:rPr lang="es-GT" noProof="0" dirty="0"/>
              <a:t>Primer paso para calcular las tasas</a:t>
            </a:r>
          </a:p>
          <a:p>
            <a:pPr marL="0" indent="0">
              <a:buNone/>
            </a:pPr>
            <a:endParaRPr lang="es-GT" noProof="0" dirty="0"/>
          </a:p>
        </p:txBody>
      </p:sp>
      <p:sp>
        <p:nvSpPr>
          <p:cNvPr id="2" name="Title 1"/>
          <p:cNvSpPr>
            <a:spLocks noGrp="1"/>
          </p:cNvSpPr>
          <p:nvPr>
            <p:ph type="title"/>
          </p:nvPr>
        </p:nvSpPr>
        <p:spPr/>
        <p:txBody>
          <a:bodyPr/>
          <a:lstStyle/>
          <a:p>
            <a:r>
              <a:rPr lang="es-GT" noProof="0" dirty="0"/>
              <a:t>Conteos: propiedades y usos</a:t>
            </a:r>
          </a:p>
        </p:txBody>
      </p:sp>
    </p:spTree>
    <p:extLst>
      <p:ext uri="{BB962C8B-B14F-4D97-AF65-F5344CB8AC3E}">
        <p14:creationId xmlns:p14="http://schemas.microsoft.com/office/powerpoint/2010/main" val="66699614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8" name="TextBox 17">
                <a:extLst>
                  <a:ext uri="{FF2B5EF4-FFF2-40B4-BE49-F238E27FC236}">
                    <a16:creationId xmlns:a16="http://schemas.microsoft.com/office/drawing/2014/main" id="{8F529E10-E5C1-3BEA-7457-E50F34E32102}"/>
                  </a:ext>
                </a:extLst>
              </p:cNvPr>
              <p:cNvSpPr txBox="1"/>
              <p:nvPr/>
            </p:nvSpPr>
            <p:spPr>
              <a:xfrm>
                <a:off x="2186191" y="2219855"/>
                <a:ext cx="6747601" cy="3636893"/>
              </a:xfrm>
              <a:prstGeom prst="rect">
                <a:avLst/>
              </a:prstGeom>
              <a:noFill/>
            </p:spPr>
            <p:txBody>
              <a:bodyPr wrap="square">
                <a:spAutoFit/>
              </a:bodyPr>
              <a:lstStyle/>
              <a:p>
                <a:pPr>
                  <a:defRPr/>
                </a:pPr>
                <a:r>
                  <a:rPr lang="es-GT" sz="2800" noProof="0" dirty="0"/>
                  <a:t>Razones</a:t>
                </a:r>
              </a:p>
              <a:p>
                <a:pPr>
                  <a:defRPr/>
                </a:pPr>
                <a:r>
                  <a:rPr lang="es-GT" sz="2800" noProof="0" dirty="0"/>
                  <a:t>Proporciones</a:t>
                </a:r>
              </a:p>
              <a:p>
                <a:pPr>
                  <a:defRPr/>
                </a:pPr>
                <a:r>
                  <a:rPr lang="es-GT" sz="2800" noProof="0" dirty="0"/>
                  <a:t>Tasas</a:t>
                </a:r>
              </a:p>
              <a:p>
                <a:pPr>
                  <a:defRPr/>
                </a:pPr>
                <a:endParaRPr lang="es-GT" sz="2800" noProof="0" dirty="0"/>
              </a:p>
              <a:p>
                <a:pPr>
                  <a:defRPr/>
                </a:pPr>
                <a:endParaRPr lang="es-GT" sz="2800" noProof="0" dirty="0"/>
              </a:p>
              <a:p>
                <a:pPr marL="457200" marR="0" lvl="1" indent="0" algn="l" defTabSz="914400" rtl="0" eaLnBrk="1" fontAlgn="auto" latinLnBrk="0" hangingPunct="1">
                  <a:lnSpc>
                    <a:spcPct val="100000"/>
                  </a:lnSpc>
                  <a:spcBef>
                    <a:spcPts val="1200"/>
                  </a:spcBef>
                  <a:spcAft>
                    <a:spcPts val="500"/>
                  </a:spcAft>
                  <a:buClr>
                    <a:srgbClr val="109648"/>
                  </a:buClr>
                  <a:buSzTx/>
                  <a:buFont typeface="Wingdings" panose="05000000000000000000" pitchFamily="2" charset="2"/>
                  <a:buNone/>
                  <a:tabLst/>
                  <a:defRPr/>
                </a:pPr>
                <a:r>
                  <a:rPr kumimoji="0" lang="es-GT"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Donde: 	</a:t>
                </a:r>
                <a:r>
                  <a:rPr kumimoji="0" lang="es-GT" sz="2400" b="0" i="0" u="none" strike="noStrike" kern="1200" cap="none" spc="0" normalizeH="0" noProof="0" dirty="0">
                    <a:ln>
                      <a:noFill/>
                    </a:ln>
                    <a:solidFill>
                      <a:prstClr val="black"/>
                    </a:solidFill>
                    <a:effectLst/>
                    <a:uLnTx/>
                    <a:uFillTx/>
                    <a:latin typeface="Arial" panose="020B0604020202020204" pitchFamily="34" charset="0"/>
                    <a:ea typeface="+mn-ea"/>
                    <a:cs typeface="Arial" panose="020B0604020202020204" pitchFamily="34" charset="0"/>
                  </a:rPr>
                  <a:t> </a:t>
                </a:r>
                <a14:m>
                  <m:oMath xmlns:m="http://schemas.openxmlformats.org/officeDocument/2006/math">
                    <m:r>
                      <a:rPr kumimoji="0" lang="es-GT" sz="2400" b="1"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𝒙</m:t>
                    </m:r>
                    <m:r>
                      <a:rPr kumimoji="0" lang="es-GT" sz="2400" b="1"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 </m:t>
                    </m:r>
                  </m:oMath>
                </a14:m>
                <a:r>
                  <a:rPr kumimoji="0" lang="es-GT"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numerador</a:t>
                </a:r>
              </a:p>
              <a:p>
                <a:pPr marL="914400" marR="0" lvl="2" indent="0" algn="l" defTabSz="914400" rtl="0" eaLnBrk="1" fontAlgn="auto" latinLnBrk="0" hangingPunct="1">
                  <a:lnSpc>
                    <a:spcPct val="100000"/>
                  </a:lnSpc>
                  <a:spcBef>
                    <a:spcPts val="0"/>
                  </a:spcBef>
                  <a:spcAft>
                    <a:spcPts val="500"/>
                  </a:spcAft>
                  <a:buClr>
                    <a:srgbClr val="109648"/>
                  </a:buClr>
                  <a:buSzTx/>
                  <a:buFont typeface="Arial" panose="020B0604020202020204" pitchFamily="34" charset="0"/>
                  <a:buNone/>
                  <a:tabLst/>
                  <a:defRPr/>
                </a:pPr>
                <a:r>
                  <a:rPr kumimoji="0" lang="es-GT"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s-GT" sz="2400" b="1" u="none" strike="noStrike" kern="1200" cap="none" spc="0" normalizeH="0" baseline="0" noProof="0" dirty="0">
                    <a:ln>
                      <a:noFill/>
                    </a:ln>
                    <a:solidFill>
                      <a:prstClr val="black"/>
                    </a:solidFill>
                    <a:effectLst/>
                    <a:uLnTx/>
                    <a:uFillTx/>
                    <a:ea typeface="+mn-ea"/>
                    <a:cs typeface="+mn-cs"/>
                  </a:rPr>
                  <a:t> </a:t>
                </a:r>
                <a14:m>
                  <m:oMath xmlns:m="http://schemas.openxmlformats.org/officeDocument/2006/math">
                    <m:r>
                      <a:rPr kumimoji="0" lang="es-GT" sz="2400" b="1"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𝒚</m:t>
                    </m:r>
                  </m:oMath>
                </a14:m>
                <a:r>
                  <a:rPr kumimoji="0" lang="es-GT"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 denominador</a:t>
                </a:r>
              </a:p>
              <a:p>
                <a:pPr marL="914400" marR="0" lvl="2" indent="0" algn="l" defTabSz="914400" rtl="0" eaLnBrk="1" fontAlgn="auto" latinLnBrk="0" hangingPunct="1">
                  <a:lnSpc>
                    <a:spcPct val="100000"/>
                  </a:lnSpc>
                  <a:spcBef>
                    <a:spcPts val="0"/>
                  </a:spcBef>
                  <a:spcAft>
                    <a:spcPts val="500"/>
                  </a:spcAft>
                  <a:buClr>
                    <a:srgbClr val="109648"/>
                  </a:buClr>
                  <a:buSzTx/>
                  <a:buFont typeface="Arial" panose="020B0604020202020204" pitchFamily="34" charset="0"/>
                  <a:buNone/>
                  <a:tabLst/>
                  <a:defRPr/>
                </a:pPr>
                <a:r>
                  <a:rPr kumimoji="0" lang="es-GT"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s-GT" sz="2400" b="1" u="none" strike="noStrike" kern="1200" cap="none" spc="0" normalizeH="0" baseline="0" noProof="0" dirty="0">
                    <a:ln>
                      <a:noFill/>
                    </a:ln>
                    <a:solidFill>
                      <a:prstClr val="black"/>
                    </a:solidFill>
                    <a:effectLst/>
                    <a:uLnTx/>
                    <a:uFillTx/>
                    <a:ea typeface="+mn-ea"/>
                    <a:cs typeface="+mn-cs"/>
                  </a:rPr>
                  <a:t> </a:t>
                </a:r>
                <a14:m>
                  <m:oMath xmlns:m="http://schemas.openxmlformats.org/officeDocument/2006/math">
                    <m:r>
                      <a:rPr kumimoji="0" lang="es-GT" sz="2400" b="1"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𝒌</m:t>
                    </m:r>
                  </m:oMath>
                </a14:m>
                <a:r>
                  <a:rPr kumimoji="0" lang="es-GT"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 constante (1, 100, 1000, etc.)</a:t>
                </a:r>
              </a:p>
            </p:txBody>
          </p:sp>
        </mc:Choice>
        <mc:Fallback xmlns="">
          <p:sp>
            <p:nvSpPr>
              <p:cNvPr id="18" name="TextBox 17">
                <a:extLst>
                  <a:ext uri="{FF2B5EF4-FFF2-40B4-BE49-F238E27FC236}">
                    <a16:creationId xmlns:a16="http://schemas.microsoft.com/office/drawing/2014/main" id="{8F529E10-E5C1-3BEA-7457-E50F34E32102}"/>
                  </a:ext>
                </a:extLst>
              </p:cNvPr>
              <p:cNvSpPr txBox="1">
                <a:spLocks noRot="1" noChangeAspect="1" noMove="1" noResize="1" noEditPoints="1" noAdjustHandles="1" noChangeArrowheads="1" noChangeShapeType="1" noTextEdit="1"/>
              </p:cNvSpPr>
              <p:nvPr/>
            </p:nvSpPr>
            <p:spPr>
              <a:xfrm>
                <a:off x="2186191" y="2219855"/>
                <a:ext cx="6747601" cy="3636893"/>
              </a:xfrm>
              <a:prstGeom prst="rect">
                <a:avLst/>
              </a:prstGeom>
              <a:blipFill>
                <a:blip r:embed="rId3"/>
                <a:stretch>
                  <a:fillRect l="-1897" t="-1675" b="-2848"/>
                </a:stretch>
              </a:blipFill>
            </p:spPr>
            <p:txBody>
              <a:bodyPr/>
              <a:lstStyle/>
              <a:p>
                <a:r>
                  <a:rPr lang="es-GT">
                    <a:noFill/>
                  </a:rPr>
                  <a:t> </a:t>
                </a:r>
              </a:p>
            </p:txBody>
          </p:sp>
        </mc:Fallback>
      </mc:AlternateContent>
      <p:sp>
        <p:nvSpPr>
          <p:cNvPr id="5" name="AutoShape 22"/>
          <p:cNvSpPr>
            <a:spLocks/>
          </p:cNvSpPr>
          <p:nvPr/>
        </p:nvSpPr>
        <p:spPr bwMode="auto">
          <a:xfrm>
            <a:off x="4450870" y="1992842"/>
            <a:ext cx="304800" cy="1981200"/>
          </a:xfrm>
          <a:prstGeom prst="rightBrace">
            <a:avLst>
              <a:gd name="adj1" fmla="val 54167"/>
              <a:gd name="adj2" fmla="val 50000"/>
            </a:avLst>
          </a:prstGeom>
          <a:noFill/>
          <a:ln w="254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a:spcBef>
                <a:spcPct val="0"/>
              </a:spcBef>
              <a:buClrTx/>
              <a:buSzTx/>
              <a:buFontTx/>
              <a:buNone/>
            </a:pPr>
            <a:endParaRPr lang="es-GT" sz="1800" noProof="0" dirty="0">
              <a:latin typeface="Courier New" panose="02070309020205020404" pitchFamily="49" charset="0"/>
              <a:cs typeface="Arial" panose="020B0604020202020204" pitchFamily="34" charset="0"/>
            </a:endParaRPr>
          </a:p>
        </p:txBody>
      </p:sp>
      <p:sp>
        <p:nvSpPr>
          <p:cNvPr id="6" name="Freeform 2"/>
          <p:cNvSpPr>
            <a:spLocks/>
          </p:cNvSpPr>
          <p:nvPr/>
        </p:nvSpPr>
        <p:spPr bwMode="auto">
          <a:xfrm>
            <a:off x="5614989" y="2021417"/>
            <a:ext cx="414337" cy="839787"/>
          </a:xfrm>
          <a:custGeom>
            <a:avLst/>
            <a:gdLst>
              <a:gd name="T0" fmla="*/ 2147483646 w 781"/>
              <a:gd name="T1" fmla="*/ 2147483646 h 1587"/>
              <a:gd name="T2" fmla="*/ 2147483646 w 781"/>
              <a:gd name="T3" fmla="*/ 2147483646 h 1587"/>
              <a:gd name="T4" fmla="*/ 2147483646 w 781"/>
              <a:gd name="T5" fmla="*/ 2147483646 h 1587"/>
              <a:gd name="T6" fmla="*/ 2147483646 w 781"/>
              <a:gd name="T7" fmla="*/ 2147483646 h 1587"/>
              <a:gd name="T8" fmla="*/ 2147483646 w 781"/>
              <a:gd name="T9" fmla="*/ 2147483646 h 1587"/>
              <a:gd name="T10" fmla="*/ 2147483646 w 781"/>
              <a:gd name="T11" fmla="*/ 2147483646 h 1587"/>
              <a:gd name="T12" fmla="*/ 2147483646 w 781"/>
              <a:gd name="T13" fmla="*/ 2147483646 h 1587"/>
              <a:gd name="T14" fmla="*/ 2147483646 w 781"/>
              <a:gd name="T15" fmla="*/ 2147483646 h 1587"/>
              <a:gd name="T16" fmla="*/ 2147483646 w 781"/>
              <a:gd name="T17" fmla="*/ 2147483646 h 1587"/>
              <a:gd name="T18" fmla="*/ 2147483646 w 781"/>
              <a:gd name="T19" fmla="*/ 2147483646 h 1587"/>
              <a:gd name="T20" fmla="*/ 2147483646 w 781"/>
              <a:gd name="T21" fmla="*/ 2147483646 h 1587"/>
              <a:gd name="T22" fmla="*/ 2147483646 w 781"/>
              <a:gd name="T23" fmla="*/ 2147483646 h 1587"/>
              <a:gd name="T24" fmla="*/ 2147483646 w 781"/>
              <a:gd name="T25" fmla="*/ 2147483646 h 1587"/>
              <a:gd name="T26" fmla="*/ 2147483646 w 781"/>
              <a:gd name="T27" fmla="*/ 2147483646 h 1587"/>
              <a:gd name="T28" fmla="*/ 2147483646 w 781"/>
              <a:gd name="T29" fmla="*/ 2147483646 h 1587"/>
              <a:gd name="T30" fmla="*/ 2147483646 w 781"/>
              <a:gd name="T31" fmla="*/ 2147483646 h 1587"/>
              <a:gd name="T32" fmla="*/ 2147483646 w 781"/>
              <a:gd name="T33" fmla="*/ 2147483646 h 1587"/>
              <a:gd name="T34" fmla="*/ 2147483646 w 781"/>
              <a:gd name="T35" fmla="*/ 2147483646 h 1587"/>
              <a:gd name="T36" fmla="*/ 2147483646 w 781"/>
              <a:gd name="T37" fmla="*/ 2147483646 h 1587"/>
              <a:gd name="T38" fmla="*/ 2147483646 w 781"/>
              <a:gd name="T39" fmla="*/ 2147483646 h 1587"/>
              <a:gd name="T40" fmla="*/ 2147483646 w 781"/>
              <a:gd name="T41" fmla="*/ 2147483646 h 1587"/>
              <a:gd name="T42" fmla="*/ 2147483646 w 781"/>
              <a:gd name="T43" fmla="*/ 2147483646 h 1587"/>
              <a:gd name="T44" fmla="*/ 2147483646 w 781"/>
              <a:gd name="T45" fmla="*/ 2147483646 h 1587"/>
              <a:gd name="T46" fmla="*/ 2147483646 w 781"/>
              <a:gd name="T47" fmla="*/ 2147483646 h 1587"/>
              <a:gd name="T48" fmla="*/ 2147483646 w 781"/>
              <a:gd name="T49" fmla="*/ 2147483646 h 1587"/>
              <a:gd name="T50" fmla="*/ 2147483646 w 781"/>
              <a:gd name="T51" fmla="*/ 2147483646 h 1587"/>
              <a:gd name="T52" fmla="*/ 2147483646 w 781"/>
              <a:gd name="T53" fmla="*/ 2147483646 h 1587"/>
              <a:gd name="T54" fmla="*/ 2147483646 w 781"/>
              <a:gd name="T55" fmla="*/ 2147483646 h 1587"/>
              <a:gd name="T56" fmla="*/ 2147483646 w 781"/>
              <a:gd name="T57" fmla="*/ 2147483646 h 1587"/>
              <a:gd name="T58" fmla="*/ 2147483646 w 781"/>
              <a:gd name="T59" fmla="*/ 2147483646 h 1587"/>
              <a:gd name="T60" fmla="*/ 2147483646 w 781"/>
              <a:gd name="T61" fmla="*/ 2147483646 h 1587"/>
              <a:gd name="T62" fmla="*/ 2147483646 w 781"/>
              <a:gd name="T63" fmla="*/ 2147483646 h 1587"/>
              <a:gd name="T64" fmla="*/ 2147483646 w 781"/>
              <a:gd name="T65" fmla="*/ 2147483646 h 1587"/>
              <a:gd name="T66" fmla="*/ 2147483646 w 781"/>
              <a:gd name="T67" fmla="*/ 2147483646 h 1587"/>
              <a:gd name="T68" fmla="*/ 2147483646 w 781"/>
              <a:gd name="T69" fmla="*/ 2147483646 h 1587"/>
              <a:gd name="T70" fmla="*/ 2147483646 w 781"/>
              <a:gd name="T71" fmla="*/ 2147483646 h 1587"/>
              <a:gd name="T72" fmla="*/ 2147483646 w 781"/>
              <a:gd name="T73" fmla="*/ 2147483646 h 1587"/>
              <a:gd name="T74" fmla="*/ 2147483646 w 781"/>
              <a:gd name="T75" fmla="*/ 2147483646 h 1587"/>
              <a:gd name="T76" fmla="*/ 2147483646 w 781"/>
              <a:gd name="T77" fmla="*/ 2147483646 h 1587"/>
              <a:gd name="T78" fmla="*/ 2147483646 w 781"/>
              <a:gd name="T79" fmla="*/ 2147483646 h 1587"/>
              <a:gd name="T80" fmla="*/ 2147483646 w 781"/>
              <a:gd name="T81" fmla="*/ 2147483646 h 1587"/>
              <a:gd name="T82" fmla="*/ 2147483646 w 781"/>
              <a:gd name="T83" fmla="*/ 2147483646 h 1587"/>
              <a:gd name="T84" fmla="*/ 2147483646 w 781"/>
              <a:gd name="T85" fmla="*/ 2147483646 h 1587"/>
              <a:gd name="T86" fmla="*/ 2147483646 w 781"/>
              <a:gd name="T87" fmla="*/ 2147483646 h 1587"/>
              <a:gd name="T88" fmla="*/ 2147483646 w 781"/>
              <a:gd name="T89" fmla="*/ 2147483646 h 1587"/>
              <a:gd name="T90" fmla="*/ 2147483646 w 781"/>
              <a:gd name="T91" fmla="*/ 2147483646 h 1587"/>
              <a:gd name="T92" fmla="*/ 2147483646 w 781"/>
              <a:gd name="T93" fmla="*/ 2147483646 h 1587"/>
              <a:gd name="T94" fmla="*/ 2147483646 w 781"/>
              <a:gd name="T95" fmla="*/ 2147483646 h 1587"/>
              <a:gd name="T96" fmla="*/ 2147483646 w 781"/>
              <a:gd name="T97" fmla="*/ 2147483646 h 1587"/>
              <a:gd name="T98" fmla="*/ 2147483646 w 781"/>
              <a:gd name="T99" fmla="*/ 2147483646 h 1587"/>
              <a:gd name="T100" fmla="*/ 2147483646 w 781"/>
              <a:gd name="T101" fmla="*/ 2147483646 h 1587"/>
              <a:gd name="T102" fmla="*/ 2147483646 w 781"/>
              <a:gd name="T103" fmla="*/ 2147483646 h 1587"/>
              <a:gd name="T104" fmla="*/ 2147483646 w 781"/>
              <a:gd name="T105" fmla="*/ 2147483646 h 1587"/>
              <a:gd name="T106" fmla="*/ 2147483646 w 781"/>
              <a:gd name="T107" fmla="*/ 2147483646 h 1587"/>
              <a:gd name="T108" fmla="*/ 2147483646 w 781"/>
              <a:gd name="T109" fmla="*/ 0 h 158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781"/>
              <a:gd name="T166" fmla="*/ 0 h 1587"/>
              <a:gd name="T167" fmla="*/ 781 w 781"/>
              <a:gd name="T168" fmla="*/ 1587 h 158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781" h="1587">
                <a:moveTo>
                  <a:pt x="595" y="0"/>
                </a:moveTo>
                <a:lnTo>
                  <a:pt x="608" y="2"/>
                </a:lnTo>
                <a:lnTo>
                  <a:pt x="621" y="9"/>
                </a:lnTo>
                <a:lnTo>
                  <a:pt x="630" y="16"/>
                </a:lnTo>
                <a:lnTo>
                  <a:pt x="644" y="30"/>
                </a:lnTo>
                <a:lnTo>
                  <a:pt x="650" y="38"/>
                </a:lnTo>
                <a:lnTo>
                  <a:pt x="657" y="47"/>
                </a:lnTo>
                <a:lnTo>
                  <a:pt x="658" y="51"/>
                </a:lnTo>
                <a:lnTo>
                  <a:pt x="662" y="59"/>
                </a:lnTo>
                <a:lnTo>
                  <a:pt x="669" y="74"/>
                </a:lnTo>
                <a:lnTo>
                  <a:pt x="781" y="655"/>
                </a:lnTo>
                <a:lnTo>
                  <a:pt x="781" y="659"/>
                </a:lnTo>
                <a:lnTo>
                  <a:pt x="779" y="666"/>
                </a:lnTo>
                <a:lnTo>
                  <a:pt x="778" y="670"/>
                </a:lnTo>
                <a:lnTo>
                  <a:pt x="777" y="674"/>
                </a:lnTo>
                <a:lnTo>
                  <a:pt x="775" y="680"/>
                </a:lnTo>
                <a:lnTo>
                  <a:pt x="773" y="684"/>
                </a:lnTo>
                <a:lnTo>
                  <a:pt x="770" y="688"/>
                </a:lnTo>
                <a:lnTo>
                  <a:pt x="768" y="692"/>
                </a:lnTo>
                <a:lnTo>
                  <a:pt x="764" y="696"/>
                </a:lnTo>
                <a:lnTo>
                  <a:pt x="760" y="699"/>
                </a:lnTo>
                <a:lnTo>
                  <a:pt x="756" y="702"/>
                </a:lnTo>
                <a:lnTo>
                  <a:pt x="752" y="704"/>
                </a:lnTo>
                <a:lnTo>
                  <a:pt x="748" y="707"/>
                </a:lnTo>
                <a:lnTo>
                  <a:pt x="744" y="710"/>
                </a:lnTo>
                <a:lnTo>
                  <a:pt x="738" y="711"/>
                </a:lnTo>
                <a:lnTo>
                  <a:pt x="734" y="713"/>
                </a:lnTo>
                <a:lnTo>
                  <a:pt x="728" y="713"/>
                </a:lnTo>
                <a:lnTo>
                  <a:pt x="724" y="713"/>
                </a:lnTo>
                <a:lnTo>
                  <a:pt x="719" y="713"/>
                </a:lnTo>
                <a:lnTo>
                  <a:pt x="715" y="713"/>
                </a:lnTo>
                <a:lnTo>
                  <a:pt x="709" y="711"/>
                </a:lnTo>
                <a:lnTo>
                  <a:pt x="705" y="710"/>
                </a:lnTo>
                <a:lnTo>
                  <a:pt x="699" y="707"/>
                </a:lnTo>
                <a:lnTo>
                  <a:pt x="695" y="704"/>
                </a:lnTo>
                <a:lnTo>
                  <a:pt x="691" y="702"/>
                </a:lnTo>
                <a:lnTo>
                  <a:pt x="688" y="699"/>
                </a:lnTo>
                <a:lnTo>
                  <a:pt x="684" y="696"/>
                </a:lnTo>
                <a:lnTo>
                  <a:pt x="681" y="692"/>
                </a:lnTo>
                <a:lnTo>
                  <a:pt x="677" y="688"/>
                </a:lnTo>
                <a:lnTo>
                  <a:pt x="675" y="684"/>
                </a:lnTo>
                <a:lnTo>
                  <a:pt x="673" y="680"/>
                </a:lnTo>
                <a:lnTo>
                  <a:pt x="672" y="674"/>
                </a:lnTo>
                <a:lnTo>
                  <a:pt x="670" y="670"/>
                </a:lnTo>
                <a:lnTo>
                  <a:pt x="666" y="655"/>
                </a:lnTo>
                <a:lnTo>
                  <a:pt x="578" y="244"/>
                </a:lnTo>
                <a:lnTo>
                  <a:pt x="578" y="1517"/>
                </a:lnTo>
                <a:lnTo>
                  <a:pt x="577" y="1524"/>
                </a:lnTo>
                <a:lnTo>
                  <a:pt x="575" y="1529"/>
                </a:lnTo>
                <a:lnTo>
                  <a:pt x="572" y="1536"/>
                </a:lnTo>
                <a:lnTo>
                  <a:pt x="570" y="1542"/>
                </a:lnTo>
                <a:lnTo>
                  <a:pt x="567" y="1549"/>
                </a:lnTo>
                <a:lnTo>
                  <a:pt x="563" y="1554"/>
                </a:lnTo>
                <a:lnTo>
                  <a:pt x="559" y="1560"/>
                </a:lnTo>
                <a:lnTo>
                  <a:pt x="555" y="1564"/>
                </a:lnTo>
                <a:lnTo>
                  <a:pt x="550" y="1569"/>
                </a:lnTo>
                <a:lnTo>
                  <a:pt x="545" y="1573"/>
                </a:lnTo>
                <a:lnTo>
                  <a:pt x="539" y="1576"/>
                </a:lnTo>
                <a:lnTo>
                  <a:pt x="534" y="1579"/>
                </a:lnTo>
                <a:lnTo>
                  <a:pt x="527" y="1582"/>
                </a:lnTo>
                <a:lnTo>
                  <a:pt x="521" y="1584"/>
                </a:lnTo>
                <a:lnTo>
                  <a:pt x="516" y="1586"/>
                </a:lnTo>
                <a:lnTo>
                  <a:pt x="509" y="1587"/>
                </a:lnTo>
                <a:lnTo>
                  <a:pt x="502" y="1587"/>
                </a:lnTo>
                <a:lnTo>
                  <a:pt x="497" y="1587"/>
                </a:lnTo>
                <a:lnTo>
                  <a:pt x="490" y="1586"/>
                </a:lnTo>
                <a:lnTo>
                  <a:pt x="483" y="1584"/>
                </a:lnTo>
                <a:lnTo>
                  <a:pt x="477" y="1582"/>
                </a:lnTo>
                <a:lnTo>
                  <a:pt x="472" y="1579"/>
                </a:lnTo>
                <a:lnTo>
                  <a:pt x="466" y="1576"/>
                </a:lnTo>
                <a:lnTo>
                  <a:pt x="461" y="1573"/>
                </a:lnTo>
                <a:lnTo>
                  <a:pt x="455" y="1569"/>
                </a:lnTo>
                <a:lnTo>
                  <a:pt x="450" y="1564"/>
                </a:lnTo>
                <a:lnTo>
                  <a:pt x="446" y="1560"/>
                </a:lnTo>
                <a:lnTo>
                  <a:pt x="441" y="1554"/>
                </a:lnTo>
                <a:lnTo>
                  <a:pt x="439" y="1549"/>
                </a:lnTo>
                <a:lnTo>
                  <a:pt x="436" y="1543"/>
                </a:lnTo>
                <a:lnTo>
                  <a:pt x="434" y="1536"/>
                </a:lnTo>
                <a:lnTo>
                  <a:pt x="433" y="1529"/>
                </a:lnTo>
                <a:lnTo>
                  <a:pt x="432" y="1524"/>
                </a:lnTo>
                <a:lnTo>
                  <a:pt x="432" y="1517"/>
                </a:lnTo>
                <a:lnTo>
                  <a:pt x="430" y="1503"/>
                </a:lnTo>
                <a:lnTo>
                  <a:pt x="390" y="867"/>
                </a:lnTo>
                <a:lnTo>
                  <a:pt x="390" y="864"/>
                </a:lnTo>
                <a:lnTo>
                  <a:pt x="352" y="1493"/>
                </a:lnTo>
                <a:lnTo>
                  <a:pt x="350" y="1511"/>
                </a:lnTo>
                <a:lnTo>
                  <a:pt x="350" y="1517"/>
                </a:lnTo>
                <a:lnTo>
                  <a:pt x="349" y="1524"/>
                </a:lnTo>
                <a:lnTo>
                  <a:pt x="346" y="1529"/>
                </a:lnTo>
                <a:lnTo>
                  <a:pt x="345" y="1536"/>
                </a:lnTo>
                <a:lnTo>
                  <a:pt x="341" y="1542"/>
                </a:lnTo>
                <a:lnTo>
                  <a:pt x="338" y="1547"/>
                </a:lnTo>
                <a:lnTo>
                  <a:pt x="334" y="1553"/>
                </a:lnTo>
                <a:lnTo>
                  <a:pt x="330" y="1558"/>
                </a:lnTo>
                <a:lnTo>
                  <a:pt x="324" y="1562"/>
                </a:lnTo>
                <a:lnTo>
                  <a:pt x="320" y="1566"/>
                </a:lnTo>
                <a:lnTo>
                  <a:pt x="314" y="1569"/>
                </a:lnTo>
                <a:lnTo>
                  <a:pt x="309" y="1573"/>
                </a:lnTo>
                <a:lnTo>
                  <a:pt x="303" y="1576"/>
                </a:lnTo>
                <a:lnTo>
                  <a:pt x="297" y="1578"/>
                </a:lnTo>
                <a:lnTo>
                  <a:pt x="291" y="1579"/>
                </a:lnTo>
                <a:lnTo>
                  <a:pt x="284" y="1580"/>
                </a:lnTo>
                <a:lnTo>
                  <a:pt x="279" y="1580"/>
                </a:lnTo>
                <a:lnTo>
                  <a:pt x="272" y="1580"/>
                </a:lnTo>
                <a:lnTo>
                  <a:pt x="265" y="1579"/>
                </a:lnTo>
                <a:lnTo>
                  <a:pt x="259" y="1578"/>
                </a:lnTo>
                <a:lnTo>
                  <a:pt x="252" y="1576"/>
                </a:lnTo>
                <a:lnTo>
                  <a:pt x="247" y="1573"/>
                </a:lnTo>
                <a:lnTo>
                  <a:pt x="241" y="1569"/>
                </a:lnTo>
                <a:lnTo>
                  <a:pt x="236" y="1566"/>
                </a:lnTo>
                <a:lnTo>
                  <a:pt x="232" y="1562"/>
                </a:lnTo>
                <a:lnTo>
                  <a:pt x="226" y="1558"/>
                </a:lnTo>
                <a:lnTo>
                  <a:pt x="222" y="1553"/>
                </a:lnTo>
                <a:lnTo>
                  <a:pt x="218" y="1547"/>
                </a:lnTo>
                <a:lnTo>
                  <a:pt x="214" y="1542"/>
                </a:lnTo>
                <a:lnTo>
                  <a:pt x="211" y="1536"/>
                </a:lnTo>
                <a:lnTo>
                  <a:pt x="208" y="1531"/>
                </a:lnTo>
                <a:lnTo>
                  <a:pt x="207" y="1522"/>
                </a:lnTo>
                <a:lnTo>
                  <a:pt x="207" y="1517"/>
                </a:lnTo>
                <a:lnTo>
                  <a:pt x="207" y="238"/>
                </a:lnTo>
                <a:lnTo>
                  <a:pt x="114" y="648"/>
                </a:lnTo>
                <a:lnTo>
                  <a:pt x="112" y="663"/>
                </a:lnTo>
                <a:lnTo>
                  <a:pt x="110" y="669"/>
                </a:lnTo>
                <a:lnTo>
                  <a:pt x="108" y="673"/>
                </a:lnTo>
                <a:lnTo>
                  <a:pt x="106" y="677"/>
                </a:lnTo>
                <a:lnTo>
                  <a:pt x="102" y="681"/>
                </a:lnTo>
                <a:lnTo>
                  <a:pt x="99" y="685"/>
                </a:lnTo>
                <a:lnTo>
                  <a:pt x="96" y="689"/>
                </a:lnTo>
                <a:lnTo>
                  <a:pt x="92" y="693"/>
                </a:lnTo>
                <a:lnTo>
                  <a:pt x="88" y="696"/>
                </a:lnTo>
                <a:lnTo>
                  <a:pt x="84" y="699"/>
                </a:lnTo>
                <a:lnTo>
                  <a:pt x="80" y="700"/>
                </a:lnTo>
                <a:lnTo>
                  <a:pt x="76" y="703"/>
                </a:lnTo>
                <a:lnTo>
                  <a:pt x="72" y="704"/>
                </a:lnTo>
                <a:lnTo>
                  <a:pt x="66" y="706"/>
                </a:lnTo>
                <a:lnTo>
                  <a:pt x="62" y="706"/>
                </a:lnTo>
                <a:lnTo>
                  <a:pt x="56" y="707"/>
                </a:lnTo>
                <a:lnTo>
                  <a:pt x="51" y="706"/>
                </a:lnTo>
                <a:lnTo>
                  <a:pt x="47" y="706"/>
                </a:lnTo>
                <a:lnTo>
                  <a:pt x="41" y="704"/>
                </a:lnTo>
                <a:lnTo>
                  <a:pt x="37" y="703"/>
                </a:lnTo>
                <a:lnTo>
                  <a:pt x="33" y="700"/>
                </a:lnTo>
                <a:lnTo>
                  <a:pt x="28" y="699"/>
                </a:lnTo>
                <a:lnTo>
                  <a:pt x="23" y="696"/>
                </a:lnTo>
                <a:lnTo>
                  <a:pt x="21" y="693"/>
                </a:lnTo>
                <a:lnTo>
                  <a:pt x="16" y="689"/>
                </a:lnTo>
                <a:lnTo>
                  <a:pt x="12" y="685"/>
                </a:lnTo>
                <a:lnTo>
                  <a:pt x="11" y="681"/>
                </a:lnTo>
                <a:lnTo>
                  <a:pt x="7" y="677"/>
                </a:lnTo>
                <a:lnTo>
                  <a:pt x="5" y="673"/>
                </a:lnTo>
                <a:lnTo>
                  <a:pt x="3" y="669"/>
                </a:lnTo>
                <a:lnTo>
                  <a:pt x="3" y="663"/>
                </a:lnTo>
                <a:lnTo>
                  <a:pt x="1" y="659"/>
                </a:lnTo>
                <a:lnTo>
                  <a:pt x="0" y="653"/>
                </a:lnTo>
                <a:lnTo>
                  <a:pt x="1" y="648"/>
                </a:lnTo>
                <a:lnTo>
                  <a:pt x="112" y="67"/>
                </a:lnTo>
                <a:lnTo>
                  <a:pt x="117" y="54"/>
                </a:lnTo>
                <a:lnTo>
                  <a:pt x="123" y="44"/>
                </a:lnTo>
                <a:lnTo>
                  <a:pt x="125" y="40"/>
                </a:lnTo>
                <a:lnTo>
                  <a:pt x="130" y="31"/>
                </a:lnTo>
                <a:lnTo>
                  <a:pt x="136" y="25"/>
                </a:lnTo>
                <a:lnTo>
                  <a:pt x="152" y="12"/>
                </a:lnTo>
                <a:lnTo>
                  <a:pt x="161" y="5"/>
                </a:lnTo>
                <a:lnTo>
                  <a:pt x="174" y="1"/>
                </a:lnTo>
                <a:lnTo>
                  <a:pt x="185" y="0"/>
                </a:lnTo>
                <a:lnTo>
                  <a:pt x="595" y="0"/>
                </a:lnTo>
                <a:close/>
              </a:path>
            </a:pathLst>
          </a:custGeom>
          <a:solidFill>
            <a:srgbClr val="109648"/>
          </a:solidFill>
          <a:ln w="0">
            <a:solidFill>
              <a:srgbClr val="000000"/>
            </a:solidFill>
            <a:round/>
            <a:headEnd/>
            <a:tailEnd/>
          </a:ln>
        </p:spPr>
        <p:txBody>
          <a:bodyPr/>
          <a:lstStyle/>
          <a:p>
            <a:endParaRPr lang="es-GT" noProof="0" dirty="0"/>
          </a:p>
        </p:txBody>
      </p:sp>
      <p:sp>
        <p:nvSpPr>
          <p:cNvPr id="7" name="Freeform 4"/>
          <p:cNvSpPr>
            <a:spLocks/>
          </p:cNvSpPr>
          <p:nvPr/>
        </p:nvSpPr>
        <p:spPr bwMode="auto">
          <a:xfrm>
            <a:off x="6103938" y="2021417"/>
            <a:ext cx="412750" cy="839787"/>
          </a:xfrm>
          <a:custGeom>
            <a:avLst/>
            <a:gdLst>
              <a:gd name="T0" fmla="*/ 2147483646 w 781"/>
              <a:gd name="T1" fmla="*/ 2147483646 h 1587"/>
              <a:gd name="T2" fmla="*/ 2147483646 w 781"/>
              <a:gd name="T3" fmla="*/ 2147483646 h 1587"/>
              <a:gd name="T4" fmla="*/ 2147483646 w 781"/>
              <a:gd name="T5" fmla="*/ 2147483646 h 1587"/>
              <a:gd name="T6" fmla="*/ 2147483646 w 781"/>
              <a:gd name="T7" fmla="*/ 2147483646 h 1587"/>
              <a:gd name="T8" fmla="*/ 2147483646 w 781"/>
              <a:gd name="T9" fmla="*/ 2147483646 h 1587"/>
              <a:gd name="T10" fmla="*/ 2147483646 w 781"/>
              <a:gd name="T11" fmla="*/ 2147483646 h 1587"/>
              <a:gd name="T12" fmla="*/ 2147483646 w 781"/>
              <a:gd name="T13" fmla="*/ 2147483646 h 1587"/>
              <a:gd name="T14" fmla="*/ 2147483646 w 781"/>
              <a:gd name="T15" fmla="*/ 2147483646 h 1587"/>
              <a:gd name="T16" fmla="*/ 2147483646 w 781"/>
              <a:gd name="T17" fmla="*/ 2147483646 h 1587"/>
              <a:gd name="T18" fmla="*/ 2147483646 w 781"/>
              <a:gd name="T19" fmla="*/ 2147483646 h 1587"/>
              <a:gd name="T20" fmla="*/ 2147483646 w 781"/>
              <a:gd name="T21" fmla="*/ 2147483646 h 1587"/>
              <a:gd name="T22" fmla="*/ 2147483646 w 781"/>
              <a:gd name="T23" fmla="*/ 2147483646 h 1587"/>
              <a:gd name="T24" fmla="*/ 2147483646 w 781"/>
              <a:gd name="T25" fmla="*/ 2147483646 h 1587"/>
              <a:gd name="T26" fmla="*/ 2147483646 w 781"/>
              <a:gd name="T27" fmla="*/ 2147483646 h 1587"/>
              <a:gd name="T28" fmla="*/ 2147483646 w 781"/>
              <a:gd name="T29" fmla="*/ 2147483646 h 1587"/>
              <a:gd name="T30" fmla="*/ 2147483646 w 781"/>
              <a:gd name="T31" fmla="*/ 2147483646 h 1587"/>
              <a:gd name="T32" fmla="*/ 2147483646 w 781"/>
              <a:gd name="T33" fmla="*/ 2147483646 h 1587"/>
              <a:gd name="T34" fmla="*/ 2147483646 w 781"/>
              <a:gd name="T35" fmla="*/ 2147483646 h 1587"/>
              <a:gd name="T36" fmla="*/ 2147483646 w 781"/>
              <a:gd name="T37" fmla="*/ 2147483646 h 1587"/>
              <a:gd name="T38" fmla="*/ 2147483646 w 781"/>
              <a:gd name="T39" fmla="*/ 2147483646 h 1587"/>
              <a:gd name="T40" fmla="*/ 2147483646 w 781"/>
              <a:gd name="T41" fmla="*/ 2147483646 h 1587"/>
              <a:gd name="T42" fmla="*/ 2147483646 w 781"/>
              <a:gd name="T43" fmla="*/ 2147483646 h 1587"/>
              <a:gd name="T44" fmla="*/ 2147483646 w 781"/>
              <a:gd name="T45" fmla="*/ 2147483646 h 1587"/>
              <a:gd name="T46" fmla="*/ 2147483646 w 781"/>
              <a:gd name="T47" fmla="*/ 2147483646 h 1587"/>
              <a:gd name="T48" fmla="*/ 2147483646 w 781"/>
              <a:gd name="T49" fmla="*/ 2147483646 h 1587"/>
              <a:gd name="T50" fmla="*/ 2147483646 w 781"/>
              <a:gd name="T51" fmla="*/ 2147483646 h 1587"/>
              <a:gd name="T52" fmla="*/ 2147483646 w 781"/>
              <a:gd name="T53" fmla="*/ 2147483646 h 1587"/>
              <a:gd name="T54" fmla="*/ 2147483646 w 781"/>
              <a:gd name="T55" fmla="*/ 2147483646 h 1587"/>
              <a:gd name="T56" fmla="*/ 2147483646 w 781"/>
              <a:gd name="T57" fmla="*/ 2147483646 h 1587"/>
              <a:gd name="T58" fmla="*/ 2147483646 w 781"/>
              <a:gd name="T59" fmla="*/ 2147483646 h 1587"/>
              <a:gd name="T60" fmla="*/ 2147483646 w 781"/>
              <a:gd name="T61" fmla="*/ 2147483646 h 1587"/>
              <a:gd name="T62" fmla="*/ 2147483646 w 781"/>
              <a:gd name="T63" fmla="*/ 2147483646 h 1587"/>
              <a:gd name="T64" fmla="*/ 2147483646 w 781"/>
              <a:gd name="T65" fmla="*/ 2147483646 h 1587"/>
              <a:gd name="T66" fmla="*/ 2147483646 w 781"/>
              <a:gd name="T67" fmla="*/ 2147483646 h 1587"/>
              <a:gd name="T68" fmla="*/ 2147483646 w 781"/>
              <a:gd name="T69" fmla="*/ 2147483646 h 1587"/>
              <a:gd name="T70" fmla="*/ 2147483646 w 781"/>
              <a:gd name="T71" fmla="*/ 2147483646 h 1587"/>
              <a:gd name="T72" fmla="*/ 2147483646 w 781"/>
              <a:gd name="T73" fmla="*/ 2147483646 h 1587"/>
              <a:gd name="T74" fmla="*/ 2147483646 w 781"/>
              <a:gd name="T75" fmla="*/ 2147483646 h 1587"/>
              <a:gd name="T76" fmla="*/ 2147483646 w 781"/>
              <a:gd name="T77" fmla="*/ 2147483646 h 1587"/>
              <a:gd name="T78" fmla="*/ 2147483646 w 781"/>
              <a:gd name="T79" fmla="*/ 2147483646 h 1587"/>
              <a:gd name="T80" fmla="*/ 2147483646 w 781"/>
              <a:gd name="T81" fmla="*/ 2147483646 h 1587"/>
              <a:gd name="T82" fmla="*/ 2147483646 w 781"/>
              <a:gd name="T83" fmla="*/ 2147483646 h 1587"/>
              <a:gd name="T84" fmla="*/ 2147483646 w 781"/>
              <a:gd name="T85" fmla="*/ 2147483646 h 1587"/>
              <a:gd name="T86" fmla="*/ 2147483646 w 781"/>
              <a:gd name="T87" fmla="*/ 2147483646 h 1587"/>
              <a:gd name="T88" fmla="*/ 2147483646 w 781"/>
              <a:gd name="T89" fmla="*/ 2147483646 h 1587"/>
              <a:gd name="T90" fmla="*/ 2147483646 w 781"/>
              <a:gd name="T91" fmla="*/ 2147483646 h 1587"/>
              <a:gd name="T92" fmla="*/ 2147483646 w 781"/>
              <a:gd name="T93" fmla="*/ 2147483646 h 1587"/>
              <a:gd name="T94" fmla="*/ 2147483646 w 781"/>
              <a:gd name="T95" fmla="*/ 2147483646 h 1587"/>
              <a:gd name="T96" fmla="*/ 2147483646 w 781"/>
              <a:gd name="T97" fmla="*/ 2147483646 h 1587"/>
              <a:gd name="T98" fmla="*/ 2147483646 w 781"/>
              <a:gd name="T99" fmla="*/ 2147483646 h 1587"/>
              <a:gd name="T100" fmla="*/ 2147483646 w 781"/>
              <a:gd name="T101" fmla="*/ 2147483646 h 1587"/>
              <a:gd name="T102" fmla="*/ 2147483646 w 781"/>
              <a:gd name="T103" fmla="*/ 2147483646 h 1587"/>
              <a:gd name="T104" fmla="*/ 2147483646 w 781"/>
              <a:gd name="T105" fmla="*/ 2147483646 h 1587"/>
              <a:gd name="T106" fmla="*/ 2147483646 w 781"/>
              <a:gd name="T107" fmla="*/ 2147483646 h 1587"/>
              <a:gd name="T108" fmla="*/ 2147483646 w 781"/>
              <a:gd name="T109" fmla="*/ 0 h 158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781"/>
              <a:gd name="T166" fmla="*/ 0 h 1587"/>
              <a:gd name="T167" fmla="*/ 781 w 781"/>
              <a:gd name="T168" fmla="*/ 1587 h 158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781" h="1587">
                <a:moveTo>
                  <a:pt x="594" y="0"/>
                </a:moveTo>
                <a:lnTo>
                  <a:pt x="608" y="3"/>
                </a:lnTo>
                <a:lnTo>
                  <a:pt x="621" y="10"/>
                </a:lnTo>
                <a:lnTo>
                  <a:pt x="630" y="16"/>
                </a:lnTo>
                <a:lnTo>
                  <a:pt x="644" y="30"/>
                </a:lnTo>
                <a:lnTo>
                  <a:pt x="650" y="39"/>
                </a:lnTo>
                <a:lnTo>
                  <a:pt x="657" y="47"/>
                </a:lnTo>
                <a:lnTo>
                  <a:pt x="658" y="51"/>
                </a:lnTo>
                <a:lnTo>
                  <a:pt x="662" y="59"/>
                </a:lnTo>
                <a:lnTo>
                  <a:pt x="669" y="74"/>
                </a:lnTo>
                <a:lnTo>
                  <a:pt x="781" y="655"/>
                </a:lnTo>
                <a:lnTo>
                  <a:pt x="781" y="659"/>
                </a:lnTo>
                <a:lnTo>
                  <a:pt x="779" y="666"/>
                </a:lnTo>
                <a:lnTo>
                  <a:pt x="778" y="670"/>
                </a:lnTo>
                <a:lnTo>
                  <a:pt x="777" y="674"/>
                </a:lnTo>
                <a:lnTo>
                  <a:pt x="775" y="680"/>
                </a:lnTo>
                <a:lnTo>
                  <a:pt x="772" y="684"/>
                </a:lnTo>
                <a:lnTo>
                  <a:pt x="770" y="688"/>
                </a:lnTo>
                <a:lnTo>
                  <a:pt x="768" y="692"/>
                </a:lnTo>
                <a:lnTo>
                  <a:pt x="764" y="696"/>
                </a:lnTo>
                <a:lnTo>
                  <a:pt x="760" y="699"/>
                </a:lnTo>
                <a:lnTo>
                  <a:pt x="756" y="702"/>
                </a:lnTo>
                <a:lnTo>
                  <a:pt x="752" y="705"/>
                </a:lnTo>
                <a:lnTo>
                  <a:pt x="748" y="707"/>
                </a:lnTo>
                <a:lnTo>
                  <a:pt x="743" y="710"/>
                </a:lnTo>
                <a:lnTo>
                  <a:pt x="738" y="712"/>
                </a:lnTo>
                <a:lnTo>
                  <a:pt x="734" y="713"/>
                </a:lnTo>
                <a:lnTo>
                  <a:pt x="728" y="713"/>
                </a:lnTo>
                <a:lnTo>
                  <a:pt x="724" y="713"/>
                </a:lnTo>
                <a:lnTo>
                  <a:pt x="719" y="713"/>
                </a:lnTo>
                <a:lnTo>
                  <a:pt x="715" y="713"/>
                </a:lnTo>
                <a:lnTo>
                  <a:pt x="709" y="712"/>
                </a:lnTo>
                <a:lnTo>
                  <a:pt x="705" y="710"/>
                </a:lnTo>
                <a:lnTo>
                  <a:pt x="699" y="707"/>
                </a:lnTo>
                <a:lnTo>
                  <a:pt x="695" y="705"/>
                </a:lnTo>
                <a:lnTo>
                  <a:pt x="691" y="702"/>
                </a:lnTo>
                <a:lnTo>
                  <a:pt x="688" y="699"/>
                </a:lnTo>
                <a:lnTo>
                  <a:pt x="684" y="696"/>
                </a:lnTo>
                <a:lnTo>
                  <a:pt x="681" y="692"/>
                </a:lnTo>
                <a:lnTo>
                  <a:pt x="677" y="688"/>
                </a:lnTo>
                <a:lnTo>
                  <a:pt x="675" y="684"/>
                </a:lnTo>
                <a:lnTo>
                  <a:pt x="673" y="680"/>
                </a:lnTo>
                <a:lnTo>
                  <a:pt x="672" y="674"/>
                </a:lnTo>
                <a:lnTo>
                  <a:pt x="670" y="670"/>
                </a:lnTo>
                <a:lnTo>
                  <a:pt x="666" y="655"/>
                </a:lnTo>
                <a:lnTo>
                  <a:pt x="578" y="244"/>
                </a:lnTo>
                <a:lnTo>
                  <a:pt x="578" y="1517"/>
                </a:lnTo>
                <a:lnTo>
                  <a:pt x="577" y="1524"/>
                </a:lnTo>
                <a:lnTo>
                  <a:pt x="575" y="1529"/>
                </a:lnTo>
                <a:lnTo>
                  <a:pt x="572" y="1536"/>
                </a:lnTo>
                <a:lnTo>
                  <a:pt x="570" y="1542"/>
                </a:lnTo>
                <a:lnTo>
                  <a:pt x="567" y="1549"/>
                </a:lnTo>
                <a:lnTo>
                  <a:pt x="563" y="1554"/>
                </a:lnTo>
                <a:lnTo>
                  <a:pt x="559" y="1560"/>
                </a:lnTo>
                <a:lnTo>
                  <a:pt x="554" y="1564"/>
                </a:lnTo>
                <a:lnTo>
                  <a:pt x="550" y="1569"/>
                </a:lnTo>
                <a:lnTo>
                  <a:pt x="545" y="1574"/>
                </a:lnTo>
                <a:lnTo>
                  <a:pt x="539" y="1576"/>
                </a:lnTo>
                <a:lnTo>
                  <a:pt x="534" y="1579"/>
                </a:lnTo>
                <a:lnTo>
                  <a:pt x="527" y="1582"/>
                </a:lnTo>
                <a:lnTo>
                  <a:pt x="521" y="1585"/>
                </a:lnTo>
                <a:lnTo>
                  <a:pt x="516" y="1586"/>
                </a:lnTo>
                <a:lnTo>
                  <a:pt x="509" y="1587"/>
                </a:lnTo>
                <a:lnTo>
                  <a:pt x="502" y="1587"/>
                </a:lnTo>
                <a:lnTo>
                  <a:pt x="497" y="1587"/>
                </a:lnTo>
                <a:lnTo>
                  <a:pt x="490" y="1586"/>
                </a:lnTo>
                <a:lnTo>
                  <a:pt x="483" y="1585"/>
                </a:lnTo>
                <a:lnTo>
                  <a:pt x="477" y="1582"/>
                </a:lnTo>
                <a:lnTo>
                  <a:pt x="472" y="1579"/>
                </a:lnTo>
                <a:lnTo>
                  <a:pt x="466" y="1576"/>
                </a:lnTo>
                <a:lnTo>
                  <a:pt x="461" y="1574"/>
                </a:lnTo>
                <a:lnTo>
                  <a:pt x="455" y="1569"/>
                </a:lnTo>
                <a:lnTo>
                  <a:pt x="450" y="1564"/>
                </a:lnTo>
                <a:lnTo>
                  <a:pt x="445" y="1560"/>
                </a:lnTo>
                <a:lnTo>
                  <a:pt x="441" y="1554"/>
                </a:lnTo>
                <a:lnTo>
                  <a:pt x="439" y="1549"/>
                </a:lnTo>
                <a:lnTo>
                  <a:pt x="436" y="1543"/>
                </a:lnTo>
                <a:lnTo>
                  <a:pt x="434" y="1536"/>
                </a:lnTo>
                <a:lnTo>
                  <a:pt x="433" y="1529"/>
                </a:lnTo>
                <a:lnTo>
                  <a:pt x="432" y="1524"/>
                </a:lnTo>
                <a:lnTo>
                  <a:pt x="432" y="1517"/>
                </a:lnTo>
                <a:lnTo>
                  <a:pt x="430" y="1503"/>
                </a:lnTo>
                <a:lnTo>
                  <a:pt x="390" y="867"/>
                </a:lnTo>
                <a:lnTo>
                  <a:pt x="390" y="865"/>
                </a:lnTo>
                <a:lnTo>
                  <a:pt x="352" y="1494"/>
                </a:lnTo>
                <a:lnTo>
                  <a:pt x="350" y="1512"/>
                </a:lnTo>
                <a:lnTo>
                  <a:pt x="350" y="1517"/>
                </a:lnTo>
                <a:lnTo>
                  <a:pt x="349" y="1524"/>
                </a:lnTo>
                <a:lnTo>
                  <a:pt x="346" y="1529"/>
                </a:lnTo>
                <a:lnTo>
                  <a:pt x="345" y="1536"/>
                </a:lnTo>
                <a:lnTo>
                  <a:pt x="341" y="1542"/>
                </a:lnTo>
                <a:lnTo>
                  <a:pt x="338" y="1547"/>
                </a:lnTo>
                <a:lnTo>
                  <a:pt x="334" y="1553"/>
                </a:lnTo>
                <a:lnTo>
                  <a:pt x="330" y="1558"/>
                </a:lnTo>
                <a:lnTo>
                  <a:pt x="324" y="1563"/>
                </a:lnTo>
                <a:lnTo>
                  <a:pt x="320" y="1567"/>
                </a:lnTo>
                <a:lnTo>
                  <a:pt x="314" y="1569"/>
                </a:lnTo>
                <a:lnTo>
                  <a:pt x="309" y="1574"/>
                </a:lnTo>
                <a:lnTo>
                  <a:pt x="303" y="1576"/>
                </a:lnTo>
                <a:lnTo>
                  <a:pt x="296" y="1578"/>
                </a:lnTo>
                <a:lnTo>
                  <a:pt x="291" y="1579"/>
                </a:lnTo>
                <a:lnTo>
                  <a:pt x="284" y="1580"/>
                </a:lnTo>
                <a:lnTo>
                  <a:pt x="279" y="1580"/>
                </a:lnTo>
                <a:lnTo>
                  <a:pt x="272" y="1580"/>
                </a:lnTo>
                <a:lnTo>
                  <a:pt x="265" y="1579"/>
                </a:lnTo>
                <a:lnTo>
                  <a:pt x="259" y="1578"/>
                </a:lnTo>
                <a:lnTo>
                  <a:pt x="252" y="1576"/>
                </a:lnTo>
                <a:lnTo>
                  <a:pt x="247" y="1574"/>
                </a:lnTo>
                <a:lnTo>
                  <a:pt x="241" y="1569"/>
                </a:lnTo>
                <a:lnTo>
                  <a:pt x="236" y="1567"/>
                </a:lnTo>
                <a:lnTo>
                  <a:pt x="232" y="1563"/>
                </a:lnTo>
                <a:lnTo>
                  <a:pt x="226" y="1558"/>
                </a:lnTo>
                <a:lnTo>
                  <a:pt x="222" y="1553"/>
                </a:lnTo>
                <a:lnTo>
                  <a:pt x="218" y="1547"/>
                </a:lnTo>
                <a:lnTo>
                  <a:pt x="214" y="1542"/>
                </a:lnTo>
                <a:lnTo>
                  <a:pt x="211" y="1536"/>
                </a:lnTo>
                <a:lnTo>
                  <a:pt x="208" y="1531"/>
                </a:lnTo>
                <a:lnTo>
                  <a:pt x="207" y="1523"/>
                </a:lnTo>
                <a:lnTo>
                  <a:pt x="207" y="1517"/>
                </a:lnTo>
                <a:lnTo>
                  <a:pt x="207" y="239"/>
                </a:lnTo>
                <a:lnTo>
                  <a:pt x="114" y="648"/>
                </a:lnTo>
                <a:lnTo>
                  <a:pt x="112" y="663"/>
                </a:lnTo>
                <a:lnTo>
                  <a:pt x="110" y="669"/>
                </a:lnTo>
                <a:lnTo>
                  <a:pt x="107" y="673"/>
                </a:lnTo>
                <a:lnTo>
                  <a:pt x="106" y="677"/>
                </a:lnTo>
                <a:lnTo>
                  <a:pt x="102" y="681"/>
                </a:lnTo>
                <a:lnTo>
                  <a:pt x="99" y="685"/>
                </a:lnTo>
                <a:lnTo>
                  <a:pt x="96" y="690"/>
                </a:lnTo>
                <a:lnTo>
                  <a:pt x="92" y="694"/>
                </a:lnTo>
                <a:lnTo>
                  <a:pt x="88" y="696"/>
                </a:lnTo>
                <a:lnTo>
                  <a:pt x="84" y="699"/>
                </a:lnTo>
                <a:lnTo>
                  <a:pt x="80" y="701"/>
                </a:lnTo>
                <a:lnTo>
                  <a:pt x="76" y="703"/>
                </a:lnTo>
                <a:lnTo>
                  <a:pt x="72" y="705"/>
                </a:lnTo>
                <a:lnTo>
                  <a:pt x="66" y="706"/>
                </a:lnTo>
                <a:lnTo>
                  <a:pt x="62" y="706"/>
                </a:lnTo>
                <a:lnTo>
                  <a:pt x="56" y="707"/>
                </a:lnTo>
                <a:lnTo>
                  <a:pt x="51" y="706"/>
                </a:lnTo>
                <a:lnTo>
                  <a:pt x="47" y="706"/>
                </a:lnTo>
                <a:lnTo>
                  <a:pt x="41" y="705"/>
                </a:lnTo>
                <a:lnTo>
                  <a:pt x="37" y="703"/>
                </a:lnTo>
                <a:lnTo>
                  <a:pt x="33" y="701"/>
                </a:lnTo>
                <a:lnTo>
                  <a:pt x="27" y="699"/>
                </a:lnTo>
                <a:lnTo>
                  <a:pt x="23" y="696"/>
                </a:lnTo>
                <a:lnTo>
                  <a:pt x="21" y="694"/>
                </a:lnTo>
                <a:lnTo>
                  <a:pt x="16" y="690"/>
                </a:lnTo>
                <a:lnTo>
                  <a:pt x="12" y="685"/>
                </a:lnTo>
                <a:lnTo>
                  <a:pt x="11" y="681"/>
                </a:lnTo>
                <a:lnTo>
                  <a:pt x="7" y="677"/>
                </a:lnTo>
                <a:lnTo>
                  <a:pt x="5" y="673"/>
                </a:lnTo>
                <a:lnTo>
                  <a:pt x="3" y="669"/>
                </a:lnTo>
                <a:lnTo>
                  <a:pt x="3" y="663"/>
                </a:lnTo>
                <a:lnTo>
                  <a:pt x="1" y="659"/>
                </a:lnTo>
                <a:lnTo>
                  <a:pt x="0" y="654"/>
                </a:lnTo>
                <a:lnTo>
                  <a:pt x="1" y="648"/>
                </a:lnTo>
                <a:lnTo>
                  <a:pt x="112" y="68"/>
                </a:lnTo>
                <a:lnTo>
                  <a:pt x="117" y="54"/>
                </a:lnTo>
                <a:lnTo>
                  <a:pt x="123" y="44"/>
                </a:lnTo>
                <a:lnTo>
                  <a:pt x="125" y="40"/>
                </a:lnTo>
                <a:lnTo>
                  <a:pt x="130" y="32"/>
                </a:lnTo>
                <a:lnTo>
                  <a:pt x="136" y="25"/>
                </a:lnTo>
                <a:lnTo>
                  <a:pt x="152" y="12"/>
                </a:lnTo>
                <a:lnTo>
                  <a:pt x="161" y="5"/>
                </a:lnTo>
                <a:lnTo>
                  <a:pt x="174" y="1"/>
                </a:lnTo>
                <a:lnTo>
                  <a:pt x="185" y="0"/>
                </a:lnTo>
                <a:lnTo>
                  <a:pt x="594" y="0"/>
                </a:lnTo>
                <a:close/>
              </a:path>
            </a:pathLst>
          </a:custGeom>
          <a:solidFill>
            <a:srgbClr val="109648"/>
          </a:solidFill>
          <a:ln w="0">
            <a:solidFill>
              <a:srgbClr val="000000"/>
            </a:solidFill>
            <a:round/>
            <a:headEnd/>
            <a:tailEnd/>
          </a:ln>
        </p:spPr>
        <p:txBody>
          <a:bodyPr/>
          <a:lstStyle/>
          <a:p>
            <a:endParaRPr lang="es-GT" noProof="0" dirty="0"/>
          </a:p>
        </p:txBody>
      </p:sp>
      <p:sp>
        <p:nvSpPr>
          <p:cNvPr id="8" name="Freeform 5"/>
          <p:cNvSpPr>
            <a:spLocks/>
          </p:cNvSpPr>
          <p:nvPr/>
        </p:nvSpPr>
        <p:spPr bwMode="auto">
          <a:xfrm>
            <a:off x="6221414" y="1822979"/>
            <a:ext cx="168275" cy="169863"/>
          </a:xfrm>
          <a:custGeom>
            <a:avLst/>
            <a:gdLst>
              <a:gd name="T0" fmla="*/ 2147483646 w 318"/>
              <a:gd name="T1" fmla="*/ 2147483646 h 322"/>
              <a:gd name="T2" fmla="*/ 2147483646 w 318"/>
              <a:gd name="T3" fmla="*/ 2147483646 h 322"/>
              <a:gd name="T4" fmla="*/ 2147483646 w 318"/>
              <a:gd name="T5" fmla="*/ 2147483646 h 322"/>
              <a:gd name="T6" fmla="*/ 2147483646 w 318"/>
              <a:gd name="T7" fmla="*/ 2147483646 h 322"/>
              <a:gd name="T8" fmla="*/ 2147483646 w 318"/>
              <a:gd name="T9" fmla="*/ 0 h 322"/>
              <a:gd name="T10" fmla="*/ 2147483646 w 318"/>
              <a:gd name="T11" fmla="*/ 2147483646 h 322"/>
              <a:gd name="T12" fmla="*/ 2147483646 w 318"/>
              <a:gd name="T13" fmla="*/ 2147483646 h 322"/>
              <a:gd name="T14" fmla="*/ 2147483646 w 318"/>
              <a:gd name="T15" fmla="*/ 2147483646 h 322"/>
              <a:gd name="T16" fmla="*/ 0 w 318"/>
              <a:gd name="T17" fmla="*/ 2147483646 h 322"/>
              <a:gd name="T18" fmla="*/ 2147483646 w 318"/>
              <a:gd name="T19" fmla="*/ 2147483646 h 322"/>
              <a:gd name="T20" fmla="*/ 2147483646 w 318"/>
              <a:gd name="T21" fmla="*/ 2147483646 h 322"/>
              <a:gd name="T22" fmla="*/ 2147483646 w 318"/>
              <a:gd name="T23" fmla="*/ 2147483646 h 322"/>
              <a:gd name="T24" fmla="*/ 2147483646 w 318"/>
              <a:gd name="T25" fmla="*/ 2147483646 h 322"/>
              <a:gd name="T26" fmla="*/ 2147483646 w 318"/>
              <a:gd name="T27" fmla="*/ 2147483646 h 322"/>
              <a:gd name="T28" fmla="*/ 2147483646 w 318"/>
              <a:gd name="T29" fmla="*/ 2147483646 h 322"/>
              <a:gd name="T30" fmla="*/ 2147483646 w 318"/>
              <a:gd name="T31" fmla="*/ 2147483646 h 322"/>
              <a:gd name="T32" fmla="*/ 2147483646 w 318"/>
              <a:gd name="T33" fmla="*/ 2147483646 h 32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18"/>
              <a:gd name="T52" fmla="*/ 0 h 322"/>
              <a:gd name="T53" fmla="*/ 318 w 318"/>
              <a:gd name="T54" fmla="*/ 322 h 32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18" h="322">
                <a:moveTo>
                  <a:pt x="318" y="161"/>
                </a:moveTo>
                <a:lnTo>
                  <a:pt x="305" y="98"/>
                </a:lnTo>
                <a:lnTo>
                  <a:pt x="271" y="46"/>
                </a:lnTo>
                <a:lnTo>
                  <a:pt x="221" y="12"/>
                </a:lnTo>
                <a:lnTo>
                  <a:pt x="159" y="0"/>
                </a:lnTo>
                <a:lnTo>
                  <a:pt x="97" y="12"/>
                </a:lnTo>
                <a:lnTo>
                  <a:pt x="47" y="46"/>
                </a:lnTo>
                <a:lnTo>
                  <a:pt x="13" y="98"/>
                </a:lnTo>
                <a:lnTo>
                  <a:pt x="0" y="161"/>
                </a:lnTo>
                <a:lnTo>
                  <a:pt x="13" y="224"/>
                </a:lnTo>
                <a:lnTo>
                  <a:pt x="47" y="275"/>
                </a:lnTo>
                <a:lnTo>
                  <a:pt x="97" y="310"/>
                </a:lnTo>
                <a:lnTo>
                  <a:pt x="159" y="322"/>
                </a:lnTo>
                <a:lnTo>
                  <a:pt x="221" y="310"/>
                </a:lnTo>
                <a:lnTo>
                  <a:pt x="271" y="275"/>
                </a:lnTo>
                <a:lnTo>
                  <a:pt x="305" y="224"/>
                </a:lnTo>
                <a:lnTo>
                  <a:pt x="318" y="161"/>
                </a:lnTo>
                <a:close/>
              </a:path>
            </a:pathLst>
          </a:custGeom>
          <a:solidFill>
            <a:srgbClr val="109648"/>
          </a:solidFill>
          <a:ln w="0">
            <a:solidFill>
              <a:srgbClr val="000000"/>
            </a:solidFill>
            <a:round/>
            <a:headEnd/>
            <a:tailEnd/>
          </a:ln>
        </p:spPr>
        <p:txBody>
          <a:bodyPr/>
          <a:lstStyle/>
          <a:p>
            <a:endParaRPr lang="es-GT" noProof="0" dirty="0"/>
          </a:p>
        </p:txBody>
      </p:sp>
      <p:sp>
        <p:nvSpPr>
          <p:cNvPr id="9" name="Freeform 6"/>
          <p:cNvSpPr>
            <a:spLocks/>
          </p:cNvSpPr>
          <p:nvPr/>
        </p:nvSpPr>
        <p:spPr bwMode="auto">
          <a:xfrm>
            <a:off x="5354638" y="3232678"/>
            <a:ext cx="412750" cy="839788"/>
          </a:xfrm>
          <a:custGeom>
            <a:avLst/>
            <a:gdLst>
              <a:gd name="T0" fmla="*/ 2147483646 w 781"/>
              <a:gd name="T1" fmla="*/ 2147483646 h 1587"/>
              <a:gd name="T2" fmla="*/ 2147483646 w 781"/>
              <a:gd name="T3" fmla="*/ 2147483646 h 1587"/>
              <a:gd name="T4" fmla="*/ 2147483646 w 781"/>
              <a:gd name="T5" fmla="*/ 2147483646 h 1587"/>
              <a:gd name="T6" fmla="*/ 2147483646 w 781"/>
              <a:gd name="T7" fmla="*/ 2147483646 h 1587"/>
              <a:gd name="T8" fmla="*/ 2147483646 w 781"/>
              <a:gd name="T9" fmla="*/ 2147483646 h 1587"/>
              <a:gd name="T10" fmla="*/ 2147483646 w 781"/>
              <a:gd name="T11" fmla="*/ 2147483646 h 1587"/>
              <a:gd name="T12" fmla="*/ 2147483646 w 781"/>
              <a:gd name="T13" fmla="*/ 2147483646 h 1587"/>
              <a:gd name="T14" fmla="*/ 2147483646 w 781"/>
              <a:gd name="T15" fmla="*/ 2147483646 h 1587"/>
              <a:gd name="T16" fmla="*/ 2147483646 w 781"/>
              <a:gd name="T17" fmla="*/ 2147483646 h 1587"/>
              <a:gd name="T18" fmla="*/ 2147483646 w 781"/>
              <a:gd name="T19" fmla="*/ 2147483646 h 1587"/>
              <a:gd name="T20" fmla="*/ 2147483646 w 781"/>
              <a:gd name="T21" fmla="*/ 2147483646 h 1587"/>
              <a:gd name="T22" fmla="*/ 2147483646 w 781"/>
              <a:gd name="T23" fmla="*/ 2147483646 h 1587"/>
              <a:gd name="T24" fmla="*/ 2147483646 w 781"/>
              <a:gd name="T25" fmla="*/ 2147483646 h 1587"/>
              <a:gd name="T26" fmla="*/ 2147483646 w 781"/>
              <a:gd name="T27" fmla="*/ 2147483646 h 1587"/>
              <a:gd name="T28" fmla="*/ 2147483646 w 781"/>
              <a:gd name="T29" fmla="*/ 2147483646 h 1587"/>
              <a:gd name="T30" fmla="*/ 2147483646 w 781"/>
              <a:gd name="T31" fmla="*/ 2147483646 h 1587"/>
              <a:gd name="T32" fmla="*/ 2147483646 w 781"/>
              <a:gd name="T33" fmla="*/ 2147483646 h 1587"/>
              <a:gd name="T34" fmla="*/ 2147483646 w 781"/>
              <a:gd name="T35" fmla="*/ 2147483646 h 1587"/>
              <a:gd name="T36" fmla="*/ 2147483646 w 781"/>
              <a:gd name="T37" fmla="*/ 2147483646 h 1587"/>
              <a:gd name="T38" fmla="*/ 2147483646 w 781"/>
              <a:gd name="T39" fmla="*/ 2147483646 h 1587"/>
              <a:gd name="T40" fmla="*/ 2147483646 w 781"/>
              <a:gd name="T41" fmla="*/ 2147483646 h 1587"/>
              <a:gd name="T42" fmla="*/ 2147483646 w 781"/>
              <a:gd name="T43" fmla="*/ 2147483646 h 1587"/>
              <a:gd name="T44" fmla="*/ 2147483646 w 781"/>
              <a:gd name="T45" fmla="*/ 2147483646 h 1587"/>
              <a:gd name="T46" fmla="*/ 2147483646 w 781"/>
              <a:gd name="T47" fmla="*/ 2147483646 h 1587"/>
              <a:gd name="T48" fmla="*/ 2147483646 w 781"/>
              <a:gd name="T49" fmla="*/ 2147483646 h 1587"/>
              <a:gd name="T50" fmla="*/ 2147483646 w 781"/>
              <a:gd name="T51" fmla="*/ 2147483646 h 1587"/>
              <a:gd name="T52" fmla="*/ 2147483646 w 781"/>
              <a:gd name="T53" fmla="*/ 2147483646 h 1587"/>
              <a:gd name="T54" fmla="*/ 2147483646 w 781"/>
              <a:gd name="T55" fmla="*/ 2147483646 h 1587"/>
              <a:gd name="T56" fmla="*/ 2147483646 w 781"/>
              <a:gd name="T57" fmla="*/ 2147483646 h 1587"/>
              <a:gd name="T58" fmla="*/ 2147483646 w 781"/>
              <a:gd name="T59" fmla="*/ 2147483646 h 1587"/>
              <a:gd name="T60" fmla="*/ 2147483646 w 781"/>
              <a:gd name="T61" fmla="*/ 2147483646 h 1587"/>
              <a:gd name="T62" fmla="*/ 2147483646 w 781"/>
              <a:gd name="T63" fmla="*/ 2147483646 h 1587"/>
              <a:gd name="T64" fmla="*/ 2147483646 w 781"/>
              <a:gd name="T65" fmla="*/ 2147483646 h 1587"/>
              <a:gd name="T66" fmla="*/ 2147483646 w 781"/>
              <a:gd name="T67" fmla="*/ 2147483646 h 1587"/>
              <a:gd name="T68" fmla="*/ 2147483646 w 781"/>
              <a:gd name="T69" fmla="*/ 2147483646 h 1587"/>
              <a:gd name="T70" fmla="*/ 2147483646 w 781"/>
              <a:gd name="T71" fmla="*/ 2147483646 h 1587"/>
              <a:gd name="T72" fmla="*/ 2147483646 w 781"/>
              <a:gd name="T73" fmla="*/ 2147483646 h 1587"/>
              <a:gd name="T74" fmla="*/ 2147483646 w 781"/>
              <a:gd name="T75" fmla="*/ 2147483646 h 1587"/>
              <a:gd name="T76" fmla="*/ 2147483646 w 781"/>
              <a:gd name="T77" fmla="*/ 2147483646 h 1587"/>
              <a:gd name="T78" fmla="*/ 2147483646 w 781"/>
              <a:gd name="T79" fmla="*/ 2147483646 h 1587"/>
              <a:gd name="T80" fmla="*/ 2147483646 w 781"/>
              <a:gd name="T81" fmla="*/ 2147483646 h 1587"/>
              <a:gd name="T82" fmla="*/ 2147483646 w 781"/>
              <a:gd name="T83" fmla="*/ 2147483646 h 1587"/>
              <a:gd name="T84" fmla="*/ 2147483646 w 781"/>
              <a:gd name="T85" fmla="*/ 2147483646 h 1587"/>
              <a:gd name="T86" fmla="*/ 2147483646 w 781"/>
              <a:gd name="T87" fmla="*/ 2147483646 h 1587"/>
              <a:gd name="T88" fmla="*/ 2147483646 w 781"/>
              <a:gd name="T89" fmla="*/ 2147483646 h 1587"/>
              <a:gd name="T90" fmla="*/ 2147483646 w 781"/>
              <a:gd name="T91" fmla="*/ 2147483646 h 1587"/>
              <a:gd name="T92" fmla="*/ 2147483646 w 781"/>
              <a:gd name="T93" fmla="*/ 2147483646 h 1587"/>
              <a:gd name="T94" fmla="*/ 2147483646 w 781"/>
              <a:gd name="T95" fmla="*/ 2147483646 h 1587"/>
              <a:gd name="T96" fmla="*/ 2147483646 w 781"/>
              <a:gd name="T97" fmla="*/ 2147483646 h 1587"/>
              <a:gd name="T98" fmla="*/ 2147483646 w 781"/>
              <a:gd name="T99" fmla="*/ 2147483646 h 1587"/>
              <a:gd name="T100" fmla="*/ 2147483646 w 781"/>
              <a:gd name="T101" fmla="*/ 2147483646 h 1587"/>
              <a:gd name="T102" fmla="*/ 2147483646 w 781"/>
              <a:gd name="T103" fmla="*/ 2147483646 h 1587"/>
              <a:gd name="T104" fmla="*/ 2147483646 w 781"/>
              <a:gd name="T105" fmla="*/ 2147483646 h 1587"/>
              <a:gd name="T106" fmla="*/ 2147483646 w 781"/>
              <a:gd name="T107" fmla="*/ 2147483646 h 1587"/>
              <a:gd name="T108" fmla="*/ 2147483646 w 781"/>
              <a:gd name="T109" fmla="*/ 0 h 158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781"/>
              <a:gd name="T166" fmla="*/ 0 h 1587"/>
              <a:gd name="T167" fmla="*/ 781 w 781"/>
              <a:gd name="T168" fmla="*/ 1587 h 158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781" h="1587">
                <a:moveTo>
                  <a:pt x="595" y="0"/>
                </a:moveTo>
                <a:lnTo>
                  <a:pt x="608" y="3"/>
                </a:lnTo>
                <a:lnTo>
                  <a:pt x="621" y="9"/>
                </a:lnTo>
                <a:lnTo>
                  <a:pt x="630" y="16"/>
                </a:lnTo>
                <a:lnTo>
                  <a:pt x="644" y="30"/>
                </a:lnTo>
                <a:lnTo>
                  <a:pt x="650" y="38"/>
                </a:lnTo>
                <a:lnTo>
                  <a:pt x="657" y="47"/>
                </a:lnTo>
                <a:lnTo>
                  <a:pt x="658" y="51"/>
                </a:lnTo>
                <a:lnTo>
                  <a:pt x="662" y="59"/>
                </a:lnTo>
                <a:lnTo>
                  <a:pt x="669" y="74"/>
                </a:lnTo>
                <a:lnTo>
                  <a:pt x="781" y="655"/>
                </a:lnTo>
                <a:lnTo>
                  <a:pt x="781" y="659"/>
                </a:lnTo>
                <a:lnTo>
                  <a:pt x="779" y="666"/>
                </a:lnTo>
                <a:lnTo>
                  <a:pt x="778" y="670"/>
                </a:lnTo>
                <a:lnTo>
                  <a:pt x="777" y="674"/>
                </a:lnTo>
                <a:lnTo>
                  <a:pt x="775" y="680"/>
                </a:lnTo>
                <a:lnTo>
                  <a:pt x="773" y="684"/>
                </a:lnTo>
                <a:lnTo>
                  <a:pt x="770" y="688"/>
                </a:lnTo>
                <a:lnTo>
                  <a:pt x="768" y="692"/>
                </a:lnTo>
                <a:lnTo>
                  <a:pt x="764" y="696"/>
                </a:lnTo>
                <a:lnTo>
                  <a:pt x="760" y="699"/>
                </a:lnTo>
                <a:lnTo>
                  <a:pt x="756" y="702"/>
                </a:lnTo>
                <a:lnTo>
                  <a:pt x="752" y="705"/>
                </a:lnTo>
                <a:lnTo>
                  <a:pt x="748" y="707"/>
                </a:lnTo>
                <a:lnTo>
                  <a:pt x="744" y="710"/>
                </a:lnTo>
                <a:lnTo>
                  <a:pt x="738" y="711"/>
                </a:lnTo>
                <a:lnTo>
                  <a:pt x="734" y="713"/>
                </a:lnTo>
                <a:lnTo>
                  <a:pt x="728" y="713"/>
                </a:lnTo>
                <a:lnTo>
                  <a:pt x="724" y="713"/>
                </a:lnTo>
                <a:lnTo>
                  <a:pt x="719" y="713"/>
                </a:lnTo>
                <a:lnTo>
                  <a:pt x="715" y="713"/>
                </a:lnTo>
                <a:lnTo>
                  <a:pt x="709" y="711"/>
                </a:lnTo>
                <a:lnTo>
                  <a:pt x="705" y="710"/>
                </a:lnTo>
                <a:lnTo>
                  <a:pt x="699" y="707"/>
                </a:lnTo>
                <a:lnTo>
                  <a:pt x="695" y="705"/>
                </a:lnTo>
                <a:lnTo>
                  <a:pt x="691" y="702"/>
                </a:lnTo>
                <a:lnTo>
                  <a:pt x="688" y="699"/>
                </a:lnTo>
                <a:lnTo>
                  <a:pt x="684" y="696"/>
                </a:lnTo>
                <a:lnTo>
                  <a:pt x="682" y="692"/>
                </a:lnTo>
                <a:lnTo>
                  <a:pt x="677" y="688"/>
                </a:lnTo>
                <a:lnTo>
                  <a:pt x="675" y="684"/>
                </a:lnTo>
                <a:lnTo>
                  <a:pt x="673" y="680"/>
                </a:lnTo>
                <a:lnTo>
                  <a:pt x="672" y="674"/>
                </a:lnTo>
                <a:lnTo>
                  <a:pt x="671" y="670"/>
                </a:lnTo>
                <a:lnTo>
                  <a:pt x="666" y="655"/>
                </a:lnTo>
                <a:lnTo>
                  <a:pt x="578" y="244"/>
                </a:lnTo>
                <a:lnTo>
                  <a:pt x="578" y="1517"/>
                </a:lnTo>
                <a:lnTo>
                  <a:pt x="577" y="1524"/>
                </a:lnTo>
                <a:lnTo>
                  <a:pt x="575" y="1529"/>
                </a:lnTo>
                <a:lnTo>
                  <a:pt x="573" y="1536"/>
                </a:lnTo>
                <a:lnTo>
                  <a:pt x="570" y="1542"/>
                </a:lnTo>
                <a:lnTo>
                  <a:pt x="567" y="1549"/>
                </a:lnTo>
                <a:lnTo>
                  <a:pt x="563" y="1554"/>
                </a:lnTo>
                <a:lnTo>
                  <a:pt x="559" y="1560"/>
                </a:lnTo>
                <a:lnTo>
                  <a:pt x="555" y="1564"/>
                </a:lnTo>
                <a:lnTo>
                  <a:pt x="550" y="1569"/>
                </a:lnTo>
                <a:lnTo>
                  <a:pt x="545" y="1573"/>
                </a:lnTo>
                <a:lnTo>
                  <a:pt x="539" y="1576"/>
                </a:lnTo>
                <a:lnTo>
                  <a:pt x="534" y="1579"/>
                </a:lnTo>
                <a:lnTo>
                  <a:pt x="527" y="1582"/>
                </a:lnTo>
                <a:lnTo>
                  <a:pt x="522" y="1585"/>
                </a:lnTo>
                <a:lnTo>
                  <a:pt x="516" y="1586"/>
                </a:lnTo>
                <a:lnTo>
                  <a:pt x="509" y="1587"/>
                </a:lnTo>
                <a:lnTo>
                  <a:pt x="502" y="1587"/>
                </a:lnTo>
                <a:lnTo>
                  <a:pt x="497" y="1587"/>
                </a:lnTo>
                <a:lnTo>
                  <a:pt x="490" y="1586"/>
                </a:lnTo>
                <a:lnTo>
                  <a:pt x="483" y="1585"/>
                </a:lnTo>
                <a:lnTo>
                  <a:pt x="477" y="1582"/>
                </a:lnTo>
                <a:lnTo>
                  <a:pt x="472" y="1579"/>
                </a:lnTo>
                <a:lnTo>
                  <a:pt x="466" y="1576"/>
                </a:lnTo>
                <a:lnTo>
                  <a:pt x="461" y="1573"/>
                </a:lnTo>
                <a:lnTo>
                  <a:pt x="455" y="1569"/>
                </a:lnTo>
                <a:lnTo>
                  <a:pt x="450" y="1564"/>
                </a:lnTo>
                <a:lnTo>
                  <a:pt x="446" y="1560"/>
                </a:lnTo>
                <a:lnTo>
                  <a:pt x="441" y="1554"/>
                </a:lnTo>
                <a:lnTo>
                  <a:pt x="439" y="1549"/>
                </a:lnTo>
                <a:lnTo>
                  <a:pt x="436" y="1543"/>
                </a:lnTo>
                <a:lnTo>
                  <a:pt x="435" y="1536"/>
                </a:lnTo>
                <a:lnTo>
                  <a:pt x="433" y="1529"/>
                </a:lnTo>
                <a:lnTo>
                  <a:pt x="432" y="1524"/>
                </a:lnTo>
                <a:lnTo>
                  <a:pt x="432" y="1517"/>
                </a:lnTo>
                <a:lnTo>
                  <a:pt x="430" y="1503"/>
                </a:lnTo>
                <a:lnTo>
                  <a:pt x="390" y="867"/>
                </a:lnTo>
                <a:lnTo>
                  <a:pt x="390" y="865"/>
                </a:lnTo>
                <a:lnTo>
                  <a:pt x="352" y="1493"/>
                </a:lnTo>
                <a:lnTo>
                  <a:pt x="350" y="1511"/>
                </a:lnTo>
                <a:lnTo>
                  <a:pt x="350" y="1517"/>
                </a:lnTo>
                <a:lnTo>
                  <a:pt x="349" y="1524"/>
                </a:lnTo>
                <a:lnTo>
                  <a:pt x="346" y="1529"/>
                </a:lnTo>
                <a:lnTo>
                  <a:pt x="345" y="1536"/>
                </a:lnTo>
                <a:lnTo>
                  <a:pt x="341" y="1542"/>
                </a:lnTo>
                <a:lnTo>
                  <a:pt x="338" y="1547"/>
                </a:lnTo>
                <a:lnTo>
                  <a:pt x="334" y="1553"/>
                </a:lnTo>
                <a:lnTo>
                  <a:pt x="330" y="1558"/>
                </a:lnTo>
                <a:lnTo>
                  <a:pt x="324" y="1562"/>
                </a:lnTo>
                <a:lnTo>
                  <a:pt x="320" y="1567"/>
                </a:lnTo>
                <a:lnTo>
                  <a:pt x="315" y="1569"/>
                </a:lnTo>
                <a:lnTo>
                  <a:pt x="309" y="1573"/>
                </a:lnTo>
                <a:lnTo>
                  <a:pt x="304" y="1576"/>
                </a:lnTo>
                <a:lnTo>
                  <a:pt x="297" y="1578"/>
                </a:lnTo>
                <a:lnTo>
                  <a:pt x="291" y="1579"/>
                </a:lnTo>
                <a:lnTo>
                  <a:pt x="284" y="1580"/>
                </a:lnTo>
                <a:lnTo>
                  <a:pt x="279" y="1580"/>
                </a:lnTo>
                <a:lnTo>
                  <a:pt x="272" y="1580"/>
                </a:lnTo>
                <a:lnTo>
                  <a:pt x="265" y="1579"/>
                </a:lnTo>
                <a:lnTo>
                  <a:pt x="259" y="1578"/>
                </a:lnTo>
                <a:lnTo>
                  <a:pt x="252" y="1576"/>
                </a:lnTo>
                <a:lnTo>
                  <a:pt x="247" y="1573"/>
                </a:lnTo>
                <a:lnTo>
                  <a:pt x="241" y="1569"/>
                </a:lnTo>
                <a:lnTo>
                  <a:pt x="236" y="1567"/>
                </a:lnTo>
                <a:lnTo>
                  <a:pt x="232" y="1562"/>
                </a:lnTo>
                <a:lnTo>
                  <a:pt x="226" y="1558"/>
                </a:lnTo>
                <a:lnTo>
                  <a:pt x="222" y="1553"/>
                </a:lnTo>
                <a:lnTo>
                  <a:pt x="218" y="1547"/>
                </a:lnTo>
                <a:lnTo>
                  <a:pt x="214" y="1542"/>
                </a:lnTo>
                <a:lnTo>
                  <a:pt x="211" y="1536"/>
                </a:lnTo>
                <a:lnTo>
                  <a:pt x="208" y="1531"/>
                </a:lnTo>
                <a:lnTo>
                  <a:pt x="207" y="1522"/>
                </a:lnTo>
                <a:lnTo>
                  <a:pt x="207" y="1517"/>
                </a:lnTo>
                <a:lnTo>
                  <a:pt x="207" y="238"/>
                </a:lnTo>
                <a:lnTo>
                  <a:pt x="115" y="648"/>
                </a:lnTo>
                <a:lnTo>
                  <a:pt x="112" y="663"/>
                </a:lnTo>
                <a:lnTo>
                  <a:pt x="110" y="669"/>
                </a:lnTo>
                <a:lnTo>
                  <a:pt x="108" y="673"/>
                </a:lnTo>
                <a:lnTo>
                  <a:pt x="106" y="677"/>
                </a:lnTo>
                <a:lnTo>
                  <a:pt x="102" y="681"/>
                </a:lnTo>
                <a:lnTo>
                  <a:pt x="99" y="685"/>
                </a:lnTo>
                <a:lnTo>
                  <a:pt x="97" y="689"/>
                </a:lnTo>
                <a:lnTo>
                  <a:pt x="92" y="694"/>
                </a:lnTo>
                <a:lnTo>
                  <a:pt x="88" y="696"/>
                </a:lnTo>
                <a:lnTo>
                  <a:pt x="84" y="699"/>
                </a:lnTo>
                <a:lnTo>
                  <a:pt x="80" y="700"/>
                </a:lnTo>
                <a:lnTo>
                  <a:pt x="76" y="703"/>
                </a:lnTo>
                <a:lnTo>
                  <a:pt x="72" y="705"/>
                </a:lnTo>
                <a:lnTo>
                  <a:pt x="66" y="706"/>
                </a:lnTo>
                <a:lnTo>
                  <a:pt x="62" y="706"/>
                </a:lnTo>
                <a:lnTo>
                  <a:pt x="57" y="707"/>
                </a:lnTo>
                <a:lnTo>
                  <a:pt x="51" y="706"/>
                </a:lnTo>
                <a:lnTo>
                  <a:pt x="47" y="706"/>
                </a:lnTo>
                <a:lnTo>
                  <a:pt x="41" y="705"/>
                </a:lnTo>
                <a:lnTo>
                  <a:pt x="37" y="703"/>
                </a:lnTo>
                <a:lnTo>
                  <a:pt x="33" y="700"/>
                </a:lnTo>
                <a:lnTo>
                  <a:pt x="28" y="699"/>
                </a:lnTo>
                <a:lnTo>
                  <a:pt x="23" y="696"/>
                </a:lnTo>
                <a:lnTo>
                  <a:pt x="21" y="694"/>
                </a:lnTo>
                <a:lnTo>
                  <a:pt x="17" y="689"/>
                </a:lnTo>
                <a:lnTo>
                  <a:pt x="12" y="685"/>
                </a:lnTo>
                <a:lnTo>
                  <a:pt x="11" y="681"/>
                </a:lnTo>
                <a:lnTo>
                  <a:pt x="7" y="677"/>
                </a:lnTo>
                <a:lnTo>
                  <a:pt x="6" y="673"/>
                </a:lnTo>
                <a:lnTo>
                  <a:pt x="3" y="669"/>
                </a:lnTo>
                <a:lnTo>
                  <a:pt x="3" y="663"/>
                </a:lnTo>
                <a:lnTo>
                  <a:pt x="1" y="659"/>
                </a:lnTo>
                <a:lnTo>
                  <a:pt x="0" y="654"/>
                </a:lnTo>
                <a:lnTo>
                  <a:pt x="1" y="648"/>
                </a:lnTo>
                <a:lnTo>
                  <a:pt x="112" y="67"/>
                </a:lnTo>
                <a:lnTo>
                  <a:pt x="117" y="54"/>
                </a:lnTo>
                <a:lnTo>
                  <a:pt x="123" y="44"/>
                </a:lnTo>
                <a:lnTo>
                  <a:pt x="126" y="40"/>
                </a:lnTo>
                <a:lnTo>
                  <a:pt x="130" y="32"/>
                </a:lnTo>
                <a:lnTo>
                  <a:pt x="137" y="25"/>
                </a:lnTo>
                <a:lnTo>
                  <a:pt x="152" y="12"/>
                </a:lnTo>
                <a:lnTo>
                  <a:pt x="161" y="5"/>
                </a:lnTo>
                <a:lnTo>
                  <a:pt x="174" y="1"/>
                </a:lnTo>
                <a:lnTo>
                  <a:pt x="185" y="0"/>
                </a:lnTo>
                <a:lnTo>
                  <a:pt x="595" y="0"/>
                </a:lnTo>
                <a:close/>
              </a:path>
            </a:pathLst>
          </a:custGeom>
          <a:solidFill>
            <a:srgbClr val="109648"/>
          </a:solidFill>
          <a:ln w="0">
            <a:solidFill>
              <a:srgbClr val="000000"/>
            </a:solidFill>
            <a:round/>
            <a:headEnd/>
            <a:tailEnd/>
          </a:ln>
        </p:spPr>
        <p:txBody>
          <a:bodyPr/>
          <a:lstStyle/>
          <a:p>
            <a:endParaRPr lang="es-GT" noProof="0" dirty="0"/>
          </a:p>
        </p:txBody>
      </p:sp>
      <p:sp>
        <p:nvSpPr>
          <p:cNvPr id="10" name="Freeform 7"/>
          <p:cNvSpPr>
            <a:spLocks/>
          </p:cNvSpPr>
          <p:nvPr/>
        </p:nvSpPr>
        <p:spPr bwMode="auto">
          <a:xfrm>
            <a:off x="5473700" y="3045353"/>
            <a:ext cx="166688" cy="171450"/>
          </a:xfrm>
          <a:custGeom>
            <a:avLst/>
            <a:gdLst>
              <a:gd name="T0" fmla="*/ 2147483646 w 317"/>
              <a:gd name="T1" fmla="*/ 2147483646 h 323"/>
              <a:gd name="T2" fmla="*/ 2147483646 w 317"/>
              <a:gd name="T3" fmla="*/ 2147483646 h 323"/>
              <a:gd name="T4" fmla="*/ 2147483646 w 317"/>
              <a:gd name="T5" fmla="*/ 2147483646 h 323"/>
              <a:gd name="T6" fmla="*/ 2147483646 w 317"/>
              <a:gd name="T7" fmla="*/ 2147483646 h 323"/>
              <a:gd name="T8" fmla="*/ 2147483646 w 317"/>
              <a:gd name="T9" fmla="*/ 0 h 323"/>
              <a:gd name="T10" fmla="*/ 2147483646 w 317"/>
              <a:gd name="T11" fmla="*/ 2147483646 h 323"/>
              <a:gd name="T12" fmla="*/ 2147483646 w 317"/>
              <a:gd name="T13" fmla="*/ 2147483646 h 323"/>
              <a:gd name="T14" fmla="*/ 2147483646 w 317"/>
              <a:gd name="T15" fmla="*/ 2147483646 h 323"/>
              <a:gd name="T16" fmla="*/ 0 w 317"/>
              <a:gd name="T17" fmla="*/ 2147483646 h 323"/>
              <a:gd name="T18" fmla="*/ 2147483646 w 317"/>
              <a:gd name="T19" fmla="*/ 2147483646 h 323"/>
              <a:gd name="T20" fmla="*/ 2147483646 w 317"/>
              <a:gd name="T21" fmla="*/ 2147483646 h 323"/>
              <a:gd name="T22" fmla="*/ 2147483646 w 317"/>
              <a:gd name="T23" fmla="*/ 2147483646 h 323"/>
              <a:gd name="T24" fmla="*/ 2147483646 w 317"/>
              <a:gd name="T25" fmla="*/ 2147483646 h 323"/>
              <a:gd name="T26" fmla="*/ 2147483646 w 317"/>
              <a:gd name="T27" fmla="*/ 2147483646 h 323"/>
              <a:gd name="T28" fmla="*/ 2147483646 w 317"/>
              <a:gd name="T29" fmla="*/ 2147483646 h 323"/>
              <a:gd name="T30" fmla="*/ 2147483646 w 317"/>
              <a:gd name="T31" fmla="*/ 2147483646 h 323"/>
              <a:gd name="T32" fmla="*/ 2147483646 w 317"/>
              <a:gd name="T33" fmla="*/ 2147483646 h 32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17"/>
              <a:gd name="T52" fmla="*/ 0 h 323"/>
              <a:gd name="T53" fmla="*/ 317 w 317"/>
              <a:gd name="T54" fmla="*/ 323 h 323"/>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17" h="323">
                <a:moveTo>
                  <a:pt x="317" y="161"/>
                </a:moveTo>
                <a:lnTo>
                  <a:pt x="305" y="98"/>
                </a:lnTo>
                <a:lnTo>
                  <a:pt x="270" y="47"/>
                </a:lnTo>
                <a:lnTo>
                  <a:pt x="221" y="12"/>
                </a:lnTo>
                <a:lnTo>
                  <a:pt x="159" y="0"/>
                </a:lnTo>
                <a:lnTo>
                  <a:pt x="96" y="12"/>
                </a:lnTo>
                <a:lnTo>
                  <a:pt x="47" y="47"/>
                </a:lnTo>
                <a:lnTo>
                  <a:pt x="12" y="98"/>
                </a:lnTo>
                <a:lnTo>
                  <a:pt x="0" y="161"/>
                </a:lnTo>
                <a:lnTo>
                  <a:pt x="12" y="225"/>
                </a:lnTo>
                <a:lnTo>
                  <a:pt x="47" y="276"/>
                </a:lnTo>
                <a:lnTo>
                  <a:pt x="96" y="310"/>
                </a:lnTo>
                <a:lnTo>
                  <a:pt x="159" y="323"/>
                </a:lnTo>
                <a:lnTo>
                  <a:pt x="221" y="310"/>
                </a:lnTo>
                <a:lnTo>
                  <a:pt x="270" y="276"/>
                </a:lnTo>
                <a:lnTo>
                  <a:pt x="305" y="225"/>
                </a:lnTo>
                <a:lnTo>
                  <a:pt x="317" y="161"/>
                </a:lnTo>
                <a:close/>
              </a:path>
            </a:pathLst>
          </a:custGeom>
          <a:solidFill>
            <a:srgbClr val="109648"/>
          </a:solidFill>
          <a:ln w="0">
            <a:solidFill>
              <a:srgbClr val="000000"/>
            </a:solidFill>
            <a:round/>
            <a:headEnd/>
            <a:tailEnd/>
          </a:ln>
        </p:spPr>
        <p:txBody>
          <a:bodyPr/>
          <a:lstStyle/>
          <a:p>
            <a:endParaRPr lang="es-GT" noProof="0" dirty="0"/>
          </a:p>
        </p:txBody>
      </p:sp>
      <p:sp>
        <p:nvSpPr>
          <p:cNvPr id="11" name="Freeform 8"/>
          <p:cNvSpPr>
            <a:spLocks/>
          </p:cNvSpPr>
          <p:nvPr/>
        </p:nvSpPr>
        <p:spPr bwMode="auto">
          <a:xfrm>
            <a:off x="5842000" y="3232678"/>
            <a:ext cx="412750" cy="839788"/>
          </a:xfrm>
          <a:custGeom>
            <a:avLst/>
            <a:gdLst>
              <a:gd name="T0" fmla="*/ 2147483646 w 780"/>
              <a:gd name="T1" fmla="*/ 2147483646 h 1587"/>
              <a:gd name="T2" fmla="*/ 2147483646 w 780"/>
              <a:gd name="T3" fmla="*/ 2147483646 h 1587"/>
              <a:gd name="T4" fmla="*/ 2147483646 w 780"/>
              <a:gd name="T5" fmla="*/ 2147483646 h 1587"/>
              <a:gd name="T6" fmla="*/ 2147483646 w 780"/>
              <a:gd name="T7" fmla="*/ 2147483646 h 1587"/>
              <a:gd name="T8" fmla="*/ 2147483646 w 780"/>
              <a:gd name="T9" fmla="*/ 2147483646 h 1587"/>
              <a:gd name="T10" fmla="*/ 2147483646 w 780"/>
              <a:gd name="T11" fmla="*/ 2147483646 h 1587"/>
              <a:gd name="T12" fmla="*/ 2147483646 w 780"/>
              <a:gd name="T13" fmla="*/ 2147483646 h 1587"/>
              <a:gd name="T14" fmla="*/ 2147483646 w 780"/>
              <a:gd name="T15" fmla="*/ 2147483646 h 1587"/>
              <a:gd name="T16" fmla="*/ 2147483646 w 780"/>
              <a:gd name="T17" fmla="*/ 2147483646 h 1587"/>
              <a:gd name="T18" fmla="*/ 2147483646 w 780"/>
              <a:gd name="T19" fmla="*/ 2147483646 h 1587"/>
              <a:gd name="T20" fmla="*/ 2147483646 w 780"/>
              <a:gd name="T21" fmla="*/ 2147483646 h 1587"/>
              <a:gd name="T22" fmla="*/ 2147483646 w 780"/>
              <a:gd name="T23" fmla="*/ 2147483646 h 1587"/>
              <a:gd name="T24" fmla="*/ 2147483646 w 780"/>
              <a:gd name="T25" fmla="*/ 2147483646 h 1587"/>
              <a:gd name="T26" fmla="*/ 2147483646 w 780"/>
              <a:gd name="T27" fmla="*/ 2147483646 h 1587"/>
              <a:gd name="T28" fmla="*/ 2147483646 w 780"/>
              <a:gd name="T29" fmla="*/ 2147483646 h 1587"/>
              <a:gd name="T30" fmla="*/ 2147483646 w 780"/>
              <a:gd name="T31" fmla="*/ 2147483646 h 1587"/>
              <a:gd name="T32" fmla="*/ 2147483646 w 780"/>
              <a:gd name="T33" fmla="*/ 2147483646 h 1587"/>
              <a:gd name="T34" fmla="*/ 2147483646 w 780"/>
              <a:gd name="T35" fmla="*/ 2147483646 h 1587"/>
              <a:gd name="T36" fmla="*/ 2147483646 w 780"/>
              <a:gd name="T37" fmla="*/ 2147483646 h 1587"/>
              <a:gd name="T38" fmla="*/ 2147483646 w 780"/>
              <a:gd name="T39" fmla="*/ 2147483646 h 1587"/>
              <a:gd name="T40" fmla="*/ 2147483646 w 780"/>
              <a:gd name="T41" fmla="*/ 2147483646 h 1587"/>
              <a:gd name="T42" fmla="*/ 2147483646 w 780"/>
              <a:gd name="T43" fmla="*/ 2147483646 h 1587"/>
              <a:gd name="T44" fmla="*/ 2147483646 w 780"/>
              <a:gd name="T45" fmla="*/ 2147483646 h 1587"/>
              <a:gd name="T46" fmla="*/ 2147483646 w 780"/>
              <a:gd name="T47" fmla="*/ 2147483646 h 1587"/>
              <a:gd name="T48" fmla="*/ 2147483646 w 780"/>
              <a:gd name="T49" fmla="*/ 2147483646 h 1587"/>
              <a:gd name="T50" fmla="*/ 2147483646 w 780"/>
              <a:gd name="T51" fmla="*/ 2147483646 h 1587"/>
              <a:gd name="T52" fmla="*/ 2147483646 w 780"/>
              <a:gd name="T53" fmla="*/ 2147483646 h 1587"/>
              <a:gd name="T54" fmla="*/ 2147483646 w 780"/>
              <a:gd name="T55" fmla="*/ 2147483646 h 1587"/>
              <a:gd name="T56" fmla="*/ 2147483646 w 780"/>
              <a:gd name="T57" fmla="*/ 2147483646 h 1587"/>
              <a:gd name="T58" fmla="*/ 2147483646 w 780"/>
              <a:gd name="T59" fmla="*/ 2147483646 h 1587"/>
              <a:gd name="T60" fmla="*/ 2147483646 w 780"/>
              <a:gd name="T61" fmla="*/ 2147483646 h 1587"/>
              <a:gd name="T62" fmla="*/ 2147483646 w 780"/>
              <a:gd name="T63" fmla="*/ 2147483646 h 1587"/>
              <a:gd name="T64" fmla="*/ 2147483646 w 780"/>
              <a:gd name="T65" fmla="*/ 2147483646 h 1587"/>
              <a:gd name="T66" fmla="*/ 2147483646 w 780"/>
              <a:gd name="T67" fmla="*/ 2147483646 h 1587"/>
              <a:gd name="T68" fmla="*/ 2147483646 w 780"/>
              <a:gd name="T69" fmla="*/ 2147483646 h 1587"/>
              <a:gd name="T70" fmla="*/ 2147483646 w 780"/>
              <a:gd name="T71" fmla="*/ 2147483646 h 1587"/>
              <a:gd name="T72" fmla="*/ 2147483646 w 780"/>
              <a:gd name="T73" fmla="*/ 2147483646 h 1587"/>
              <a:gd name="T74" fmla="*/ 2147483646 w 780"/>
              <a:gd name="T75" fmla="*/ 2147483646 h 1587"/>
              <a:gd name="T76" fmla="*/ 2147483646 w 780"/>
              <a:gd name="T77" fmla="*/ 2147483646 h 1587"/>
              <a:gd name="T78" fmla="*/ 2147483646 w 780"/>
              <a:gd name="T79" fmla="*/ 2147483646 h 1587"/>
              <a:gd name="T80" fmla="*/ 2147483646 w 780"/>
              <a:gd name="T81" fmla="*/ 2147483646 h 1587"/>
              <a:gd name="T82" fmla="*/ 2147483646 w 780"/>
              <a:gd name="T83" fmla="*/ 2147483646 h 1587"/>
              <a:gd name="T84" fmla="*/ 2147483646 w 780"/>
              <a:gd name="T85" fmla="*/ 2147483646 h 1587"/>
              <a:gd name="T86" fmla="*/ 2147483646 w 780"/>
              <a:gd name="T87" fmla="*/ 2147483646 h 1587"/>
              <a:gd name="T88" fmla="*/ 2147483646 w 780"/>
              <a:gd name="T89" fmla="*/ 2147483646 h 1587"/>
              <a:gd name="T90" fmla="*/ 2147483646 w 780"/>
              <a:gd name="T91" fmla="*/ 2147483646 h 1587"/>
              <a:gd name="T92" fmla="*/ 2147483646 w 780"/>
              <a:gd name="T93" fmla="*/ 2147483646 h 1587"/>
              <a:gd name="T94" fmla="*/ 2147483646 w 780"/>
              <a:gd name="T95" fmla="*/ 2147483646 h 1587"/>
              <a:gd name="T96" fmla="*/ 2147483646 w 780"/>
              <a:gd name="T97" fmla="*/ 2147483646 h 1587"/>
              <a:gd name="T98" fmla="*/ 2147483646 w 780"/>
              <a:gd name="T99" fmla="*/ 2147483646 h 1587"/>
              <a:gd name="T100" fmla="*/ 2147483646 w 780"/>
              <a:gd name="T101" fmla="*/ 2147483646 h 1587"/>
              <a:gd name="T102" fmla="*/ 2147483646 w 780"/>
              <a:gd name="T103" fmla="*/ 2147483646 h 1587"/>
              <a:gd name="T104" fmla="*/ 2147483646 w 780"/>
              <a:gd name="T105" fmla="*/ 2147483646 h 1587"/>
              <a:gd name="T106" fmla="*/ 2147483646 w 780"/>
              <a:gd name="T107" fmla="*/ 2147483646 h 1587"/>
              <a:gd name="T108" fmla="*/ 2147483646 w 780"/>
              <a:gd name="T109" fmla="*/ 0 h 158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780"/>
              <a:gd name="T166" fmla="*/ 0 h 1587"/>
              <a:gd name="T167" fmla="*/ 780 w 780"/>
              <a:gd name="T168" fmla="*/ 1587 h 158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780" h="1587">
                <a:moveTo>
                  <a:pt x="594" y="0"/>
                </a:moveTo>
                <a:lnTo>
                  <a:pt x="608" y="3"/>
                </a:lnTo>
                <a:lnTo>
                  <a:pt x="620" y="10"/>
                </a:lnTo>
                <a:lnTo>
                  <a:pt x="630" y="17"/>
                </a:lnTo>
                <a:lnTo>
                  <a:pt x="644" y="30"/>
                </a:lnTo>
                <a:lnTo>
                  <a:pt x="649" y="39"/>
                </a:lnTo>
                <a:lnTo>
                  <a:pt x="656" y="47"/>
                </a:lnTo>
                <a:lnTo>
                  <a:pt x="658" y="51"/>
                </a:lnTo>
                <a:lnTo>
                  <a:pt x="662" y="59"/>
                </a:lnTo>
                <a:lnTo>
                  <a:pt x="669" y="75"/>
                </a:lnTo>
                <a:lnTo>
                  <a:pt x="780" y="655"/>
                </a:lnTo>
                <a:lnTo>
                  <a:pt x="780" y="659"/>
                </a:lnTo>
                <a:lnTo>
                  <a:pt x="779" y="666"/>
                </a:lnTo>
                <a:lnTo>
                  <a:pt x="778" y="670"/>
                </a:lnTo>
                <a:lnTo>
                  <a:pt x="776" y="674"/>
                </a:lnTo>
                <a:lnTo>
                  <a:pt x="775" y="680"/>
                </a:lnTo>
                <a:lnTo>
                  <a:pt x="772" y="684"/>
                </a:lnTo>
                <a:lnTo>
                  <a:pt x="769" y="688"/>
                </a:lnTo>
                <a:lnTo>
                  <a:pt x="768" y="692"/>
                </a:lnTo>
                <a:lnTo>
                  <a:pt x="764" y="697"/>
                </a:lnTo>
                <a:lnTo>
                  <a:pt x="760" y="699"/>
                </a:lnTo>
                <a:lnTo>
                  <a:pt x="756" y="702"/>
                </a:lnTo>
                <a:lnTo>
                  <a:pt x="751" y="705"/>
                </a:lnTo>
                <a:lnTo>
                  <a:pt x="747" y="708"/>
                </a:lnTo>
                <a:lnTo>
                  <a:pt x="743" y="710"/>
                </a:lnTo>
                <a:lnTo>
                  <a:pt x="738" y="712"/>
                </a:lnTo>
                <a:lnTo>
                  <a:pt x="734" y="713"/>
                </a:lnTo>
                <a:lnTo>
                  <a:pt x="728" y="713"/>
                </a:lnTo>
                <a:lnTo>
                  <a:pt x="724" y="713"/>
                </a:lnTo>
                <a:lnTo>
                  <a:pt x="718" y="713"/>
                </a:lnTo>
                <a:lnTo>
                  <a:pt x="714" y="713"/>
                </a:lnTo>
                <a:lnTo>
                  <a:pt x="709" y="712"/>
                </a:lnTo>
                <a:lnTo>
                  <a:pt x="705" y="710"/>
                </a:lnTo>
                <a:lnTo>
                  <a:pt x="699" y="708"/>
                </a:lnTo>
                <a:lnTo>
                  <a:pt x="695" y="705"/>
                </a:lnTo>
                <a:lnTo>
                  <a:pt x="691" y="702"/>
                </a:lnTo>
                <a:lnTo>
                  <a:pt x="688" y="699"/>
                </a:lnTo>
                <a:lnTo>
                  <a:pt x="684" y="697"/>
                </a:lnTo>
                <a:lnTo>
                  <a:pt x="681" y="692"/>
                </a:lnTo>
                <a:lnTo>
                  <a:pt x="677" y="688"/>
                </a:lnTo>
                <a:lnTo>
                  <a:pt x="674" y="684"/>
                </a:lnTo>
                <a:lnTo>
                  <a:pt x="673" y="680"/>
                </a:lnTo>
                <a:lnTo>
                  <a:pt x="671" y="674"/>
                </a:lnTo>
                <a:lnTo>
                  <a:pt x="670" y="670"/>
                </a:lnTo>
                <a:lnTo>
                  <a:pt x="666" y="655"/>
                </a:lnTo>
                <a:lnTo>
                  <a:pt x="578" y="244"/>
                </a:lnTo>
                <a:lnTo>
                  <a:pt x="578" y="1517"/>
                </a:lnTo>
                <a:lnTo>
                  <a:pt x="576" y="1524"/>
                </a:lnTo>
                <a:lnTo>
                  <a:pt x="575" y="1530"/>
                </a:lnTo>
                <a:lnTo>
                  <a:pt x="572" y="1536"/>
                </a:lnTo>
                <a:lnTo>
                  <a:pt x="569" y="1542"/>
                </a:lnTo>
                <a:lnTo>
                  <a:pt x="567" y="1549"/>
                </a:lnTo>
                <a:lnTo>
                  <a:pt x="562" y="1554"/>
                </a:lnTo>
                <a:lnTo>
                  <a:pt x="558" y="1560"/>
                </a:lnTo>
                <a:lnTo>
                  <a:pt x="554" y="1564"/>
                </a:lnTo>
                <a:lnTo>
                  <a:pt x="550" y="1570"/>
                </a:lnTo>
                <a:lnTo>
                  <a:pt x="545" y="1574"/>
                </a:lnTo>
                <a:lnTo>
                  <a:pt x="539" y="1576"/>
                </a:lnTo>
                <a:lnTo>
                  <a:pt x="534" y="1579"/>
                </a:lnTo>
                <a:lnTo>
                  <a:pt x="527" y="1582"/>
                </a:lnTo>
                <a:lnTo>
                  <a:pt x="521" y="1585"/>
                </a:lnTo>
                <a:lnTo>
                  <a:pt x="516" y="1586"/>
                </a:lnTo>
                <a:lnTo>
                  <a:pt x="509" y="1587"/>
                </a:lnTo>
                <a:lnTo>
                  <a:pt x="502" y="1587"/>
                </a:lnTo>
                <a:lnTo>
                  <a:pt x="496" y="1587"/>
                </a:lnTo>
                <a:lnTo>
                  <a:pt x="489" y="1586"/>
                </a:lnTo>
                <a:lnTo>
                  <a:pt x="482" y="1585"/>
                </a:lnTo>
                <a:lnTo>
                  <a:pt x="477" y="1582"/>
                </a:lnTo>
                <a:lnTo>
                  <a:pt x="471" y="1579"/>
                </a:lnTo>
                <a:lnTo>
                  <a:pt x="466" y="1576"/>
                </a:lnTo>
                <a:lnTo>
                  <a:pt x="460" y="1574"/>
                </a:lnTo>
                <a:lnTo>
                  <a:pt x="455" y="1570"/>
                </a:lnTo>
                <a:lnTo>
                  <a:pt x="449" y="1564"/>
                </a:lnTo>
                <a:lnTo>
                  <a:pt x="445" y="1560"/>
                </a:lnTo>
                <a:lnTo>
                  <a:pt x="441" y="1554"/>
                </a:lnTo>
                <a:lnTo>
                  <a:pt x="438" y="1549"/>
                </a:lnTo>
                <a:lnTo>
                  <a:pt x="436" y="1543"/>
                </a:lnTo>
                <a:lnTo>
                  <a:pt x="434" y="1536"/>
                </a:lnTo>
                <a:lnTo>
                  <a:pt x="433" y="1530"/>
                </a:lnTo>
                <a:lnTo>
                  <a:pt x="431" y="1524"/>
                </a:lnTo>
                <a:lnTo>
                  <a:pt x="431" y="1517"/>
                </a:lnTo>
                <a:lnTo>
                  <a:pt x="430" y="1503"/>
                </a:lnTo>
                <a:lnTo>
                  <a:pt x="390" y="868"/>
                </a:lnTo>
                <a:lnTo>
                  <a:pt x="390" y="865"/>
                </a:lnTo>
                <a:lnTo>
                  <a:pt x="351" y="1494"/>
                </a:lnTo>
                <a:lnTo>
                  <a:pt x="350" y="1512"/>
                </a:lnTo>
                <a:lnTo>
                  <a:pt x="350" y="1517"/>
                </a:lnTo>
                <a:lnTo>
                  <a:pt x="349" y="1524"/>
                </a:lnTo>
                <a:lnTo>
                  <a:pt x="346" y="1530"/>
                </a:lnTo>
                <a:lnTo>
                  <a:pt x="345" y="1536"/>
                </a:lnTo>
                <a:lnTo>
                  <a:pt x="340" y="1542"/>
                </a:lnTo>
                <a:lnTo>
                  <a:pt x="338" y="1547"/>
                </a:lnTo>
                <a:lnTo>
                  <a:pt x="333" y="1553"/>
                </a:lnTo>
                <a:lnTo>
                  <a:pt x="329" y="1559"/>
                </a:lnTo>
                <a:lnTo>
                  <a:pt x="324" y="1563"/>
                </a:lnTo>
                <a:lnTo>
                  <a:pt x="320" y="1567"/>
                </a:lnTo>
                <a:lnTo>
                  <a:pt x="314" y="1570"/>
                </a:lnTo>
                <a:lnTo>
                  <a:pt x="309" y="1574"/>
                </a:lnTo>
                <a:lnTo>
                  <a:pt x="303" y="1576"/>
                </a:lnTo>
                <a:lnTo>
                  <a:pt x="296" y="1578"/>
                </a:lnTo>
                <a:lnTo>
                  <a:pt x="291" y="1579"/>
                </a:lnTo>
                <a:lnTo>
                  <a:pt x="284" y="1581"/>
                </a:lnTo>
                <a:lnTo>
                  <a:pt x="278" y="1581"/>
                </a:lnTo>
                <a:lnTo>
                  <a:pt x="271" y="1581"/>
                </a:lnTo>
                <a:lnTo>
                  <a:pt x="264" y="1579"/>
                </a:lnTo>
                <a:lnTo>
                  <a:pt x="259" y="1578"/>
                </a:lnTo>
                <a:lnTo>
                  <a:pt x="252" y="1576"/>
                </a:lnTo>
                <a:lnTo>
                  <a:pt x="247" y="1574"/>
                </a:lnTo>
                <a:lnTo>
                  <a:pt x="241" y="1570"/>
                </a:lnTo>
                <a:lnTo>
                  <a:pt x="236" y="1567"/>
                </a:lnTo>
                <a:lnTo>
                  <a:pt x="231" y="1563"/>
                </a:lnTo>
                <a:lnTo>
                  <a:pt x="226" y="1559"/>
                </a:lnTo>
                <a:lnTo>
                  <a:pt x="222" y="1553"/>
                </a:lnTo>
                <a:lnTo>
                  <a:pt x="218" y="1547"/>
                </a:lnTo>
                <a:lnTo>
                  <a:pt x="213" y="1542"/>
                </a:lnTo>
                <a:lnTo>
                  <a:pt x="211" y="1536"/>
                </a:lnTo>
                <a:lnTo>
                  <a:pt x="208" y="1531"/>
                </a:lnTo>
                <a:lnTo>
                  <a:pt x="207" y="1523"/>
                </a:lnTo>
                <a:lnTo>
                  <a:pt x="207" y="1517"/>
                </a:lnTo>
                <a:lnTo>
                  <a:pt x="207" y="239"/>
                </a:lnTo>
                <a:lnTo>
                  <a:pt x="114" y="648"/>
                </a:lnTo>
                <a:lnTo>
                  <a:pt x="111" y="663"/>
                </a:lnTo>
                <a:lnTo>
                  <a:pt x="110" y="669"/>
                </a:lnTo>
                <a:lnTo>
                  <a:pt x="107" y="673"/>
                </a:lnTo>
                <a:lnTo>
                  <a:pt x="106" y="677"/>
                </a:lnTo>
                <a:lnTo>
                  <a:pt x="102" y="681"/>
                </a:lnTo>
                <a:lnTo>
                  <a:pt x="99" y="685"/>
                </a:lnTo>
                <a:lnTo>
                  <a:pt x="96" y="690"/>
                </a:lnTo>
                <a:lnTo>
                  <a:pt x="92" y="694"/>
                </a:lnTo>
                <a:lnTo>
                  <a:pt x="88" y="697"/>
                </a:lnTo>
                <a:lnTo>
                  <a:pt x="84" y="699"/>
                </a:lnTo>
                <a:lnTo>
                  <a:pt x="80" y="701"/>
                </a:lnTo>
                <a:lnTo>
                  <a:pt x="75" y="703"/>
                </a:lnTo>
                <a:lnTo>
                  <a:pt x="71" y="705"/>
                </a:lnTo>
                <a:lnTo>
                  <a:pt x="66" y="706"/>
                </a:lnTo>
                <a:lnTo>
                  <a:pt x="62" y="706"/>
                </a:lnTo>
                <a:lnTo>
                  <a:pt x="56" y="708"/>
                </a:lnTo>
                <a:lnTo>
                  <a:pt x="51" y="706"/>
                </a:lnTo>
                <a:lnTo>
                  <a:pt x="47" y="706"/>
                </a:lnTo>
                <a:lnTo>
                  <a:pt x="41" y="705"/>
                </a:lnTo>
                <a:lnTo>
                  <a:pt x="37" y="703"/>
                </a:lnTo>
                <a:lnTo>
                  <a:pt x="33" y="701"/>
                </a:lnTo>
                <a:lnTo>
                  <a:pt x="27" y="699"/>
                </a:lnTo>
                <a:lnTo>
                  <a:pt x="23" y="697"/>
                </a:lnTo>
                <a:lnTo>
                  <a:pt x="20" y="694"/>
                </a:lnTo>
                <a:lnTo>
                  <a:pt x="16" y="690"/>
                </a:lnTo>
                <a:lnTo>
                  <a:pt x="12" y="685"/>
                </a:lnTo>
                <a:lnTo>
                  <a:pt x="11" y="681"/>
                </a:lnTo>
                <a:lnTo>
                  <a:pt x="6" y="677"/>
                </a:lnTo>
                <a:lnTo>
                  <a:pt x="5" y="673"/>
                </a:lnTo>
                <a:lnTo>
                  <a:pt x="2" y="669"/>
                </a:lnTo>
                <a:lnTo>
                  <a:pt x="2" y="663"/>
                </a:lnTo>
                <a:lnTo>
                  <a:pt x="1" y="659"/>
                </a:lnTo>
                <a:lnTo>
                  <a:pt x="0" y="654"/>
                </a:lnTo>
                <a:lnTo>
                  <a:pt x="1" y="648"/>
                </a:lnTo>
                <a:lnTo>
                  <a:pt x="111" y="68"/>
                </a:lnTo>
                <a:lnTo>
                  <a:pt x="117" y="54"/>
                </a:lnTo>
                <a:lnTo>
                  <a:pt x="122" y="44"/>
                </a:lnTo>
                <a:lnTo>
                  <a:pt x="125" y="40"/>
                </a:lnTo>
                <a:lnTo>
                  <a:pt x="129" y="32"/>
                </a:lnTo>
                <a:lnTo>
                  <a:pt x="136" y="25"/>
                </a:lnTo>
                <a:lnTo>
                  <a:pt x="151" y="12"/>
                </a:lnTo>
                <a:lnTo>
                  <a:pt x="161" y="6"/>
                </a:lnTo>
                <a:lnTo>
                  <a:pt x="173" y="1"/>
                </a:lnTo>
                <a:lnTo>
                  <a:pt x="184" y="0"/>
                </a:lnTo>
                <a:lnTo>
                  <a:pt x="594" y="0"/>
                </a:lnTo>
                <a:close/>
              </a:path>
            </a:pathLst>
          </a:custGeom>
          <a:solidFill>
            <a:srgbClr val="109648"/>
          </a:solidFill>
          <a:ln w="0">
            <a:solidFill>
              <a:srgbClr val="000000"/>
            </a:solidFill>
            <a:round/>
            <a:headEnd/>
            <a:tailEnd/>
          </a:ln>
        </p:spPr>
        <p:txBody>
          <a:bodyPr/>
          <a:lstStyle/>
          <a:p>
            <a:endParaRPr lang="es-GT" noProof="0" dirty="0"/>
          </a:p>
        </p:txBody>
      </p:sp>
      <p:sp>
        <p:nvSpPr>
          <p:cNvPr id="12" name="Freeform 9"/>
          <p:cNvSpPr>
            <a:spLocks/>
          </p:cNvSpPr>
          <p:nvPr/>
        </p:nvSpPr>
        <p:spPr bwMode="auto">
          <a:xfrm>
            <a:off x="5961064" y="3045353"/>
            <a:ext cx="168275" cy="171450"/>
          </a:xfrm>
          <a:custGeom>
            <a:avLst/>
            <a:gdLst>
              <a:gd name="T0" fmla="*/ 2147483646 w 318"/>
              <a:gd name="T1" fmla="*/ 2147483646 h 323"/>
              <a:gd name="T2" fmla="*/ 2147483646 w 318"/>
              <a:gd name="T3" fmla="*/ 2147483646 h 323"/>
              <a:gd name="T4" fmla="*/ 2147483646 w 318"/>
              <a:gd name="T5" fmla="*/ 2147483646 h 323"/>
              <a:gd name="T6" fmla="*/ 2147483646 w 318"/>
              <a:gd name="T7" fmla="*/ 2147483646 h 323"/>
              <a:gd name="T8" fmla="*/ 2147483646 w 318"/>
              <a:gd name="T9" fmla="*/ 0 h 323"/>
              <a:gd name="T10" fmla="*/ 2147483646 w 318"/>
              <a:gd name="T11" fmla="*/ 2147483646 h 323"/>
              <a:gd name="T12" fmla="*/ 2147483646 w 318"/>
              <a:gd name="T13" fmla="*/ 2147483646 h 323"/>
              <a:gd name="T14" fmla="*/ 2147483646 w 318"/>
              <a:gd name="T15" fmla="*/ 2147483646 h 323"/>
              <a:gd name="T16" fmla="*/ 0 w 318"/>
              <a:gd name="T17" fmla="*/ 2147483646 h 323"/>
              <a:gd name="T18" fmla="*/ 2147483646 w 318"/>
              <a:gd name="T19" fmla="*/ 2147483646 h 323"/>
              <a:gd name="T20" fmla="*/ 2147483646 w 318"/>
              <a:gd name="T21" fmla="*/ 2147483646 h 323"/>
              <a:gd name="T22" fmla="*/ 2147483646 w 318"/>
              <a:gd name="T23" fmla="*/ 2147483646 h 323"/>
              <a:gd name="T24" fmla="*/ 2147483646 w 318"/>
              <a:gd name="T25" fmla="*/ 2147483646 h 323"/>
              <a:gd name="T26" fmla="*/ 2147483646 w 318"/>
              <a:gd name="T27" fmla="*/ 2147483646 h 323"/>
              <a:gd name="T28" fmla="*/ 2147483646 w 318"/>
              <a:gd name="T29" fmla="*/ 2147483646 h 323"/>
              <a:gd name="T30" fmla="*/ 2147483646 w 318"/>
              <a:gd name="T31" fmla="*/ 2147483646 h 323"/>
              <a:gd name="T32" fmla="*/ 2147483646 w 318"/>
              <a:gd name="T33" fmla="*/ 2147483646 h 32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18"/>
              <a:gd name="T52" fmla="*/ 0 h 323"/>
              <a:gd name="T53" fmla="*/ 318 w 318"/>
              <a:gd name="T54" fmla="*/ 323 h 323"/>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18" h="323">
                <a:moveTo>
                  <a:pt x="318" y="162"/>
                </a:moveTo>
                <a:lnTo>
                  <a:pt x="305" y="98"/>
                </a:lnTo>
                <a:lnTo>
                  <a:pt x="271" y="47"/>
                </a:lnTo>
                <a:lnTo>
                  <a:pt x="221" y="13"/>
                </a:lnTo>
                <a:lnTo>
                  <a:pt x="159" y="0"/>
                </a:lnTo>
                <a:lnTo>
                  <a:pt x="97" y="13"/>
                </a:lnTo>
                <a:lnTo>
                  <a:pt x="47" y="47"/>
                </a:lnTo>
                <a:lnTo>
                  <a:pt x="13" y="98"/>
                </a:lnTo>
                <a:lnTo>
                  <a:pt x="0" y="162"/>
                </a:lnTo>
                <a:lnTo>
                  <a:pt x="13" y="225"/>
                </a:lnTo>
                <a:lnTo>
                  <a:pt x="47" y="276"/>
                </a:lnTo>
                <a:lnTo>
                  <a:pt x="97" y="311"/>
                </a:lnTo>
                <a:lnTo>
                  <a:pt x="159" y="323"/>
                </a:lnTo>
                <a:lnTo>
                  <a:pt x="221" y="311"/>
                </a:lnTo>
                <a:lnTo>
                  <a:pt x="271" y="276"/>
                </a:lnTo>
                <a:lnTo>
                  <a:pt x="305" y="225"/>
                </a:lnTo>
                <a:lnTo>
                  <a:pt x="318" y="162"/>
                </a:lnTo>
                <a:close/>
              </a:path>
            </a:pathLst>
          </a:custGeom>
          <a:solidFill>
            <a:srgbClr val="109648"/>
          </a:solidFill>
          <a:ln w="0">
            <a:solidFill>
              <a:srgbClr val="000000"/>
            </a:solidFill>
            <a:round/>
            <a:headEnd/>
            <a:tailEnd/>
          </a:ln>
        </p:spPr>
        <p:txBody>
          <a:bodyPr/>
          <a:lstStyle/>
          <a:p>
            <a:endParaRPr lang="es-GT" noProof="0" dirty="0"/>
          </a:p>
        </p:txBody>
      </p:sp>
      <p:sp>
        <p:nvSpPr>
          <p:cNvPr id="13" name="Freeform 10"/>
          <p:cNvSpPr>
            <a:spLocks/>
          </p:cNvSpPr>
          <p:nvPr/>
        </p:nvSpPr>
        <p:spPr bwMode="auto">
          <a:xfrm>
            <a:off x="6319838" y="3232678"/>
            <a:ext cx="412750" cy="839788"/>
          </a:xfrm>
          <a:custGeom>
            <a:avLst/>
            <a:gdLst>
              <a:gd name="T0" fmla="*/ 2147483646 w 781"/>
              <a:gd name="T1" fmla="*/ 2147483646 h 1587"/>
              <a:gd name="T2" fmla="*/ 2147483646 w 781"/>
              <a:gd name="T3" fmla="*/ 2147483646 h 1587"/>
              <a:gd name="T4" fmla="*/ 2147483646 w 781"/>
              <a:gd name="T5" fmla="*/ 2147483646 h 1587"/>
              <a:gd name="T6" fmla="*/ 2147483646 w 781"/>
              <a:gd name="T7" fmla="*/ 2147483646 h 1587"/>
              <a:gd name="T8" fmla="*/ 2147483646 w 781"/>
              <a:gd name="T9" fmla="*/ 2147483646 h 1587"/>
              <a:gd name="T10" fmla="*/ 2147483646 w 781"/>
              <a:gd name="T11" fmla="*/ 2147483646 h 1587"/>
              <a:gd name="T12" fmla="*/ 2147483646 w 781"/>
              <a:gd name="T13" fmla="*/ 2147483646 h 1587"/>
              <a:gd name="T14" fmla="*/ 2147483646 w 781"/>
              <a:gd name="T15" fmla="*/ 2147483646 h 1587"/>
              <a:gd name="T16" fmla="*/ 2147483646 w 781"/>
              <a:gd name="T17" fmla="*/ 2147483646 h 1587"/>
              <a:gd name="T18" fmla="*/ 2147483646 w 781"/>
              <a:gd name="T19" fmla="*/ 2147483646 h 1587"/>
              <a:gd name="T20" fmla="*/ 2147483646 w 781"/>
              <a:gd name="T21" fmla="*/ 2147483646 h 1587"/>
              <a:gd name="T22" fmla="*/ 2147483646 w 781"/>
              <a:gd name="T23" fmla="*/ 2147483646 h 1587"/>
              <a:gd name="T24" fmla="*/ 2147483646 w 781"/>
              <a:gd name="T25" fmla="*/ 2147483646 h 1587"/>
              <a:gd name="T26" fmla="*/ 2147483646 w 781"/>
              <a:gd name="T27" fmla="*/ 2147483646 h 1587"/>
              <a:gd name="T28" fmla="*/ 2147483646 w 781"/>
              <a:gd name="T29" fmla="*/ 2147483646 h 1587"/>
              <a:gd name="T30" fmla="*/ 2147483646 w 781"/>
              <a:gd name="T31" fmla="*/ 2147483646 h 1587"/>
              <a:gd name="T32" fmla="*/ 2147483646 w 781"/>
              <a:gd name="T33" fmla="*/ 2147483646 h 1587"/>
              <a:gd name="T34" fmla="*/ 2147483646 w 781"/>
              <a:gd name="T35" fmla="*/ 2147483646 h 1587"/>
              <a:gd name="T36" fmla="*/ 2147483646 w 781"/>
              <a:gd name="T37" fmla="*/ 2147483646 h 1587"/>
              <a:gd name="T38" fmla="*/ 2147483646 w 781"/>
              <a:gd name="T39" fmla="*/ 2147483646 h 1587"/>
              <a:gd name="T40" fmla="*/ 2147483646 w 781"/>
              <a:gd name="T41" fmla="*/ 2147483646 h 1587"/>
              <a:gd name="T42" fmla="*/ 2147483646 w 781"/>
              <a:gd name="T43" fmla="*/ 2147483646 h 1587"/>
              <a:gd name="T44" fmla="*/ 2147483646 w 781"/>
              <a:gd name="T45" fmla="*/ 2147483646 h 1587"/>
              <a:gd name="T46" fmla="*/ 2147483646 w 781"/>
              <a:gd name="T47" fmla="*/ 2147483646 h 1587"/>
              <a:gd name="T48" fmla="*/ 2147483646 w 781"/>
              <a:gd name="T49" fmla="*/ 2147483646 h 1587"/>
              <a:gd name="T50" fmla="*/ 2147483646 w 781"/>
              <a:gd name="T51" fmla="*/ 2147483646 h 1587"/>
              <a:gd name="T52" fmla="*/ 2147483646 w 781"/>
              <a:gd name="T53" fmla="*/ 2147483646 h 1587"/>
              <a:gd name="T54" fmla="*/ 2147483646 w 781"/>
              <a:gd name="T55" fmla="*/ 2147483646 h 1587"/>
              <a:gd name="T56" fmla="*/ 2147483646 w 781"/>
              <a:gd name="T57" fmla="*/ 2147483646 h 1587"/>
              <a:gd name="T58" fmla="*/ 2147483646 w 781"/>
              <a:gd name="T59" fmla="*/ 2147483646 h 1587"/>
              <a:gd name="T60" fmla="*/ 2147483646 w 781"/>
              <a:gd name="T61" fmla="*/ 2147483646 h 1587"/>
              <a:gd name="T62" fmla="*/ 2147483646 w 781"/>
              <a:gd name="T63" fmla="*/ 2147483646 h 1587"/>
              <a:gd name="T64" fmla="*/ 2147483646 w 781"/>
              <a:gd name="T65" fmla="*/ 2147483646 h 1587"/>
              <a:gd name="T66" fmla="*/ 2147483646 w 781"/>
              <a:gd name="T67" fmla="*/ 2147483646 h 1587"/>
              <a:gd name="T68" fmla="*/ 2147483646 w 781"/>
              <a:gd name="T69" fmla="*/ 2147483646 h 1587"/>
              <a:gd name="T70" fmla="*/ 2147483646 w 781"/>
              <a:gd name="T71" fmla="*/ 2147483646 h 1587"/>
              <a:gd name="T72" fmla="*/ 2147483646 w 781"/>
              <a:gd name="T73" fmla="*/ 2147483646 h 1587"/>
              <a:gd name="T74" fmla="*/ 2147483646 w 781"/>
              <a:gd name="T75" fmla="*/ 2147483646 h 1587"/>
              <a:gd name="T76" fmla="*/ 2147483646 w 781"/>
              <a:gd name="T77" fmla="*/ 2147483646 h 1587"/>
              <a:gd name="T78" fmla="*/ 2147483646 w 781"/>
              <a:gd name="T79" fmla="*/ 2147483646 h 1587"/>
              <a:gd name="T80" fmla="*/ 2147483646 w 781"/>
              <a:gd name="T81" fmla="*/ 2147483646 h 1587"/>
              <a:gd name="T82" fmla="*/ 2147483646 w 781"/>
              <a:gd name="T83" fmla="*/ 2147483646 h 1587"/>
              <a:gd name="T84" fmla="*/ 2147483646 w 781"/>
              <a:gd name="T85" fmla="*/ 2147483646 h 1587"/>
              <a:gd name="T86" fmla="*/ 2147483646 w 781"/>
              <a:gd name="T87" fmla="*/ 2147483646 h 1587"/>
              <a:gd name="T88" fmla="*/ 2147483646 w 781"/>
              <a:gd name="T89" fmla="*/ 2147483646 h 1587"/>
              <a:gd name="T90" fmla="*/ 2147483646 w 781"/>
              <a:gd name="T91" fmla="*/ 2147483646 h 1587"/>
              <a:gd name="T92" fmla="*/ 2147483646 w 781"/>
              <a:gd name="T93" fmla="*/ 2147483646 h 1587"/>
              <a:gd name="T94" fmla="*/ 2147483646 w 781"/>
              <a:gd name="T95" fmla="*/ 2147483646 h 1587"/>
              <a:gd name="T96" fmla="*/ 2147483646 w 781"/>
              <a:gd name="T97" fmla="*/ 2147483646 h 1587"/>
              <a:gd name="T98" fmla="*/ 2147483646 w 781"/>
              <a:gd name="T99" fmla="*/ 2147483646 h 1587"/>
              <a:gd name="T100" fmla="*/ 2147483646 w 781"/>
              <a:gd name="T101" fmla="*/ 2147483646 h 1587"/>
              <a:gd name="T102" fmla="*/ 2147483646 w 781"/>
              <a:gd name="T103" fmla="*/ 2147483646 h 1587"/>
              <a:gd name="T104" fmla="*/ 2147483646 w 781"/>
              <a:gd name="T105" fmla="*/ 2147483646 h 1587"/>
              <a:gd name="T106" fmla="*/ 2147483646 w 781"/>
              <a:gd name="T107" fmla="*/ 2147483646 h 1587"/>
              <a:gd name="T108" fmla="*/ 2147483646 w 781"/>
              <a:gd name="T109" fmla="*/ 0 h 158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781"/>
              <a:gd name="T166" fmla="*/ 0 h 1587"/>
              <a:gd name="T167" fmla="*/ 781 w 781"/>
              <a:gd name="T168" fmla="*/ 1587 h 158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781" h="1587">
                <a:moveTo>
                  <a:pt x="594" y="0"/>
                </a:moveTo>
                <a:lnTo>
                  <a:pt x="608" y="3"/>
                </a:lnTo>
                <a:lnTo>
                  <a:pt x="621" y="10"/>
                </a:lnTo>
                <a:lnTo>
                  <a:pt x="630" y="17"/>
                </a:lnTo>
                <a:lnTo>
                  <a:pt x="644" y="30"/>
                </a:lnTo>
                <a:lnTo>
                  <a:pt x="650" y="39"/>
                </a:lnTo>
                <a:lnTo>
                  <a:pt x="657" y="47"/>
                </a:lnTo>
                <a:lnTo>
                  <a:pt x="658" y="51"/>
                </a:lnTo>
                <a:lnTo>
                  <a:pt x="662" y="59"/>
                </a:lnTo>
                <a:lnTo>
                  <a:pt x="669" y="75"/>
                </a:lnTo>
                <a:lnTo>
                  <a:pt x="781" y="655"/>
                </a:lnTo>
                <a:lnTo>
                  <a:pt x="781" y="659"/>
                </a:lnTo>
                <a:lnTo>
                  <a:pt x="779" y="666"/>
                </a:lnTo>
                <a:lnTo>
                  <a:pt x="778" y="670"/>
                </a:lnTo>
                <a:lnTo>
                  <a:pt x="777" y="674"/>
                </a:lnTo>
                <a:lnTo>
                  <a:pt x="775" y="680"/>
                </a:lnTo>
                <a:lnTo>
                  <a:pt x="772" y="684"/>
                </a:lnTo>
                <a:lnTo>
                  <a:pt x="770" y="688"/>
                </a:lnTo>
                <a:lnTo>
                  <a:pt x="768" y="692"/>
                </a:lnTo>
                <a:lnTo>
                  <a:pt x="764" y="697"/>
                </a:lnTo>
                <a:lnTo>
                  <a:pt x="760" y="699"/>
                </a:lnTo>
                <a:lnTo>
                  <a:pt x="756" y="702"/>
                </a:lnTo>
                <a:lnTo>
                  <a:pt x="752" y="705"/>
                </a:lnTo>
                <a:lnTo>
                  <a:pt x="748" y="708"/>
                </a:lnTo>
                <a:lnTo>
                  <a:pt x="743" y="710"/>
                </a:lnTo>
                <a:lnTo>
                  <a:pt x="738" y="712"/>
                </a:lnTo>
                <a:lnTo>
                  <a:pt x="734" y="713"/>
                </a:lnTo>
                <a:lnTo>
                  <a:pt x="728" y="713"/>
                </a:lnTo>
                <a:lnTo>
                  <a:pt x="724" y="713"/>
                </a:lnTo>
                <a:lnTo>
                  <a:pt x="719" y="713"/>
                </a:lnTo>
                <a:lnTo>
                  <a:pt x="715" y="713"/>
                </a:lnTo>
                <a:lnTo>
                  <a:pt x="709" y="712"/>
                </a:lnTo>
                <a:lnTo>
                  <a:pt x="705" y="710"/>
                </a:lnTo>
                <a:lnTo>
                  <a:pt x="699" y="708"/>
                </a:lnTo>
                <a:lnTo>
                  <a:pt x="695" y="705"/>
                </a:lnTo>
                <a:lnTo>
                  <a:pt x="691" y="702"/>
                </a:lnTo>
                <a:lnTo>
                  <a:pt x="688" y="699"/>
                </a:lnTo>
                <a:lnTo>
                  <a:pt x="684" y="697"/>
                </a:lnTo>
                <a:lnTo>
                  <a:pt x="681" y="692"/>
                </a:lnTo>
                <a:lnTo>
                  <a:pt x="677" y="688"/>
                </a:lnTo>
                <a:lnTo>
                  <a:pt x="675" y="684"/>
                </a:lnTo>
                <a:lnTo>
                  <a:pt x="673" y="680"/>
                </a:lnTo>
                <a:lnTo>
                  <a:pt x="672" y="674"/>
                </a:lnTo>
                <a:lnTo>
                  <a:pt x="670" y="670"/>
                </a:lnTo>
                <a:lnTo>
                  <a:pt x="666" y="655"/>
                </a:lnTo>
                <a:lnTo>
                  <a:pt x="578" y="244"/>
                </a:lnTo>
                <a:lnTo>
                  <a:pt x="578" y="1517"/>
                </a:lnTo>
                <a:lnTo>
                  <a:pt x="577" y="1524"/>
                </a:lnTo>
                <a:lnTo>
                  <a:pt x="575" y="1530"/>
                </a:lnTo>
                <a:lnTo>
                  <a:pt x="572" y="1536"/>
                </a:lnTo>
                <a:lnTo>
                  <a:pt x="570" y="1542"/>
                </a:lnTo>
                <a:lnTo>
                  <a:pt x="567" y="1549"/>
                </a:lnTo>
                <a:lnTo>
                  <a:pt x="563" y="1554"/>
                </a:lnTo>
                <a:lnTo>
                  <a:pt x="559" y="1560"/>
                </a:lnTo>
                <a:lnTo>
                  <a:pt x="554" y="1564"/>
                </a:lnTo>
                <a:lnTo>
                  <a:pt x="550" y="1570"/>
                </a:lnTo>
                <a:lnTo>
                  <a:pt x="545" y="1574"/>
                </a:lnTo>
                <a:lnTo>
                  <a:pt x="539" y="1576"/>
                </a:lnTo>
                <a:lnTo>
                  <a:pt x="534" y="1579"/>
                </a:lnTo>
                <a:lnTo>
                  <a:pt x="527" y="1582"/>
                </a:lnTo>
                <a:lnTo>
                  <a:pt x="521" y="1585"/>
                </a:lnTo>
                <a:lnTo>
                  <a:pt x="516" y="1586"/>
                </a:lnTo>
                <a:lnTo>
                  <a:pt x="509" y="1587"/>
                </a:lnTo>
                <a:lnTo>
                  <a:pt x="502" y="1587"/>
                </a:lnTo>
                <a:lnTo>
                  <a:pt x="497" y="1587"/>
                </a:lnTo>
                <a:lnTo>
                  <a:pt x="490" y="1586"/>
                </a:lnTo>
                <a:lnTo>
                  <a:pt x="483" y="1585"/>
                </a:lnTo>
                <a:lnTo>
                  <a:pt x="477" y="1582"/>
                </a:lnTo>
                <a:lnTo>
                  <a:pt x="472" y="1579"/>
                </a:lnTo>
                <a:lnTo>
                  <a:pt x="466" y="1576"/>
                </a:lnTo>
                <a:lnTo>
                  <a:pt x="461" y="1574"/>
                </a:lnTo>
                <a:lnTo>
                  <a:pt x="455" y="1570"/>
                </a:lnTo>
                <a:lnTo>
                  <a:pt x="450" y="1564"/>
                </a:lnTo>
                <a:lnTo>
                  <a:pt x="445" y="1560"/>
                </a:lnTo>
                <a:lnTo>
                  <a:pt x="441" y="1554"/>
                </a:lnTo>
                <a:lnTo>
                  <a:pt x="439" y="1549"/>
                </a:lnTo>
                <a:lnTo>
                  <a:pt x="436" y="1543"/>
                </a:lnTo>
                <a:lnTo>
                  <a:pt x="434" y="1536"/>
                </a:lnTo>
                <a:lnTo>
                  <a:pt x="433" y="1530"/>
                </a:lnTo>
                <a:lnTo>
                  <a:pt x="432" y="1524"/>
                </a:lnTo>
                <a:lnTo>
                  <a:pt x="432" y="1517"/>
                </a:lnTo>
                <a:lnTo>
                  <a:pt x="430" y="1503"/>
                </a:lnTo>
                <a:lnTo>
                  <a:pt x="390" y="868"/>
                </a:lnTo>
                <a:lnTo>
                  <a:pt x="390" y="865"/>
                </a:lnTo>
                <a:lnTo>
                  <a:pt x="352" y="1494"/>
                </a:lnTo>
                <a:lnTo>
                  <a:pt x="350" y="1512"/>
                </a:lnTo>
                <a:lnTo>
                  <a:pt x="350" y="1517"/>
                </a:lnTo>
                <a:lnTo>
                  <a:pt x="349" y="1524"/>
                </a:lnTo>
                <a:lnTo>
                  <a:pt x="346" y="1530"/>
                </a:lnTo>
                <a:lnTo>
                  <a:pt x="345" y="1536"/>
                </a:lnTo>
                <a:lnTo>
                  <a:pt x="341" y="1542"/>
                </a:lnTo>
                <a:lnTo>
                  <a:pt x="338" y="1547"/>
                </a:lnTo>
                <a:lnTo>
                  <a:pt x="334" y="1553"/>
                </a:lnTo>
                <a:lnTo>
                  <a:pt x="330" y="1559"/>
                </a:lnTo>
                <a:lnTo>
                  <a:pt x="324" y="1563"/>
                </a:lnTo>
                <a:lnTo>
                  <a:pt x="320" y="1567"/>
                </a:lnTo>
                <a:lnTo>
                  <a:pt x="314" y="1570"/>
                </a:lnTo>
                <a:lnTo>
                  <a:pt x="309" y="1574"/>
                </a:lnTo>
                <a:lnTo>
                  <a:pt x="303" y="1576"/>
                </a:lnTo>
                <a:lnTo>
                  <a:pt x="296" y="1578"/>
                </a:lnTo>
                <a:lnTo>
                  <a:pt x="291" y="1579"/>
                </a:lnTo>
                <a:lnTo>
                  <a:pt x="284" y="1581"/>
                </a:lnTo>
                <a:lnTo>
                  <a:pt x="279" y="1581"/>
                </a:lnTo>
                <a:lnTo>
                  <a:pt x="272" y="1581"/>
                </a:lnTo>
                <a:lnTo>
                  <a:pt x="265" y="1579"/>
                </a:lnTo>
                <a:lnTo>
                  <a:pt x="259" y="1578"/>
                </a:lnTo>
                <a:lnTo>
                  <a:pt x="252" y="1576"/>
                </a:lnTo>
                <a:lnTo>
                  <a:pt x="247" y="1574"/>
                </a:lnTo>
                <a:lnTo>
                  <a:pt x="241" y="1570"/>
                </a:lnTo>
                <a:lnTo>
                  <a:pt x="236" y="1567"/>
                </a:lnTo>
                <a:lnTo>
                  <a:pt x="232" y="1563"/>
                </a:lnTo>
                <a:lnTo>
                  <a:pt x="226" y="1559"/>
                </a:lnTo>
                <a:lnTo>
                  <a:pt x="222" y="1553"/>
                </a:lnTo>
                <a:lnTo>
                  <a:pt x="218" y="1547"/>
                </a:lnTo>
                <a:lnTo>
                  <a:pt x="214" y="1542"/>
                </a:lnTo>
                <a:lnTo>
                  <a:pt x="211" y="1536"/>
                </a:lnTo>
                <a:lnTo>
                  <a:pt x="208" y="1531"/>
                </a:lnTo>
                <a:lnTo>
                  <a:pt x="207" y="1523"/>
                </a:lnTo>
                <a:lnTo>
                  <a:pt x="207" y="1517"/>
                </a:lnTo>
                <a:lnTo>
                  <a:pt x="207" y="239"/>
                </a:lnTo>
                <a:lnTo>
                  <a:pt x="114" y="648"/>
                </a:lnTo>
                <a:lnTo>
                  <a:pt x="112" y="663"/>
                </a:lnTo>
                <a:lnTo>
                  <a:pt x="110" y="669"/>
                </a:lnTo>
                <a:lnTo>
                  <a:pt x="107" y="673"/>
                </a:lnTo>
                <a:lnTo>
                  <a:pt x="106" y="677"/>
                </a:lnTo>
                <a:lnTo>
                  <a:pt x="102" y="681"/>
                </a:lnTo>
                <a:lnTo>
                  <a:pt x="99" y="685"/>
                </a:lnTo>
                <a:lnTo>
                  <a:pt x="96" y="690"/>
                </a:lnTo>
                <a:lnTo>
                  <a:pt x="92" y="694"/>
                </a:lnTo>
                <a:lnTo>
                  <a:pt x="88" y="697"/>
                </a:lnTo>
                <a:lnTo>
                  <a:pt x="84" y="699"/>
                </a:lnTo>
                <a:lnTo>
                  <a:pt x="80" y="701"/>
                </a:lnTo>
                <a:lnTo>
                  <a:pt x="76" y="703"/>
                </a:lnTo>
                <a:lnTo>
                  <a:pt x="72" y="705"/>
                </a:lnTo>
                <a:lnTo>
                  <a:pt x="66" y="706"/>
                </a:lnTo>
                <a:lnTo>
                  <a:pt x="62" y="706"/>
                </a:lnTo>
                <a:lnTo>
                  <a:pt x="56" y="708"/>
                </a:lnTo>
                <a:lnTo>
                  <a:pt x="51" y="706"/>
                </a:lnTo>
                <a:lnTo>
                  <a:pt x="47" y="706"/>
                </a:lnTo>
                <a:lnTo>
                  <a:pt x="41" y="705"/>
                </a:lnTo>
                <a:lnTo>
                  <a:pt x="37" y="703"/>
                </a:lnTo>
                <a:lnTo>
                  <a:pt x="33" y="701"/>
                </a:lnTo>
                <a:lnTo>
                  <a:pt x="27" y="699"/>
                </a:lnTo>
                <a:lnTo>
                  <a:pt x="23" y="697"/>
                </a:lnTo>
                <a:lnTo>
                  <a:pt x="21" y="694"/>
                </a:lnTo>
                <a:lnTo>
                  <a:pt x="16" y="690"/>
                </a:lnTo>
                <a:lnTo>
                  <a:pt x="12" y="685"/>
                </a:lnTo>
                <a:lnTo>
                  <a:pt x="11" y="681"/>
                </a:lnTo>
                <a:lnTo>
                  <a:pt x="7" y="677"/>
                </a:lnTo>
                <a:lnTo>
                  <a:pt x="5" y="673"/>
                </a:lnTo>
                <a:lnTo>
                  <a:pt x="3" y="669"/>
                </a:lnTo>
                <a:lnTo>
                  <a:pt x="3" y="663"/>
                </a:lnTo>
                <a:lnTo>
                  <a:pt x="1" y="659"/>
                </a:lnTo>
                <a:lnTo>
                  <a:pt x="0" y="654"/>
                </a:lnTo>
                <a:lnTo>
                  <a:pt x="1" y="648"/>
                </a:lnTo>
                <a:lnTo>
                  <a:pt x="112" y="68"/>
                </a:lnTo>
                <a:lnTo>
                  <a:pt x="117" y="54"/>
                </a:lnTo>
                <a:lnTo>
                  <a:pt x="123" y="44"/>
                </a:lnTo>
                <a:lnTo>
                  <a:pt x="125" y="40"/>
                </a:lnTo>
                <a:lnTo>
                  <a:pt x="130" y="32"/>
                </a:lnTo>
                <a:lnTo>
                  <a:pt x="136" y="25"/>
                </a:lnTo>
                <a:lnTo>
                  <a:pt x="152" y="12"/>
                </a:lnTo>
                <a:lnTo>
                  <a:pt x="161" y="6"/>
                </a:lnTo>
                <a:lnTo>
                  <a:pt x="174" y="1"/>
                </a:lnTo>
                <a:lnTo>
                  <a:pt x="185" y="0"/>
                </a:lnTo>
                <a:lnTo>
                  <a:pt x="594" y="0"/>
                </a:lnTo>
                <a:close/>
              </a:path>
            </a:pathLst>
          </a:custGeom>
          <a:solidFill>
            <a:srgbClr val="109648"/>
          </a:solidFill>
          <a:ln w="0">
            <a:solidFill>
              <a:srgbClr val="000000"/>
            </a:solidFill>
            <a:round/>
            <a:headEnd/>
            <a:tailEnd/>
          </a:ln>
        </p:spPr>
        <p:txBody>
          <a:bodyPr/>
          <a:lstStyle/>
          <a:p>
            <a:endParaRPr lang="es-GT" noProof="0" dirty="0"/>
          </a:p>
        </p:txBody>
      </p:sp>
      <p:sp>
        <p:nvSpPr>
          <p:cNvPr id="14" name="Freeform 11"/>
          <p:cNvSpPr>
            <a:spLocks/>
          </p:cNvSpPr>
          <p:nvPr/>
        </p:nvSpPr>
        <p:spPr bwMode="auto">
          <a:xfrm>
            <a:off x="6438900" y="3045353"/>
            <a:ext cx="166688" cy="171450"/>
          </a:xfrm>
          <a:custGeom>
            <a:avLst/>
            <a:gdLst>
              <a:gd name="T0" fmla="*/ 2147483646 w 317"/>
              <a:gd name="T1" fmla="*/ 2147483646 h 323"/>
              <a:gd name="T2" fmla="*/ 2147483646 w 317"/>
              <a:gd name="T3" fmla="*/ 2147483646 h 323"/>
              <a:gd name="T4" fmla="*/ 2147483646 w 317"/>
              <a:gd name="T5" fmla="*/ 2147483646 h 323"/>
              <a:gd name="T6" fmla="*/ 2147483646 w 317"/>
              <a:gd name="T7" fmla="*/ 2147483646 h 323"/>
              <a:gd name="T8" fmla="*/ 2147483646 w 317"/>
              <a:gd name="T9" fmla="*/ 0 h 323"/>
              <a:gd name="T10" fmla="*/ 2147483646 w 317"/>
              <a:gd name="T11" fmla="*/ 2147483646 h 323"/>
              <a:gd name="T12" fmla="*/ 2147483646 w 317"/>
              <a:gd name="T13" fmla="*/ 2147483646 h 323"/>
              <a:gd name="T14" fmla="*/ 2147483646 w 317"/>
              <a:gd name="T15" fmla="*/ 2147483646 h 323"/>
              <a:gd name="T16" fmla="*/ 0 w 317"/>
              <a:gd name="T17" fmla="*/ 2147483646 h 323"/>
              <a:gd name="T18" fmla="*/ 2147483646 w 317"/>
              <a:gd name="T19" fmla="*/ 2147483646 h 323"/>
              <a:gd name="T20" fmla="*/ 2147483646 w 317"/>
              <a:gd name="T21" fmla="*/ 2147483646 h 323"/>
              <a:gd name="T22" fmla="*/ 2147483646 w 317"/>
              <a:gd name="T23" fmla="*/ 2147483646 h 323"/>
              <a:gd name="T24" fmla="*/ 2147483646 w 317"/>
              <a:gd name="T25" fmla="*/ 2147483646 h 323"/>
              <a:gd name="T26" fmla="*/ 2147483646 w 317"/>
              <a:gd name="T27" fmla="*/ 2147483646 h 323"/>
              <a:gd name="T28" fmla="*/ 2147483646 w 317"/>
              <a:gd name="T29" fmla="*/ 2147483646 h 323"/>
              <a:gd name="T30" fmla="*/ 2147483646 w 317"/>
              <a:gd name="T31" fmla="*/ 2147483646 h 323"/>
              <a:gd name="T32" fmla="*/ 2147483646 w 317"/>
              <a:gd name="T33" fmla="*/ 2147483646 h 32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17"/>
              <a:gd name="T52" fmla="*/ 0 h 323"/>
              <a:gd name="T53" fmla="*/ 317 w 317"/>
              <a:gd name="T54" fmla="*/ 323 h 323"/>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17" h="323">
                <a:moveTo>
                  <a:pt x="317" y="162"/>
                </a:moveTo>
                <a:lnTo>
                  <a:pt x="305" y="98"/>
                </a:lnTo>
                <a:lnTo>
                  <a:pt x="270" y="47"/>
                </a:lnTo>
                <a:lnTo>
                  <a:pt x="220" y="13"/>
                </a:lnTo>
                <a:lnTo>
                  <a:pt x="158" y="0"/>
                </a:lnTo>
                <a:lnTo>
                  <a:pt x="96" y="13"/>
                </a:lnTo>
                <a:lnTo>
                  <a:pt x="47" y="47"/>
                </a:lnTo>
                <a:lnTo>
                  <a:pt x="12" y="98"/>
                </a:lnTo>
                <a:lnTo>
                  <a:pt x="0" y="162"/>
                </a:lnTo>
                <a:lnTo>
                  <a:pt x="12" y="225"/>
                </a:lnTo>
                <a:lnTo>
                  <a:pt x="47" y="276"/>
                </a:lnTo>
                <a:lnTo>
                  <a:pt x="96" y="311"/>
                </a:lnTo>
                <a:lnTo>
                  <a:pt x="158" y="323"/>
                </a:lnTo>
                <a:lnTo>
                  <a:pt x="220" y="311"/>
                </a:lnTo>
                <a:lnTo>
                  <a:pt x="270" y="276"/>
                </a:lnTo>
                <a:lnTo>
                  <a:pt x="305" y="225"/>
                </a:lnTo>
                <a:lnTo>
                  <a:pt x="317" y="162"/>
                </a:lnTo>
                <a:close/>
              </a:path>
            </a:pathLst>
          </a:custGeom>
          <a:solidFill>
            <a:srgbClr val="109648"/>
          </a:solidFill>
          <a:ln w="0">
            <a:solidFill>
              <a:srgbClr val="000000"/>
            </a:solidFill>
            <a:round/>
            <a:headEnd/>
            <a:tailEnd/>
          </a:ln>
        </p:spPr>
        <p:txBody>
          <a:bodyPr/>
          <a:lstStyle/>
          <a:p>
            <a:endParaRPr lang="es-GT" noProof="0" dirty="0"/>
          </a:p>
        </p:txBody>
      </p:sp>
      <p:sp>
        <p:nvSpPr>
          <p:cNvPr id="15" name="Line 12"/>
          <p:cNvSpPr>
            <a:spLocks noChangeShapeType="1"/>
          </p:cNvSpPr>
          <p:nvPr/>
        </p:nvSpPr>
        <p:spPr bwMode="auto">
          <a:xfrm>
            <a:off x="5160963" y="2970742"/>
            <a:ext cx="1803400" cy="1587"/>
          </a:xfrm>
          <a:prstGeom prst="line">
            <a:avLst/>
          </a:prstGeom>
          <a:noFill/>
          <a:ln w="55563">
            <a:solidFill>
              <a:schemeClr val="tx1"/>
            </a:solidFill>
            <a:round/>
            <a:headEnd/>
            <a:tailEnd/>
          </a:ln>
          <a:extLst>
            <a:ext uri="{909E8E84-426E-40DD-AFC4-6F175D3DCCD1}">
              <a14:hiddenFill xmlns:a14="http://schemas.microsoft.com/office/drawing/2010/main">
                <a:noFill/>
              </a14:hiddenFill>
            </a:ext>
          </a:extLst>
        </p:spPr>
        <p:txBody>
          <a:bodyPr/>
          <a:lstStyle/>
          <a:p>
            <a:endParaRPr lang="es-GT" noProof="0" dirty="0"/>
          </a:p>
        </p:txBody>
      </p:sp>
      <p:sp>
        <p:nvSpPr>
          <p:cNvPr id="16" name="Freeform 9"/>
          <p:cNvSpPr>
            <a:spLocks/>
          </p:cNvSpPr>
          <p:nvPr/>
        </p:nvSpPr>
        <p:spPr bwMode="auto">
          <a:xfrm>
            <a:off x="5737226" y="1822978"/>
            <a:ext cx="168275" cy="171450"/>
          </a:xfrm>
          <a:custGeom>
            <a:avLst/>
            <a:gdLst>
              <a:gd name="T0" fmla="*/ 2147483646 w 318"/>
              <a:gd name="T1" fmla="*/ 2147483646 h 323"/>
              <a:gd name="T2" fmla="*/ 2147483646 w 318"/>
              <a:gd name="T3" fmla="*/ 2147483646 h 323"/>
              <a:gd name="T4" fmla="*/ 2147483646 w 318"/>
              <a:gd name="T5" fmla="*/ 2147483646 h 323"/>
              <a:gd name="T6" fmla="*/ 2147483646 w 318"/>
              <a:gd name="T7" fmla="*/ 2147483646 h 323"/>
              <a:gd name="T8" fmla="*/ 2147483646 w 318"/>
              <a:gd name="T9" fmla="*/ 0 h 323"/>
              <a:gd name="T10" fmla="*/ 2147483646 w 318"/>
              <a:gd name="T11" fmla="*/ 2147483646 h 323"/>
              <a:gd name="T12" fmla="*/ 2147483646 w 318"/>
              <a:gd name="T13" fmla="*/ 2147483646 h 323"/>
              <a:gd name="T14" fmla="*/ 2147483646 w 318"/>
              <a:gd name="T15" fmla="*/ 2147483646 h 323"/>
              <a:gd name="T16" fmla="*/ 0 w 318"/>
              <a:gd name="T17" fmla="*/ 2147483646 h 323"/>
              <a:gd name="T18" fmla="*/ 2147483646 w 318"/>
              <a:gd name="T19" fmla="*/ 2147483646 h 323"/>
              <a:gd name="T20" fmla="*/ 2147483646 w 318"/>
              <a:gd name="T21" fmla="*/ 2147483646 h 323"/>
              <a:gd name="T22" fmla="*/ 2147483646 w 318"/>
              <a:gd name="T23" fmla="*/ 2147483646 h 323"/>
              <a:gd name="T24" fmla="*/ 2147483646 w 318"/>
              <a:gd name="T25" fmla="*/ 2147483646 h 323"/>
              <a:gd name="T26" fmla="*/ 2147483646 w 318"/>
              <a:gd name="T27" fmla="*/ 2147483646 h 323"/>
              <a:gd name="T28" fmla="*/ 2147483646 w 318"/>
              <a:gd name="T29" fmla="*/ 2147483646 h 323"/>
              <a:gd name="T30" fmla="*/ 2147483646 w 318"/>
              <a:gd name="T31" fmla="*/ 2147483646 h 323"/>
              <a:gd name="T32" fmla="*/ 2147483646 w 318"/>
              <a:gd name="T33" fmla="*/ 2147483646 h 32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18"/>
              <a:gd name="T52" fmla="*/ 0 h 323"/>
              <a:gd name="T53" fmla="*/ 318 w 318"/>
              <a:gd name="T54" fmla="*/ 323 h 323"/>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18" h="323">
                <a:moveTo>
                  <a:pt x="318" y="162"/>
                </a:moveTo>
                <a:lnTo>
                  <a:pt x="305" y="98"/>
                </a:lnTo>
                <a:lnTo>
                  <a:pt x="271" y="47"/>
                </a:lnTo>
                <a:lnTo>
                  <a:pt x="221" y="13"/>
                </a:lnTo>
                <a:lnTo>
                  <a:pt x="159" y="0"/>
                </a:lnTo>
                <a:lnTo>
                  <a:pt x="97" y="13"/>
                </a:lnTo>
                <a:lnTo>
                  <a:pt x="47" y="47"/>
                </a:lnTo>
                <a:lnTo>
                  <a:pt x="13" y="98"/>
                </a:lnTo>
                <a:lnTo>
                  <a:pt x="0" y="162"/>
                </a:lnTo>
                <a:lnTo>
                  <a:pt x="13" y="225"/>
                </a:lnTo>
                <a:lnTo>
                  <a:pt x="47" y="276"/>
                </a:lnTo>
                <a:lnTo>
                  <a:pt x="97" y="311"/>
                </a:lnTo>
                <a:lnTo>
                  <a:pt x="159" y="323"/>
                </a:lnTo>
                <a:lnTo>
                  <a:pt x="221" y="311"/>
                </a:lnTo>
                <a:lnTo>
                  <a:pt x="271" y="276"/>
                </a:lnTo>
                <a:lnTo>
                  <a:pt x="305" y="225"/>
                </a:lnTo>
                <a:lnTo>
                  <a:pt x="318" y="162"/>
                </a:lnTo>
                <a:close/>
              </a:path>
            </a:pathLst>
          </a:custGeom>
          <a:solidFill>
            <a:srgbClr val="109648"/>
          </a:solidFill>
          <a:ln w="0">
            <a:solidFill>
              <a:srgbClr val="000000"/>
            </a:solidFill>
            <a:round/>
            <a:headEnd/>
            <a:tailEnd/>
          </a:ln>
        </p:spPr>
        <p:txBody>
          <a:bodyPr/>
          <a:lstStyle/>
          <a:p>
            <a:endParaRPr lang="es-GT" noProof="0" dirty="0"/>
          </a:p>
        </p:txBody>
      </p:sp>
      <mc:AlternateContent xmlns:mc="http://schemas.openxmlformats.org/markup-compatibility/2006" xmlns:a14="http://schemas.microsoft.com/office/drawing/2010/main">
        <mc:Choice Requires="a14">
          <p:sp>
            <p:nvSpPr>
              <p:cNvPr id="17" name="TextBox 16">
                <a:extLst>
                  <a:ext uri="{FF2B5EF4-FFF2-40B4-BE49-F238E27FC236}">
                    <a16:creationId xmlns:a16="http://schemas.microsoft.com/office/drawing/2014/main" id="{093DB59E-B3E5-4510-A985-AA91A237AEA5}"/>
                  </a:ext>
                </a:extLst>
              </p:cNvPr>
              <p:cNvSpPr txBox="1"/>
              <p:nvPr/>
            </p:nvSpPr>
            <p:spPr>
              <a:xfrm>
                <a:off x="7255939" y="2519568"/>
                <a:ext cx="1896353" cy="1051570"/>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s-GT" sz="3600" b="1" i="1" noProof="0" smtClean="0">
                          <a:latin typeface="Cambria Math" panose="02040503050406030204" pitchFamily="18" charset="0"/>
                        </a:rPr>
                        <m:t>=</m:t>
                      </m:r>
                      <m:f>
                        <m:fPr>
                          <m:ctrlPr>
                            <a:rPr lang="es-GT" sz="3600" b="1" i="1" noProof="0" smtClean="0">
                              <a:latin typeface="Cambria Math" panose="02040503050406030204" pitchFamily="18" charset="0"/>
                            </a:rPr>
                          </m:ctrlPr>
                        </m:fPr>
                        <m:num>
                          <m:r>
                            <a:rPr lang="es-GT" sz="3600" b="1" i="1" noProof="0" smtClean="0">
                              <a:latin typeface="Cambria Math" panose="02040503050406030204" pitchFamily="18" charset="0"/>
                            </a:rPr>
                            <m:t>𝒙</m:t>
                          </m:r>
                        </m:num>
                        <m:den>
                          <m:r>
                            <a:rPr lang="es-GT" sz="3600" b="1" i="1" noProof="0" smtClean="0">
                              <a:latin typeface="Cambria Math" panose="02040503050406030204" pitchFamily="18" charset="0"/>
                            </a:rPr>
                            <m:t>𝒚</m:t>
                          </m:r>
                        </m:den>
                      </m:f>
                      <m:r>
                        <a:rPr lang="es-GT" sz="3600" b="1" i="1" noProof="0" smtClean="0">
                          <a:latin typeface="Cambria Math" panose="02040503050406030204" pitchFamily="18" charset="0"/>
                        </a:rPr>
                        <m:t> </m:t>
                      </m:r>
                      <m:r>
                        <a:rPr lang="es-GT" sz="3600" b="1" i="1" noProof="0" smtClean="0">
                          <a:latin typeface="Cambria Math" panose="02040503050406030204" pitchFamily="18" charset="0"/>
                          <a:ea typeface="Cambria Math" panose="02040503050406030204" pitchFamily="18" charset="0"/>
                        </a:rPr>
                        <m:t>×</m:t>
                      </m:r>
                      <m:r>
                        <a:rPr lang="es-GT" sz="3600" b="1" i="1" noProof="0" smtClean="0">
                          <a:latin typeface="Cambria Math" panose="02040503050406030204" pitchFamily="18" charset="0"/>
                        </a:rPr>
                        <m:t> </m:t>
                      </m:r>
                      <m:r>
                        <a:rPr lang="es-GT" sz="3600" b="1" i="1" noProof="0" smtClean="0">
                          <a:latin typeface="Cambria Math" panose="02040503050406030204" pitchFamily="18" charset="0"/>
                        </a:rPr>
                        <m:t>𝒌</m:t>
                      </m:r>
                    </m:oMath>
                  </m:oMathPara>
                </a14:m>
                <a:endParaRPr lang="es-GT" sz="3600" b="1" noProof="0" dirty="0"/>
              </a:p>
            </p:txBody>
          </p:sp>
        </mc:Choice>
        <mc:Fallback xmlns="">
          <p:sp>
            <p:nvSpPr>
              <p:cNvPr id="17" name="TextBox 16">
                <a:extLst>
                  <a:ext uri="{FF2B5EF4-FFF2-40B4-BE49-F238E27FC236}">
                    <a16:creationId xmlns:a16="http://schemas.microsoft.com/office/drawing/2014/main" id="{093DB59E-B3E5-4510-A985-AA91A237AEA5}"/>
                  </a:ext>
                </a:extLst>
              </p:cNvPr>
              <p:cNvSpPr txBox="1">
                <a:spLocks noRot="1" noChangeAspect="1" noMove="1" noResize="1" noEditPoints="1" noAdjustHandles="1" noChangeArrowheads="1" noChangeShapeType="1" noTextEdit="1"/>
              </p:cNvSpPr>
              <p:nvPr/>
            </p:nvSpPr>
            <p:spPr>
              <a:xfrm>
                <a:off x="7255939" y="2519568"/>
                <a:ext cx="1896353" cy="1051570"/>
              </a:xfrm>
              <a:prstGeom prst="rect">
                <a:avLst/>
              </a:prstGeom>
              <a:blipFill>
                <a:blip r:embed="rId4"/>
                <a:stretch>
                  <a:fillRect/>
                </a:stretch>
              </a:blipFill>
            </p:spPr>
            <p:txBody>
              <a:bodyPr/>
              <a:lstStyle/>
              <a:p>
                <a:r>
                  <a:rPr lang="es-GT">
                    <a:noFill/>
                  </a:rPr>
                  <a:t> </a:t>
                </a:r>
              </a:p>
            </p:txBody>
          </p:sp>
        </mc:Fallback>
      </mc:AlternateContent>
      <p:sp>
        <p:nvSpPr>
          <p:cNvPr id="20" name="Title 1">
            <a:extLst>
              <a:ext uri="{FF2B5EF4-FFF2-40B4-BE49-F238E27FC236}">
                <a16:creationId xmlns:a16="http://schemas.microsoft.com/office/drawing/2014/main" id="{E1827639-CE18-FF57-285F-27E944AB4F87}"/>
              </a:ext>
            </a:extLst>
          </p:cNvPr>
          <p:cNvSpPr>
            <a:spLocks noGrp="1"/>
          </p:cNvSpPr>
          <p:nvPr>
            <p:ph type="title"/>
          </p:nvPr>
        </p:nvSpPr>
        <p:spPr>
          <a:xfrm>
            <a:off x="838200" y="0"/>
            <a:ext cx="10515600" cy="1257300"/>
          </a:xfrm>
        </p:spPr>
        <p:txBody>
          <a:bodyPr/>
          <a:lstStyle/>
          <a:p>
            <a:r>
              <a:rPr lang="es-GT" noProof="0" dirty="0"/>
              <a:t>Forma común de las medidas </a:t>
            </a:r>
            <a:br>
              <a:rPr lang="es-GT" noProof="0" dirty="0"/>
            </a:br>
            <a:r>
              <a:rPr lang="es-GT" noProof="0" dirty="0"/>
              <a:t>de frecuencia</a:t>
            </a:r>
          </a:p>
        </p:txBody>
      </p:sp>
    </p:spTree>
    <p:extLst>
      <p:ext uri="{BB962C8B-B14F-4D97-AF65-F5344CB8AC3E}">
        <p14:creationId xmlns:p14="http://schemas.microsoft.com/office/powerpoint/2010/main" val="36969059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p:cNvSpPr>
                <a:spLocks noGrp="1"/>
              </p:cNvSpPr>
              <p:nvPr>
                <p:ph sz="half" idx="2"/>
              </p:nvPr>
            </p:nvSpPr>
            <p:spPr/>
            <p:txBody>
              <a:bodyPr/>
              <a:lstStyle/>
              <a:p>
                <a:pPr marL="0" indent="0">
                  <a:spcBef>
                    <a:spcPts val="0"/>
                  </a:spcBef>
                  <a:buClr>
                    <a:srgbClr val="006600"/>
                  </a:buClr>
                  <a:buNone/>
                  <a:defRPr/>
                </a:pPr>
                <a:r>
                  <a:rPr lang="es-GT" noProof="0" dirty="0">
                    <a:solidFill>
                      <a:srgbClr val="000000"/>
                    </a:solidFill>
                    <a:ea typeface="MS PGothic" pitchFamily="34" charset="-128"/>
                  </a:rPr>
                  <a:t>Comparación de dos valores</a:t>
                </a:r>
              </a:p>
              <a:p>
                <a:pPr lvl="1">
                  <a:spcBef>
                    <a:spcPts val="0"/>
                  </a:spcBef>
                  <a:defRPr/>
                </a:pPr>
                <a:r>
                  <a:rPr lang="es-GT" noProof="0" dirty="0">
                    <a:solidFill>
                      <a:srgbClr val="000000"/>
                    </a:solidFill>
                  </a:rPr>
                  <a:t>El numerador y el denominador pueden estar relacionados </a:t>
                </a:r>
                <a:r>
                  <a:rPr lang="es-GT" u="sng" noProof="0" dirty="0">
                    <a:solidFill>
                      <a:srgbClr val="000000"/>
                    </a:solidFill>
                  </a:rPr>
                  <a:t>o</a:t>
                </a:r>
                <a:r>
                  <a:rPr lang="es-GT" noProof="0" dirty="0">
                    <a:solidFill>
                      <a:srgbClr val="000000"/>
                    </a:solidFill>
                  </a:rPr>
                  <a:t> no</a:t>
                </a:r>
              </a:p>
              <a:p>
                <a:pPr marL="0" indent="0">
                  <a:spcBef>
                    <a:spcPts val="0"/>
                  </a:spcBef>
                  <a:buClr>
                    <a:srgbClr val="006600"/>
                  </a:buClr>
                  <a:buNone/>
                  <a:defRPr/>
                </a:pPr>
                <a:endParaRPr lang="es-GT" sz="1600" i="1" noProof="0" dirty="0">
                  <a:solidFill>
                    <a:srgbClr val="000000"/>
                  </a:solidFill>
                  <a:ea typeface="MS PGothic" pitchFamily="34" charset="-128"/>
                </a:endParaRPr>
              </a:p>
              <a:p>
                <a:pPr marL="0" indent="0">
                  <a:spcBef>
                    <a:spcPts val="0"/>
                  </a:spcBef>
                  <a:buClr>
                    <a:srgbClr val="006600"/>
                  </a:buClr>
                  <a:buNone/>
                  <a:defRPr/>
                </a:pPr>
                <a:endParaRPr lang="es-GT" noProof="0" dirty="0">
                  <a:solidFill>
                    <a:srgbClr val="000000"/>
                  </a:solidFill>
                </a:endParaRPr>
              </a:p>
              <a:p>
                <a:pPr marL="0" indent="0">
                  <a:spcBef>
                    <a:spcPts val="0"/>
                  </a:spcBef>
                  <a:buClr>
                    <a:srgbClr val="006600"/>
                  </a:buClr>
                  <a:buNone/>
                  <a:defRPr/>
                </a:pPr>
                <a:r>
                  <a:rPr lang="es-GT" b="1" noProof="0" dirty="0">
                    <a:solidFill>
                      <a:srgbClr val="00953A"/>
                    </a:solidFill>
                  </a:rPr>
                  <a:t>Raz</a:t>
                </a:r>
                <a:r>
                  <a:rPr lang="es-GT" b="1" i="0" noProof="0" dirty="0">
                    <a:solidFill>
                      <a:srgbClr val="00953A"/>
                    </a:solidFill>
                    <a:effectLst/>
                  </a:rPr>
                  <a:t>ón = </a:t>
                </a:r>
                <a:r>
                  <a:rPr lang="es-GT" b="1" noProof="0" dirty="0">
                    <a:solidFill>
                      <a:srgbClr val="00953A"/>
                    </a:solidFill>
                  </a:rPr>
                  <a:t> </a:t>
                </a:r>
                <a:r>
                  <a:rPr lang="es-GT" noProof="0" dirty="0">
                    <a:solidFill>
                      <a:srgbClr val="000000"/>
                    </a:solidFill>
                  </a:rPr>
                  <a:t> </a:t>
                </a:r>
                <a:endParaRPr lang="es-GT" noProof="0" dirty="0"/>
              </a:p>
              <a:p>
                <a:pPr marL="0" indent="0">
                  <a:spcBef>
                    <a:spcPts val="1200"/>
                  </a:spcBef>
                  <a:buNone/>
                  <a:defRPr/>
                </a:pPr>
                <a:endParaRPr lang="es-GT" sz="2400" noProof="0" dirty="0"/>
              </a:p>
              <a:p>
                <a:pPr marL="457200" lvl="1" indent="0">
                  <a:spcBef>
                    <a:spcPts val="1200"/>
                  </a:spcBef>
                  <a:buNone/>
                  <a:defRPr/>
                </a:pPr>
                <a:r>
                  <a:rPr lang="es-GT" noProof="0" dirty="0">
                    <a:latin typeface="Arial" panose="020B0604020202020204" pitchFamily="34" charset="0"/>
                    <a:cs typeface="Arial" panose="020B0604020202020204" pitchFamily="34" charset="0"/>
                  </a:rPr>
                  <a:t>Donde:	 </a:t>
                </a:r>
                <a14:m>
                  <m:oMath xmlns:m="http://schemas.openxmlformats.org/officeDocument/2006/math">
                    <m:r>
                      <a:rPr lang="es-GT" b="1" i="1" noProof="0" smtClean="0">
                        <a:solidFill>
                          <a:prstClr val="black"/>
                        </a:solidFill>
                        <a:latin typeface="Cambria Math" panose="02040503050406030204" pitchFamily="18" charset="0"/>
                      </a:rPr>
                      <m:t>𝒙</m:t>
                    </m:r>
                    <m:r>
                      <a:rPr lang="es-GT" b="1" i="1" noProof="0" smtClean="0">
                        <a:solidFill>
                          <a:prstClr val="black"/>
                        </a:solidFill>
                        <a:latin typeface="Cambria Math" panose="02040503050406030204" pitchFamily="18" charset="0"/>
                      </a:rPr>
                      <m:t> </m:t>
                    </m:r>
                  </m:oMath>
                </a14:m>
                <a:r>
                  <a:rPr lang="es-GT" noProof="0" dirty="0">
                    <a:solidFill>
                      <a:prstClr val="black"/>
                    </a:solidFill>
                    <a:latin typeface="Arial" panose="020B0604020202020204" pitchFamily="34" charset="0"/>
                    <a:cs typeface="Arial" panose="020B0604020202020204" pitchFamily="34" charset="0"/>
                  </a:rPr>
                  <a:t>= numerador</a:t>
                </a:r>
              </a:p>
              <a:p>
                <a:pPr marL="914400" lvl="2" indent="0">
                  <a:spcBef>
                    <a:spcPts val="0"/>
                  </a:spcBef>
                  <a:buNone/>
                  <a:defRPr/>
                </a:pPr>
                <a:r>
                  <a:rPr lang="es-GT" sz="2400" noProof="0" dirty="0">
                    <a:solidFill>
                      <a:prstClr val="black"/>
                    </a:solidFill>
                    <a:latin typeface="Arial" panose="020B0604020202020204" pitchFamily="34" charset="0"/>
                    <a:cs typeface="Arial" panose="020B0604020202020204" pitchFamily="34" charset="0"/>
                  </a:rPr>
                  <a:t>	</a:t>
                </a:r>
                <a:r>
                  <a:rPr lang="es-GT" sz="2400" b="1" noProof="0" dirty="0">
                    <a:solidFill>
                      <a:prstClr val="black"/>
                    </a:solidFill>
                  </a:rPr>
                  <a:t> </a:t>
                </a:r>
                <a14:m>
                  <m:oMath xmlns:m="http://schemas.openxmlformats.org/officeDocument/2006/math">
                    <m:r>
                      <a:rPr lang="es-GT" sz="2400" b="1" i="1" noProof="0" smtClean="0">
                        <a:solidFill>
                          <a:prstClr val="black"/>
                        </a:solidFill>
                        <a:latin typeface="Cambria Math" panose="02040503050406030204" pitchFamily="18" charset="0"/>
                      </a:rPr>
                      <m:t>𝒚</m:t>
                    </m:r>
                  </m:oMath>
                </a14:m>
                <a:r>
                  <a:rPr lang="es-GT" sz="2400" noProof="0" dirty="0">
                    <a:solidFill>
                      <a:prstClr val="black"/>
                    </a:solidFill>
                    <a:latin typeface="Arial" panose="020B0604020202020204" pitchFamily="34" charset="0"/>
                    <a:cs typeface="Arial" panose="020B0604020202020204" pitchFamily="34" charset="0"/>
                  </a:rPr>
                  <a:t> = denominador</a:t>
                </a:r>
              </a:p>
              <a:p>
                <a:pPr marL="914400" lvl="2" indent="0">
                  <a:spcBef>
                    <a:spcPts val="0"/>
                  </a:spcBef>
                  <a:buNone/>
                  <a:defRPr/>
                </a:pPr>
                <a:r>
                  <a:rPr lang="es-GT" sz="2400" noProof="0" dirty="0">
                    <a:solidFill>
                      <a:prstClr val="black"/>
                    </a:solidFill>
                    <a:latin typeface="Arial" panose="020B0604020202020204" pitchFamily="34" charset="0"/>
                    <a:cs typeface="Arial" panose="020B0604020202020204" pitchFamily="34" charset="0"/>
                  </a:rPr>
                  <a:t>	</a:t>
                </a:r>
                <a:r>
                  <a:rPr lang="es-GT" sz="2400" b="1" noProof="0" dirty="0">
                    <a:solidFill>
                      <a:prstClr val="black"/>
                    </a:solidFill>
                  </a:rPr>
                  <a:t> </a:t>
                </a:r>
                <a14:m>
                  <m:oMath xmlns:m="http://schemas.openxmlformats.org/officeDocument/2006/math">
                    <m:r>
                      <a:rPr lang="es-GT" sz="2400" b="1" i="1" noProof="0" smtClean="0">
                        <a:solidFill>
                          <a:prstClr val="black"/>
                        </a:solidFill>
                        <a:latin typeface="Cambria Math" panose="02040503050406030204" pitchFamily="18" charset="0"/>
                      </a:rPr>
                      <m:t>𝒌</m:t>
                    </m:r>
                  </m:oMath>
                </a14:m>
                <a:r>
                  <a:rPr lang="es-GT" sz="2400" noProof="0" dirty="0">
                    <a:solidFill>
                      <a:prstClr val="black"/>
                    </a:solidFill>
                    <a:latin typeface="Arial" panose="020B0604020202020204" pitchFamily="34" charset="0"/>
                    <a:cs typeface="Arial" panose="020B0604020202020204" pitchFamily="34" charset="0"/>
                  </a:rPr>
                  <a:t> = constante (1, 100, 1000, etc.)</a:t>
                </a:r>
              </a:p>
              <a:p>
                <a:pPr>
                  <a:buClr>
                    <a:srgbClr val="006600"/>
                  </a:buClr>
                  <a:defRPr/>
                </a:pPr>
                <a:endParaRPr lang="es-GT" noProof="0" dirty="0"/>
              </a:p>
              <a:p>
                <a:pPr marL="0" indent="0">
                  <a:buNone/>
                </a:pPr>
                <a:endParaRPr lang="es-GT" noProof="0" dirty="0"/>
              </a:p>
            </p:txBody>
          </p:sp>
        </mc:Choice>
        <mc:Fallback xmlns="">
          <p:sp>
            <p:nvSpPr>
              <p:cNvPr id="3" name="Content Placeholder 2"/>
              <p:cNvSpPr>
                <a:spLocks noGrp="1" noRot="1" noChangeAspect="1" noMove="1" noResize="1" noEditPoints="1" noAdjustHandles="1" noChangeArrowheads="1" noChangeShapeType="1" noTextEdit="1"/>
              </p:cNvSpPr>
              <p:nvPr>
                <p:ph sz="half" idx="2"/>
              </p:nvPr>
            </p:nvSpPr>
            <p:spPr>
              <a:blipFill>
                <a:blip r:embed="rId3"/>
                <a:stretch>
                  <a:fillRect l="-1217" t="-1445"/>
                </a:stretch>
              </a:blipFill>
            </p:spPr>
            <p:txBody>
              <a:bodyPr/>
              <a:lstStyle/>
              <a:p>
                <a:r>
                  <a:rPr lang="es-GT">
                    <a:noFill/>
                  </a:rPr>
                  <a:t> </a:t>
                </a:r>
              </a:p>
            </p:txBody>
          </p:sp>
        </mc:Fallback>
      </mc:AlternateContent>
      <p:sp>
        <p:nvSpPr>
          <p:cNvPr id="2" name="Title 1"/>
          <p:cNvSpPr>
            <a:spLocks noGrp="1"/>
          </p:cNvSpPr>
          <p:nvPr>
            <p:ph type="title"/>
          </p:nvPr>
        </p:nvSpPr>
        <p:spPr/>
        <p:txBody>
          <a:bodyPr/>
          <a:lstStyle/>
          <a:p>
            <a:r>
              <a:rPr lang="es-GT" i="0" noProof="0" dirty="0">
                <a:effectLst/>
              </a:rPr>
              <a:t>Razón</a:t>
            </a:r>
            <a:endParaRPr lang="es-GT" noProof="0" dirty="0"/>
          </a:p>
        </p:txBody>
      </p:sp>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4D14E663-81D0-8F41-2919-550E94FD7B45}"/>
                  </a:ext>
                </a:extLst>
              </p:cNvPr>
              <p:cNvSpPr txBox="1"/>
              <p:nvPr/>
            </p:nvSpPr>
            <p:spPr>
              <a:xfrm>
                <a:off x="2342495" y="3152001"/>
                <a:ext cx="2057879" cy="553998"/>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s-GT" sz="3600" b="1" i="1" noProof="0" smtClean="0">
                          <a:latin typeface="Cambria Math" panose="02040503050406030204" pitchFamily="18" charset="0"/>
                          <a:ea typeface="Cambria Math" panose="02040503050406030204" pitchFamily="18" charset="0"/>
                        </a:rPr>
                        <m:t>(</m:t>
                      </m:r>
                      <m:r>
                        <a:rPr lang="es-GT" sz="3600" b="1" i="1" noProof="0" smtClean="0">
                          <a:latin typeface="Cambria Math" panose="02040503050406030204" pitchFamily="18" charset="0"/>
                          <a:ea typeface="Cambria Math" panose="02040503050406030204" pitchFamily="18" charset="0"/>
                        </a:rPr>
                        <m:t>𝒙</m:t>
                      </m:r>
                      <m:r>
                        <a:rPr lang="es-GT" sz="3600" b="1" i="1" noProof="0" smtClean="0">
                          <a:latin typeface="Cambria Math" panose="02040503050406030204" pitchFamily="18" charset="0"/>
                          <a:ea typeface="Cambria Math" panose="02040503050406030204" pitchFamily="18" charset="0"/>
                        </a:rPr>
                        <m:t>:</m:t>
                      </m:r>
                      <m:r>
                        <a:rPr lang="es-GT" sz="3600" b="1" i="1" noProof="0" smtClean="0">
                          <a:latin typeface="Cambria Math" panose="02040503050406030204" pitchFamily="18" charset="0"/>
                          <a:ea typeface="Cambria Math" panose="02040503050406030204" pitchFamily="18" charset="0"/>
                        </a:rPr>
                        <m:t>𝒚</m:t>
                      </m:r>
                      <m:r>
                        <a:rPr lang="es-GT" sz="3600" b="1" i="1" noProof="0" smtClean="0">
                          <a:latin typeface="Cambria Math" panose="02040503050406030204" pitchFamily="18" charset="0"/>
                          <a:ea typeface="Cambria Math" panose="02040503050406030204" pitchFamily="18" charset="0"/>
                        </a:rPr>
                        <m:t>)× </m:t>
                      </m:r>
                      <m:r>
                        <a:rPr lang="es-GT" sz="3600" b="1" i="1" noProof="0" smtClean="0">
                          <a:latin typeface="Cambria Math" panose="02040503050406030204" pitchFamily="18" charset="0"/>
                        </a:rPr>
                        <m:t>𝒌</m:t>
                      </m:r>
                    </m:oMath>
                  </m:oMathPara>
                </a14:m>
                <a:endParaRPr lang="es-GT" sz="3600" b="1" noProof="0" dirty="0"/>
              </a:p>
            </p:txBody>
          </p:sp>
        </mc:Choice>
        <mc:Fallback xmlns="">
          <p:sp>
            <p:nvSpPr>
              <p:cNvPr id="4" name="TextBox 3">
                <a:extLst>
                  <a:ext uri="{FF2B5EF4-FFF2-40B4-BE49-F238E27FC236}">
                    <a16:creationId xmlns:a16="http://schemas.microsoft.com/office/drawing/2014/main" id="{4D14E663-81D0-8F41-2919-550E94FD7B45}"/>
                  </a:ext>
                </a:extLst>
              </p:cNvPr>
              <p:cNvSpPr txBox="1">
                <a:spLocks noRot="1" noChangeAspect="1" noMove="1" noResize="1" noEditPoints="1" noAdjustHandles="1" noChangeArrowheads="1" noChangeShapeType="1" noTextEdit="1"/>
              </p:cNvSpPr>
              <p:nvPr/>
            </p:nvSpPr>
            <p:spPr>
              <a:xfrm>
                <a:off x="2342495" y="3152001"/>
                <a:ext cx="2057879" cy="553998"/>
              </a:xfrm>
              <a:prstGeom prst="rect">
                <a:avLst/>
              </a:prstGeom>
              <a:blipFill>
                <a:blip r:embed="rId4"/>
                <a:stretch>
                  <a:fillRect/>
                </a:stretch>
              </a:blipFill>
            </p:spPr>
            <p:txBody>
              <a:bodyPr/>
              <a:lstStyle/>
              <a:p>
                <a:r>
                  <a:rPr lang="es-GT">
                    <a:noFill/>
                  </a:rPr>
                  <a:t> </a:t>
                </a:r>
              </a:p>
            </p:txBody>
          </p:sp>
        </mc:Fallback>
      </mc:AlternateContent>
    </p:spTree>
    <p:extLst>
      <p:ext uri="{BB962C8B-B14F-4D97-AF65-F5344CB8AC3E}">
        <p14:creationId xmlns:p14="http://schemas.microsoft.com/office/powerpoint/2010/main" val="186126776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a:xfrm>
            <a:off x="397959" y="1372531"/>
            <a:ext cx="11794041" cy="4639309"/>
          </a:xfrm>
        </p:spPr>
        <p:txBody>
          <a:bodyPr/>
          <a:lstStyle/>
          <a:p>
            <a:pPr marL="0" indent="0">
              <a:buClr>
                <a:srgbClr val="006600"/>
              </a:buClr>
              <a:buNone/>
              <a:defRPr/>
            </a:pPr>
            <a:r>
              <a:rPr lang="es-GT" noProof="0" dirty="0">
                <a:solidFill>
                  <a:srgbClr val="000000"/>
                </a:solidFill>
              </a:rPr>
              <a:t>Calcular la razón de hombres y mujeres en este conjunto de datos.</a:t>
            </a:r>
          </a:p>
          <a:p>
            <a:pPr>
              <a:buClr>
                <a:srgbClr val="006600"/>
              </a:buClr>
              <a:defRPr/>
            </a:pPr>
            <a:endParaRPr lang="es-GT" noProof="0" dirty="0">
              <a:solidFill>
                <a:srgbClr val="000000"/>
              </a:solidFill>
            </a:endParaRPr>
          </a:p>
          <a:p>
            <a:pPr marL="0" indent="0">
              <a:buClr>
                <a:srgbClr val="006600"/>
              </a:buClr>
              <a:buNone/>
              <a:defRPr/>
            </a:pPr>
            <a:endParaRPr lang="es-GT" noProof="0" dirty="0"/>
          </a:p>
          <a:p>
            <a:pPr marL="0" indent="0">
              <a:buClr>
                <a:srgbClr val="006600"/>
              </a:buClr>
              <a:buNone/>
              <a:defRPr/>
            </a:pPr>
            <a:r>
              <a:rPr lang="es-GT" noProof="0" dirty="0"/>
              <a:t>	</a:t>
            </a:r>
          </a:p>
        </p:txBody>
      </p:sp>
      <p:sp>
        <p:nvSpPr>
          <p:cNvPr id="2" name="Title 1"/>
          <p:cNvSpPr>
            <a:spLocks noGrp="1"/>
          </p:cNvSpPr>
          <p:nvPr>
            <p:ph type="title"/>
          </p:nvPr>
        </p:nvSpPr>
        <p:spPr/>
        <p:txBody>
          <a:bodyPr lIns="91440" tIns="45720" rIns="91440" bIns="45720" anchor="t"/>
          <a:lstStyle/>
          <a:p>
            <a:r>
              <a:rPr lang="es-GT" i="0" noProof="0" dirty="0">
                <a:effectLst/>
              </a:rPr>
              <a:t>Razón</a:t>
            </a:r>
            <a:r>
              <a:rPr lang="es-GT" noProof="0" dirty="0"/>
              <a:t>: ejercicio 1</a:t>
            </a:r>
          </a:p>
        </p:txBody>
      </p:sp>
      <p:graphicFrame>
        <p:nvGraphicFramePr>
          <p:cNvPr id="4" name="Table 3"/>
          <p:cNvGraphicFramePr>
            <a:graphicFrameLocks noGrp="1"/>
          </p:cNvGraphicFramePr>
          <p:nvPr>
            <p:extLst>
              <p:ext uri="{D42A27DB-BD31-4B8C-83A1-F6EECF244321}">
                <p14:modId xmlns:p14="http://schemas.microsoft.com/office/powerpoint/2010/main" val="2981410672"/>
              </p:ext>
            </p:extLst>
          </p:nvPr>
        </p:nvGraphicFramePr>
        <p:xfrm>
          <a:off x="838200" y="2116871"/>
          <a:ext cx="1286106" cy="4219575"/>
        </p:xfrm>
        <a:graphic>
          <a:graphicData uri="http://schemas.openxmlformats.org/drawingml/2006/table">
            <a:tbl>
              <a:tblPr/>
              <a:tblGrid>
                <a:gridCol w="1286106">
                  <a:extLst>
                    <a:ext uri="{9D8B030D-6E8A-4147-A177-3AD203B41FA5}">
                      <a16:colId xmlns:a16="http://schemas.microsoft.com/office/drawing/2014/main" val="20003"/>
                    </a:ext>
                  </a:extLst>
                </a:gridCol>
              </a:tblGrid>
              <a:tr h="762000">
                <a:tc>
                  <a:txBody>
                    <a:bodyPr/>
                    <a:lstStyle/>
                    <a:p>
                      <a:pPr algn="ctr" fontAlgn="ctr"/>
                      <a:r>
                        <a:rPr lang="es-GT" sz="2000" b="1" i="0" u="none" strike="noStrike" noProof="0" dirty="0">
                          <a:solidFill>
                            <a:srgbClr val="000000"/>
                          </a:solidFill>
                          <a:effectLst/>
                          <a:latin typeface="Arial" panose="020B0604020202020204" pitchFamily="34" charset="0"/>
                          <a:cs typeface="Arial" panose="020B0604020202020204" pitchFamily="34" charset="0"/>
                        </a:rPr>
                        <a:t>Sexo (H/M)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2"/>
                    </a:solidFill>
                  </a:tcPr>
                </a:tc>
                <a:extLst>
                  <a:ext uri="{0D108BD9-81ED-4DB2-BD59-A6C34878D82A}">
                    <a16:rowId xmlns:a16="http://schemas.microsoft.com/office/drawing/2014/main" val="10000"/>
                  </a:ext>
                </a:extLst>
              </a:tr>
              <a:tr h="190500">
                <a:tc>
                  <a:txBody>
                    <a:bodyPr/>
                    <a:lstStyle/>
                    <a:p>
                      <a:pPr algn="ctr" fontAlgn="b"/>
                      <a:r>
                        <a:rPr lang="es-GT" sz="2000" b="0" i="0" u="none" strike="noStrike" noProof="0" dirty="0">
                          <a:solidFill>
                            <a:srgbClr val="000000"/>
                          </a:solidFill>
                          <a:effectLst/>
                          <a:latin typeface="Arial" panose="020B0604020202020204" pitchFamily="34" charset="0"/>
                          <a:cs typeface="Arial" panose="020B0604020202020204" pitchFamily="34" charset="0"/>
                        </a:rPr>
                        <a:t>H</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90500">
                <a:tc>
                  <a:txBody>
                    <a:bodyPr/>
                    <a:lstStyle/>
                    <a:p>
                      <a:pPr algn="ctr" fontAlgn="b"/>
                      <a:r>
                        <a:rPr lang="es-GT" sz="2000" b="0" i="0" u="none" strike="noStrike" noProof="0" dirty="0">
                          <a:solidFill>
                            <a:srgbClr val="000000"/>
                          </a:solidFill>
                          <a:effectLst/>
                          <a:latin typeface="Arial" panose="020B0604020202020204" pitchFamily="34" charset="0"/>
                          <a:cs typeface="Arial" panose="020B0604020202020204" pitchFamily="34" charset="0"/>
                        </a:rPr>
                        <a:t>M</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0003"/>
                  </a:ext>
                </a:extLst>
              </a:tr>
              <a:tr h="190500">
                <a:tc>
                  <a:txBody>
                    <a:bodyPr/>
                    <a:lstStyle/>
                    <a:p>
                      <a:pPr algn="ctr" fontAlgn="b"/>
                      <a:r>
                        <a:rPr lang="es-GT" sz="2000" b="0" i="0" u="none" strike="noStrike" noProof="0" dirty="0">
                          <a:solidFill>
                            <a:srgbClr val="000000"/>
                          </a:solidFill>
                          <a:effectLst/>
                          <a:latin typeface="Arial" panose="020B0604020202020204" pitchFamily="34" charset="0"/>
                          <a:cs typeface="Arial" panose="020B0604020202020204" pitchFamily="34" charset="0"/>
                        </a:rPr>
                        <a:t>H</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190500">
                <a:tc>
                  <a:txBody>
                    <a:bodyPr/>
                    <a:lstStyle/>
                    <a:p>
                      <a:pPr algn="ctr" fontAlgn="b"/>
                      <a:r>
                        <a:rPr lang="es-GT" sz="2000" b="0" i="0" u="none" strike="noStrike" noProof="0" dirty="0">
                          <a:solidFill>
                            <a:srgbClr val="000000"/>
                          </a:solidFill>
                          <a:effectLst/>
                          <a:latin typeface="Arial" panose="020B0604020202020204" pitchFamily="34" charset="0"/>
                          <a:cs typeface="Arial" panose="020B0604020202020204" pitchFamily="34" charset="0"/>
                        </a:rPr>
                        <a:t>H</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0005"/>
                  </a:ext>
                </a:extLst>
              </a:tr>
              <a:tr h="190500">
                <a:tc>
                  <a:txBody>
                    <a:bodyPr/>
                    <a:lstStyle/>
                    <a:p>
                      <a:pPr algn="ctr" fontAlgn="b"/>
                      <a:r>
                        <a:rPr lang="es-GT" sz="2000" b="0" i="0" u="none" strike="noStrike" noProof="0" dirty="0">
                          <a:solidFill>
                            <a:srgbClr val="000000"/>
                          </a:solidFill>
                          <a:effectLst/>
                          <a:latin typeface="Arial" panose="020B0604020202020204" pitchFamily="34" charset="0"/>
                          <a:cs typeface="Arial" panose="020B0604020202020204" pitchFamily="34" charset="0"/>
                        </a:rPr>
                        <a:t>M</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190500">
                <a:tc>
                  <a:txBody>
                    <a:bodyPr/>
                    <a:lstStyle/>
                    <a:p>
                      <a:pPr algn="ctr" fontAlgn="b"/>
                      <a:r>
                        <a:rPr lang="es-GT" sz="2000" b="0" i="0" u="none" strike="noStrike" noProof="0" dirty="0">
                          <a:solidFill>
                            <a:srgbClr val="000000"/>
                          </a:solidFill>
                          <a:effectLst/>
                          <a:latin typeface="Arial" panose="020B0604020202020204" pitchFamily="34" charset="0"/>
                          <a:cs typeface="Arial" panose="020B0604020202020204" pitchFamily="34" charset="0"/>
                        </a:rPr>
                        <a:t>H</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0007"/>
                  </a:ext>
                </a:extLst>
              </a:tr>
              <a:tr h="190500">
                <a:tc>
                  <a:txBody>
                    <a:bodyPr/>
                    <a:lstStyle/>
                    <a:p>
                      <a:pPr algn="ctr" fontAlgn="b"/>
                      <a:r>
                        <a:rPr lang="es-GT" sz="2000" b="0" i="0" u="none" strike="noStrike" noProof="0" dirty="0">
                          <a:solidFill>
                            <a:srgbClr val="000000"/>
                          </a:solidFill>
                          <a:effectLst/>
                          <a:latin typeface="Arial" panose="020B0604020202020204" pitchFamily="34" charset="0"/>
                          <a:cs typeface="Arial" panose="020B0604020202020204" pitchFamily="34" charset="0"/>
                        </a:rPr>
                        <a:t>M</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190500">
                <a:tc>
                  <a:txBody>
                    <a:bodyPr/>
                    <a:lstStyle/>
                    <a:p>
                      <a:pPr algn="ctr" fontAlgn="b"/>
                      <a:r>
                        <a:rPr lang="es-GT" sz="2000" b="0" i="0" u="none" strike="noStrike" noProof="0" dirty="0">
                          <a:solidFill>
                            <a:srgbClr val="000000"/>
                          </a:solidFill>
                          <a:effectLst/>
                          <a:latin typeface="Arial" panose="020B0604020202020204" pitchFamily="34" charset="0"/>
                          <a:cs typeface="Arial" panose="020B0604020202020204" pitchFamily="34" charset="0"/>
                        </a:rPr>
                        <a:t>M</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0009"/>
                  </a:ext>
                </a:extLst>
              </a:tr>
              <a:tr h="190500">
                <a:tc>
                  <a:txBody>
                    <a:bodyPr/>
                    <a:lstStyle/>
                    <a:p>
                      <a:pPr algn="ctr" fontAlgn="b"/>
                      <a:r>
                        <a:rPr lang="es-GT" sz="2000" b="0" i="0" u="none" strike="noStrike" noProof="0" dirty="0">
                          <a:solidFill>
                            <a:srgbClr val="000000"/>
                          </a:solidFill>
                          <a:effectLst/>
                          <a:latin typeface="Arial" panose="020B0604020202020204" pitchFamily="34" charset="0"/>
                          <a:cs typeface="Arial" panose="020B0604020202020204" pitchFamily="34" charset="0"/>
                        </a:rPr>
                        <a:t>M</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0"/>
                  </a:ext>
                </a:extLst>
              </a:tr>
              <a:tr h="190500">
                <a:tc>
                  <a:txBody>
                    <a:bodyPr/>
                    <a:lstStyle/>
                    <a:p>
                      <a:pPr algn="ctr" fontAlgn="b"/>
                      <a:r>
                        <a:rPr lang="es-GT" sz="2000" b="0" i="0" u="none" strike="noStrike" noProof="0" dirty="0">
                          <a:solidFill>
                            <a:srgbClr val="000000"/>
                          </a:solidFill>
                          <a:effectLst/>
                          <a:latin typeface="Arial" panose="020B0604020202020204" pitchFamily="34" charset="0"/>
                          <a:cs typeface="Arial" panose="020B0604020202020204" pitchFamily="34" charset="0"/>
                        </a:rPr>
                        <a:t>H</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0011"/>
                  </a:ext>
                </a:extLst>
              </a:tr>
              <a:tr h="190500">
                <a:tc>
                  <a:txBody>
                    <a:bodyPr/>
                    <a:lstStyle/>
                    <a:p>
                      <a:pPr algn="ctr" fontAlgn="b"/>
                      <a:r>
                        <a:rPr lang="es-GT" sz="2000" b="0" i="0" u="none" strike="noStrike" noProof="0" dirty="0">
                          <a:solidFill>
                            <a:srgbClr val="000000"/>
                          </a:solidFill>
                          <a:effectLst/>
                          <a:latin typeface="Arial" panose="020B0604020202020204" pitchFamily="34" charset="0"/>
                          <a:cs typeface="Arial" panose="020B0604020202020204" pitchFamily="34" charset="0"/>
                        </a:rPr>
                        <a:t>M</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2"/>
                  </a:ext>
                </a:extLst>
              </a:tr>
            </a:tbl>
          </a:graphicData>
        </a:graphic>
      </p:graphicFrame>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03B6857E-9FD2-0CD0-20E1-28AE71ED6AEA}"/>
                  </a:ext>
                </a:extLst>
              </p:cNvPr>
              <p:cNvSpPr txBox="1"/>
              <p:nvPr/>
            </p:nvSpPr>
            <p:spPr>
              <a:xfrm>
                <a:off x="2492492" y="3369018"/>
                <a:ext cx="7493044" cy="2513509"/>
              </a:xfrm>
              <a:prstGeom prst="rect">
                <a:avLst/>
              </a:prstGeom>
              <a:noFill/>
            </p:spPr>
            <p:txBody>
              <a:bodyPr wrap="square">
                <a:spAutoFit/>
              </a:bodyPr>
              <a:lstStyle/>
              <a:p>
                <a:pPr>
                  <a:spcBef>
                    <a:spcPts val="500"/>
                  </a:spcBef>
                  <a:spcAft>
                    <a:spcPts val="500"/>
                  </a:spcAft>
                  <a:defRPr/>
                </a:pPr>
                <a:r>
                  <a:rPr lang="es-GT" sz="2400" noProof="0" dirty="0"/>
                  <a:t> </a:t>
                </a:r>
                <a14:m>
                  <m:oMath xmlns:m="http://schemas.openxmlformats.org/officeDocument/2006/math">
                    <m:r>
                      <a:rPr lang="es-GT" sz="2400" b="1" i="1" noProof="0" smtClean="0">
                        <a:solidFill>
                          <a:prstClr val="black"/>
                        </a:solidFill>
                        <a:latin typeface="Cambria Math" panose="02040503050406030204" pitchFamily="18" charset="0"/>
                      </a:rPr>
                      <m:t>𝒙</m:t>
                    </m:r>
                    <m:r>
                      <a:rPr lang="es-GT" sz="2400" b="1" i="1" noProof="0" smtClean="0">
                        <a:solidFill>
                          <a:prstClr val="black"/>
                        </a:solidFill>
                        <a:latin typeface="Cambria Math" panose="02040503050406030204" pitchFamily="18" charset="0"/>
                      </a:rPr>
                      <m:t> </m:t>
                    </m:r>
                  </m:oMath>
                </a14:m>
                <a:r>
                  <a:rPr lang="es-GT" sz="2400" noProof="0" dirty="0"/>
                  <a:t>=  </a:t>
                </a:r>
                <a:endParaRPr lang="es-GT" sz="2400" b="1" noProof="0" dirty="0">
                  <a:solidFill>
                    <a:srgbClr val="109648"/>
                  </a:solidFill>
                </a:endParaRPr>
              </a:p>
              <a:p>
                <a:pPr>
                  <a:spcBef>
                    <a:spcPts val="500"/>
                  </a:spcBef>
                  <a:spcAft>
                    <a:spcPts val="500"/>
                  </a:spcAft>
                  <a:defRPr/>
                </a:pPr>
                <a:r>
                  <a:rPr lang="es-GT" sz="2400" noProof="0" dirty="0"/>
                  <a:t> </a:t>
                </a:r>
                <a14:m>
                  <m:oMath xmlns:m="http://schemas.openxmlformats.org/officeDocument/2006/math">
                    <m:r>
                      <a:rPr lang="es-GT" sz="2400" b="1" i="1" noProof="0" smtClean="0">
                        <a:solidFill>
                          <a:prstClr val="black"/>
                        </a:solidFill>
                        <a:latin typeface="Cambria Math" panose="02040503050406030204" pitchFamily="18" charset="0"/>
                      </a:rPr>
                      <m:t>𝒚</m:t>
                    </m:r>
                    <m:r>
                      <a:rPr lang="es-GT" sz="2400" b="1" i="1" noProof="0" smtClean="0">
                        <a:solidFill>
                          <a:prstClr val="black"/>
                        </a:solidFill>
                        <a:latin typeface="Cambria Math" panose="02040503050406030204" pitchFamily="18" charset="0"/>
                      </a:rPr>
                      <m:t> </m:t>
                    </m:r>
                  </m:oMath>
                </a14:m>
                <a:r>
                  <a:rPr lang="es-GT" sz="2400" noProof="0" dirty="0"/>
                  <a:t>= </a:t>
                </a:r>
                <a:endParaRPr lang="es-GT" sz="2400" b="1" noProof="0" dirty="0">
                  <a:solidFill>
                    <a:srgbClr val="109648"/>
                  </a:solidFill>
                </a:endParaRPr>
              </a:p>
              <a:p>
                <a:pPr>
                  <a:spcBef>
                    <a:spcPts val="500"/>
                  </a:spcBef>
                  <a:spcAft>
                    <a:spcPts val="500"/>
                  </a:spcAft>
                  <a:defRPr/>
                </a:pPr>
                <a:r>
                  <a:rPr lang="es-GT" sz="2400" noProof="0" dirty="0"/>
                  <a:t> </a:t>
                </a:r>
                <a14:m>
                  <m:oMath xmlns:m="http://schemas.openxmlformats.org/officeDocument/2006/math">
                    <m:r>
                      <a:rPr lang="es-GT" sz="2400" b="1" i="1" noProof="0" smtClean="0">
                        <a:latin typeface="Cambria Math" panose="02040503050406030204" pitchFamily="18" charset="0"/>
                      </a:rPr>
                      <m:t>𝒌</m:t>
                    </m:r>
                    <m:r>
                      <a:rPr lang="es-GT" sz="2400" b="1" i="1" noProof="0" smtClean="0">
                        <a:latin typeface="Cambria Math" panose="02040503050406030204" pitchFamily="18" charset="0"/>
                      </a:rPr>
                      <m:t> </m:t>
                    </m:r>
                  </m:oMath>
                </a14:m>
                <a:r>
                  <a:rPr lang="es-GT" sz="2400" noProof="0" dirty="0"/>
                  <a:t>(constante) = </a:t>
                </a:r>
                <a:endParaRPr lang="es-GT" sz="2400" b="1" noProof="0" dirty="0">
                  <a:solidFill>
                    <a:srgbClr val="109648"/>
                  </a:solidFill>
                </a:endParaRPr>
              </a:p>
              <a:p>
                <a:pPr marL="0" indent="0">
                  <a:spcBef>
                    <a:spcPts val="500"/>
                  </a:spcBef>
                  <a:spcAft>
                    <a:spcPts val="500"/>
                  </a:spcAft>
                  <a:buNone/>
                  <a:defRPr/>
                </a:pPr>
                <a:endParaRPr lang="es-GT" sz="2400" noProof="0" dirty="0"/>
              </a:p>
              <a:p>
                <a:pPr>
                  <a:spcBef>
                    <a:spcPts val="500"/>
                  </a:spcBef>
                  <a:spcAft>
                    <a:spcPts val="500"/>
                  </a:spcAft>
                  <a:defRPr/>
                </a:pPr>
                <a:r>
                  <a:rPr lang="es-GT" sz="2800" i="0" noProof="0" dirty="0">
                    <a:effectLst/>
                  </a:rPr>
                  <a:t>Razón</a:t>
                </a:r>
                <a:r>
                  <a:rPr lang="es-GT" sz="2800" noProof="0" dirty="0"/>
                  <a:t> (H:M) = </a:t>
                </a:r>
                <a:endParaRPr lang="es-GT" sz="2400" noProof="0" dirty="0">
                  <a:solidFill>
                    <a:srgbClr val="109648"/>
                  </a:solidFill>
                </a:endParaRPr>
              </a:p>
            </p:txBody>
          </p:sp>
        </mc:Choice>
        <mc:Fallback xmlns="">
          <p:sp>
            <p:nvSpPr>
              <p:cNvPr id="9" name="TextBox 8">
                <a:extLst>
                  <a:ext uri="{FF2B5EF4-FFF2-40B4-BE49-F238E27FC236}">
                    <a16:creationId xmlns:a16="http://schemas.microsoft.com/office/drawing/2014/main" id="{03B6857E-9FD2-0CD0-20E1-28AE71ED6AEA}"/>
                  </a:ext>
                </a:extLst>
              </p:cNvPr>
              <p:cNvSpPr txBox="1">
                <a:spLocks noRot="1" noChangeAspect="1" noMove="1" noResize="1" noEditPoints="1" noAdjustHandles="1" noChangeArrowheads="1" noChangeShapeType="1" noTextEdit="1"/>
              </p:cNvSpPr>
              <p:nvPr/>
            </p:nvSpPr>
            <p:spPr>
              <a:xfrm>
                <a:off x="2492492" y="3369018"/>
                <a:ext cx="7493044" cy="2513509"/>
              </a:xfrm>
              <a:prstGeom prst="rect">
                <a:avLst/>
              </a:prstGeom>
              <a:blipFill>
                <a:blip r:embed="rId3"/>
                <a:stretch>
                  <a:fillRect l="-1709" t="-1699" b="-5825"/>
                </a:stretch>
              </a:blipFill>
            </p:spPr>
            <p:txBody>
              <a:bodyPr/>
              <a:lstStyle/>
              <a:p>
                <a:r>
                  <a:rPr lang="es-GT">
                    <a:noFill/>
                  </a:rPr>
                  <a:t> </a:t>
                </a:r>
              </a:p>
            </p:txBody>
          </p:sp>
        </mc:Fallback>
      </mc:AlternateContent>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3C93EB63-C937-FED1-BB99-C597D4207DB3}"/>
                  </a:ext>
                </a:extLst>
              </p:cNvPr>
              <p:cNvSpPr txBox="1"/>
              <p:nvPr/>
            </p:nvSpPr>
            <p:spPr>
              <a:xfrm>
                <a:off x="3982928" y="2312749"/>
                <a:ext cx="2057879" cy="553998"/>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s-GT" sz="3600" b="1" i="1" noProof="0" smtClean="0">
                          <a:latin typeface="Cambria Math" panose="02040503050406030204" pitchFamily="18" charset="0"/>
                          <a:ea typeface="Cambria Math" panose="02040503050406030204" pitchFamily="18" charset="0"/>
                        </a:rPr>
                        <m:t>(</m:t>
                      </m:r>
                      <m:r>
                        <a:rPr lang="es-GT" sz="3600" b="1" i="1" noProof="0" smtClean="0">
                          <a:latin typeface="Cambria Math" panose="02040503050406030204" pitchFamily="18" charset="0"/>
                          <a:ea typeface="Cambria Math" panose="02040503050406030204" pitchFamily="18" charset="0"/>
                        </a:rPr>
                        <m:t>𝒙</m:t>
                      </m:r>
                      <m:r>
                        <a:rPr lang="es-GT" sz="3600" b="1" i="1" noProof="0" smtClean="0">
                          <a:latin typeface="Cambria Math" panose="02040503050406030204" pitchFamily="18" charset="0"/>
                          <a:ea typeface="Cambria Math" panose="02040503050406030204" pitchFamily="18" charset="0"/>
                        </a:rPr>
                        <m:t>:</m:t>
                      </m:r>
                      <m:r>
                        <a:rPr lang="es-GT" sz="3600" b="1" i="1" noProof="0" smtClean="0">
                          <a:latin typeface="Cambria Math" panose="02040503050406030204" pitchFamily="18" charset="0"/>
                          <a:ea typeface="Cambria Math" panose="02040503050406030204" pitchFamily="18" charset="0"/>
                        </a:rPr>
                        <m:t>𝒚</m:t>
                      </m:r>
                      <m:r>
                        <a:rPr lang="es-GT" sz="3600" b="1" i="1" noProof="0" smtClean="0">
                          <a:latin typeface="Cambria Math" panose="02040503050406030204" pitchFamily="18" charset="0"/>
                          <a:ea typeface="Cambria Math" panose="02040503050406030204" pitchFamily="18" charset="0"/>
                        </a:rPr>
                        <m:t>)× </m:t>
                      </m:r>
                      <m:r>
                        <a:rPr lang="es-GT" sz="3600" b="1" i="1" noProof="0" smtClean="0">
                          <a:latin typeface="Cambria Math" panose="02040503050406030204" pitchFamily="18" charset="0"/>
                        </a:rPr>
                        <m:t>𝒌</m:t>
                      </m:r>
                    </m:oMath>
                  </m:oMathPara>
                </a14:m>
                <a:endParaRPr lang="es-GT" sz="3600" b="1" noProof="0" dirty="0"/>
              </a:p>
            </p:txBody>
          </p:sp>
        </mc:Choice>
        <mc:Fallback xmlns="">
          <p:sp>
            <p:nvSpPr>
              <p:cNvPr id="10" name="TextBox 9">
                <a:extLst>
                  <a:ext uri="{FF2B5EF4-FFF2-40B4-BE49-F238E27FC236}">
                    <a16:creationId xmlns:a16="http://schemas.microsoft.com/office/drawing/2014/main" id="{3C93EB63-C937-FED1-BB99-C597D4207DB3}"/>
                  </a:ext>
                </a:extLst>
              </p:cNvPr>
              <p:cNvSpPr txBox="1">
                <a:spLocks noRot="1" noChangeAspect="1" noMove="1" noResize="1" noEditPoints="1" noAdjustHandles="1" noChangeArrowheads="1" noChangeShapeType="1" noTextEdit="1"/>
              </p:cNvSpPr>
              <p:nvPr/>
            </p:nvSpPr>
            <p:spPr>
              <a:xfrm>
                <a:off x="3982928" y="2312749"/>
                <a:ext cx="2057879" cy="553998"/>
              </a:xfrm>
              <a:prstGeom prst="rect">
                <a:avLst/>
              </a:prstGeom>
              <a:blipFill>
                <a:blip r:embed="rId4"/>
                <a:stretch>
                  <a:fillRect/>
                </a:stretch>
              </a:blipFill>
            </p:spPr>
            <p:txBody>
              <a:bodyPr/>
              <a:lstStyle/>
              <a:p>
                <a:r>
                  <a:rPr lang="es-GT">
                    <a:noFill/>
                  </a:rPr>
                  <a:t> </a:t>
                </a:r>
              </a:p>
            </p:txBody>
          </p:sp>
        </mc:Fallback>
      </mc:AlternateContent>
      <p:sp>
        <p:nvSpPr>
          <p:cNvPr id="14" name="TextBox 13">
            <a:extLst>
              <a:ext uri="{FF2B5EF4-FFF2-40B4-BE49-F238E27FC236}">
                <a16:creationId xmlns:a16="http://schemas.microsoft.com/office/drawing/2014/main" id="{79529F98-4CE9-76FA-BED1-1D6215998E24}"/>
              </a:ext>
            </a:extLst>
          </p:cNvPr>
          <p:cNvSpPr txBox="1"/>
          <p:nvPr/>
        </p:nvSpPr>
        <p:spPr>
          <a:xfrm>
            <a:off x="4942335" y="5359307"/>
            <a:ext cx="799147" cy="523220"/>
          </a:xfrm>
          <a:prstGeom prst="rect">
            <a:avLst/>
          </a:prstGeom>
          <a:noFill/>
        </p:spPr>
        <p:txBody>
          <a:bodyPr wrap="square">
            <a:spAutoFit/>
          </a:bodyPr>
          <a:lstStyle/>
          <a:p>
            <a:r>
              <a:rPr kumimoji="0" lang="es-GT" sz="2800" b="1" i="0" u="none" strike="noStrike" kern="1200" cap="none" spc="0" normalizeH="0" baseline="0" noProof="0" dirty="0">
                <a:ln>
                  <a:noFill/>
                </a:ln>
                <a:solidFill>
                  <a:srgbClr val="00953A"/>
                </a:solidFill>
                <a:effectLst/>
                <a:uLnTx/>
                <a:uFillTx/>
                <a:latin typeface="Arial"/>
              </a:rPr>
              <a:t>5:6</a:t>
            </a:r>
            <a:endParaRPr lang="es-GT" noProof="0" dirty="0">
              <a:solidFill>
                <a:srgbClr val="00953A"/>
              </a:solidFill>
            </a:endParaRPr>
          </a:p>
        </p:txBody>
      </p:sp>
      <p:sp>
        <p:nvSpPr>
          <p:cNvPr id="15" name="TextBox 14">
            <a:extLst>
              <a:ext uri="{FF2B5EF4-FFF2-40B4-BE49-F238E27FC236}">
                <a16:creationId xmlns:a16="http://schemas.microsoft.com/office/drawing/2014/main" id="{E9D2F18B-43E5-29D3-B206-65AA04091448}"/>
              </a:ext>
            </a:extLst>
          </p:cNvPr>
          <p:cNvSpPr txBox="1"/>
          <p:nvPr/>
        </p:nvSpPr>
        <p:spPr>
          <a:xfrm>
            <a:off x="3018000" y="3837330"/>
            <a:ext cx="4269036" cy="461665"/>
          </a:xfrm>
          <a:prstGeom prst="rect">
            <a:avLst/>
          </a:prstGeom>
          <a:noFill/>
        </p:spPr>
        <p:txBody>
          <a:bodyPr wrap="square">
            <a:spAutoFit/>
          </a:bodyPr>
          <a:lstStyle/>
          <a:p>
            <a:r>
              <a:rPr kumimoji="0" lang="es-GT" sz="2400" b="1" i="0" u="none" strike="noStrike" kern="1200" cap="none" spc="0" normalizeH="0" baseline="0" noProof="0" dirty="0">
                <a:ln>
                  <a:noFill/>
                </a:ln>
                <a:solidFill>
                  <a:srgbClr val="00953A"/>
                </a:solidFill>
                <a:effectLst/>
                <a:uLnTx/>
                <a:uFillTx/>
                <a:latin typeface="Arial"/>
              </a:rPr>
              <a:t> número de mujeres = 6</a:t>
            </a:r>
            <a:endParaRPr lang="es-GT" sz="2400" b="1" noProof="0" dirty="0">
              <a:solidFill>
                <a:srgbClr val="00953A"/>
              </a:solidFill>
            </a:endParaRPr>
          </a:p>
        </p:txBody>
      </p:sp>
      <p:sp>
        <p:nvSpPr>
          <p:cNvPr id="16" name="TextBox 15">
            <a:extLst>
              <a:ext uri="{FF2B5EF4-FFF2-40B4-BE49-F238E27FC236}">
                <a16:creationId xmlns:a16="http://schemas.microsoft.com/office/drawing/2014/main" id="{1DCF686E-2BF5-C3FF-011E-1529F2A8C527}"/>
              </a:ext>
            </a:extLst>
          </p:cNvPr>
          <p:cNvSpPr txBox="1"/>
          <p:nvPr/>
        </p:nvSpPr>
        <p:spPr>
          <a:xfrm>
            <a:off x="2997186" y="3330662"/>
            <a:ext cx="4269036" cy="461665"/>
          </a:xfrm>
          <a:prstGeom prst="rect">
            <a:avLst/>
          </a:prstGeom>
          <a:noFill/>
        </p:spPr>
        <p:txBody>
          <a:bodyPr wrap="square">
            <a:spAutoFit/>
          </a:bodyPr>
          <a:lstStyle/>
          <a:p>
            <a:r>
              <a:rPr kumimoji="0" lang="es-GT" sz="2400" b="1" i="0" u="none" strike="noStrike" kern="1200" cap="none" spc="0" normalizeH="0" baseline="0" noProof="0" dirty="0">
                <a:ln>
                  <a:noFill/>
                </a:ln>
                <a:solidFill>
                  <a:srgbClr val="00953A"/>
                </a:solidFill>
                <a:effectLst/>
                <a:uLnTx/>
                <a:uFillTx/>
                <a:latin typeface="Arial"/>
              </a:rPr>
              <a:t> número de hombres = 5</a:t>
            </a:r>
            <a:endParaRPr lang="es-GT" sz="2400" b="1" noProof="0" dirty="0">
              <a:solidFill>
                <a:srgbClr val="00953A"/>
              </a:solidFill>
            </a:endParaRPr>
          </a:p>
        </p:txBody>
      </p:sp>
      <p:sp>
        <p:nvSpPr>
          <p:cNvPr id="17" name="TextBox 16">
            <a:extLst>
              <a:ext uri="{FF2B5EF4-FFF2-40B4-BE49-F238E27FC236}">
                <a16:creationId xmlns:a16="http://schemas.microsoft.com/office/drawing/2014/main" id="{EA92369E-F321-132D-6D8B-7EA6789C10E3}"/>
              </a:ext>
            </a:extLst>
          </p:cNvPr>
          <p:cNvSpPr txBox="1"/>
          <p:nvPr/>
        </p:nvSpPr>
        <p:spPr>
          <a:xfrm>
            <a:off x="4596699" y="4369202"/>
            <a:ext cx="681105" cy="461665"/>
          </a:xfrm>
          <a:prstGeom prst="rect">
            <a:avLst/>
          </a:prstGeom>
          <a:noFill/>
        </p:spPr>
        <p:txBody>
          <a:bodyPr wrap="square">
            <a:spAutoFit/>
          </a:bodyPr>
          <a:lstStyle/>
          <a:p>
            <a:r>
              <a:rPr lang="es-GT" sz="2400" b="1" noProof="0" dirty="0">
                <a:solidFill>
                  <a:srgbClr val="00953A"/>
                </a:solidFill>
                <a:latin typeface="Arial"/>
              </a:rPr>
              <a:t> 1</a:t>
            </a:r>
            <a:endParaRPr lang="es-GT" sz="2400" b="1" noProof="0" dirty="0">
              <a:solidFill>
                <a:srgbClr val="00953A"/>
              </a:solidFill>
            </a:endParaRPr>
          </a:p>
        </p:txBody>
      </p:sp>
      <p:sp>
        <p:nvSpPr>
          <p:cNvPr id="21" name="TextBox 20">
            <a:extLst>
              <a:ext uri="{FF2B5EF4-FFF2-40B4-BE49-F238E27FC236}">
                <a16:creationId xmlns:a16="http://schemas.microsoft.com/office/drawing/2014/main" id="{0B2D24DE-EE50-78E3-A17C-109DCD3A1446}"/>
              </a:ext>
            </a:extLst>
          </p:cNvPr>
          <p:cNvSpPr txBox="1"/>
          <p:nvPr/>
        </p:nvSpPr>
        <p:spPr>
          <a:xfrm>
            <a:off x="2492492" y="2395691"/>
            <a:ext cx="1687825" cy="523220"/>
          </a:xfrm>
          <a:prstGeom prst="rect">
            <a:avLst/>
          </a:prstGeom>
          <a:noFill/>
        </p:spPr>
        <p:txBody>
          <a:bodyPr wrap="square">
            <a:spAutoFit/>
          </a:bodyPr>
          <a:lstStyle/>
          <a:p>
            <a:r>
              <a:rPr lang="es-GT" sz="2800" i="0" noProof="0" dirty="0">
                <a:effectLst/>
              </a:rPr>
              <a:t>Razón</a:t>
            </a:r>
            <a:r>
              <a:rPr kumimoji="0" lang="es-GT" sz="2800" i="0" u="none" strike="noStrike" kern="1200" cap="none" spc="0" normalizeH="0" baseline="0" noProof="0" dirty="0">
                <a:ln>
                  <a:noFill/>
                </a:ln>
                <a:effectLst/>
                <a:uLnTx/>
                <a:uFillTx/>
                <a:latin typeface="Arial"/>
              </a:rPr>
              <a:t> =</a:t>
            </a:r>
            <a:endParaRPr lang="es-GT" noProof="0" dirty="0"/>
          </a:p>
        </p:txBody>
      </p:sp>
    </p:spTree>
    <p:extLst>
      <p:ext uri="{BB962C8B-B14F-4D97-AF65-F5344CB8AC3E}">
        <p14:creationId xmlns:p14="http://schemas.microsoft.com/office/powerpoint/2010/main" val="12588977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4092645E-6452-5CD9-1468-438514915C11}"/>
                  </a:ext>
                </a:extLst>
              </p:cNvPr>
              <p:cNvSpPr>
                <a:spLocks noGrp="1"/>
              </p:cNvSpPr>
              <p:nvPr>
                <p:ph sz="half" idx="2"/>
              </p:nvPr>
            </p:nvSpPr>
            <p:spPr/>
            <p:txBody>
              <a:bodyPr/>
              <a:lstStyle/>
              <a:p>
                <a:pPr marL="0">
                  <a:buClr>
                    <a:srgbClr val="006600"/>
                  </a:buClr>
                  <a:buNone/>
                </a:pPr>
                <a:r>
                  <a:rPr lang="es-GT" kern="0" noProof="0" dirty="0"/>
                  <a:t>Una ciudad de 4 millones de habitantes tiene 400 clínicas. </a:t>
                </a:r>
                <a:r>
                  <a:rPr lang="es-GT" kern="0" noProof="0" dirty="0">
                    <a:solidFill>
                      <a:srgbClr val="000000"/>
                    </a:solidFill>
                  </a:rPr>
                  <a:t>Calcule la razón de clínicas por persona.</a:t>
                </a:r>
              </a:p>
              <a:p>
                <a:pPr marL="0">
                  <a:buNone/>
                </a:pPr>
                <a:r>
                  <a:rPr lang="es-GT" sz="2400" kern="0" noProof="0" dirty="0"/>
                  <a:t> = </a:t>
                </a:r>
              </a:p>
              <a:p>
                <a:pPr marL="0">
                  <a:buNone/>
                </a:pPr>
                <a:r>
                  <a:rPr lang="es-GT" sz="2400" kern="0" noProof="0" dirty="0"/>
                  <a:t> =</a:t>
                </a:r>
              </a:p>
              <a:p>
                <a:pPr marL="0">
                  <a:buNone/>
                </a:pPr>
                <a:endParaRPr lang="es-GT" sz="2400" kern="0" noProof="0" dirty="0">
                  <a:solidFill>
                    <a:srgbClr val="000000"/>
                  </a:solidFill>
                </a:endParaRPr>
              </a:p>
              <a:p>
                <a:pPr marL="0">
                  <a:buClr>
                    <a:srgbClr val="006600"/>
                  </a:buClr>
                  <a:buNone/>
                </a:pPr>
                <a:r>
                  <a:rPr lang="es-GT" sz="2400" kern="0" noProof="0" dirty="0">
                    <a:solidFill>
                      <a:srgbClr val="000000"/>
                    </a:solidFill>
                  </a:rPr>
                  <a:t>Si </a:t>
                </a:r>
                <a14:m>
                  <m:oMath xmlns:m="http://schemas.openxmlformats.org/officeDocument/2006/math">
                    <m:r>
                      <a:rPr lang="es-GT" sz="2400" b="1" i="1" noProof="0" smtClean="0">
                        <a:latin typeface="Cambria Math" panose="02040503050406030204" pitchFamily="18" charset="0"/>
                      </a:rPr>
                      <m:t>𝒌</m:t>
                    </m:r>
                  </m:oMath>
                </a14:m>
                <a:r>
                  <a:rPr lang="es-GT" sz="2400" kern="0" noProof="0" dirty="0">
                    <a:solidFill>
                      <a:srgbClr val="000000"/>
                    </a:solidFill>
                  </a:rPr>
                  <a:t> (constante) = </a:t>
                </a:r>
                <a:r>
                  <a:rPr lang="es-GT" sz="2400" b="1" kern="0" noProof="0" dirty="0"/>
                  <a:t>1</a:t>
                </a:r>
                <a:r>
                  <a:rPr lang="es-GT" sz="2400" kern="0" noProof="0" dirty="0">
                    <a:solidFill>
                      <a:srgbClr val="000000"/>
                    </a:solidFill>
                  </a:rPr>
                  <a:t>, ¿cuál es la razón de clínicas por persona?</a:t>
                </a:r>
              </a:p>
              <a:p>
                <a:pPr marL="0">
                  <a:buClr>
                    <a:srgbClr val="006600"/>
                  </a:buClr>
                  <a:buNone/>
                </a:pPr>
                <a:r>
                  <a:rPr lang="es-GT" sz="2400" noProof="0" dirty="0"/>
                  <a:t>Razón</a:t>
                </a:r>
                <a:r>
                  <a:rPr lang="es-GT" sz="2400" kern="0" noProof="0" dirty="0">
                    <a:solidFill>
                      <a:srgbClr val="000000"/>
                    </a:solidFill>
                  </a:rPr>
                  <a:t> =</a:t>
                </a:r>
              </a:p>
              <a:p>
                <a:pPr marL="0">
                  <a:buClr>
                    <a:srgbClr val="006600"/>
                  </a:buClr>
                  <a:buNone/>
                </a:pPr>
                <a:endParaRPr lang="es-GT" sz="2400" kern="0" noProof="0" dirty="0">
                  <a:solidFill>
                    <a:srgbClr val="000000"/>
                  </a:solidFill>
                </a:endParaRPr>
              </a:p>
              <a:p>
                <a:pPr marL="0">
                  <a:buClr>
                    <a:srgbClr val="006600"/>
                  </a:buClr>
                  <a:buNone/>
                </a:pPr>
                <a:r>
                  <a:rPr lang="es-GT" sz="2400" kern="0" noProof="0" dirty="0">
                    <a:solidFill>
                      <a:srgbClr val="000000"/>
                    </a:solidFill>
                  </a:rPr>
                  <a:t>Si </a:t>
                </a:r>
                <a14:m>
                  <m:oMath xmlns:m="http://schemas.openxmlformats.org/officeDocument/2006/math">
                    <m:r>
                      <a:rPr lang="es-GT" sz="2400" b="1" i="1" noProof="0" smtClean="0">
                        <a:latin typeface="Cambria Math" panose="02040503050406030204" pitchFamily="18" charset="0"/>
                      </a:rPr>
                      <m:t>𝒌</m:t>
                    </m:r>
                  </m:oMath>
                </a14:m>
                <a:r>
                  <a:rPr lang="es-GT" sz="2400" kern="0" noProof="0" dirty="0">
                    <a:solidFill>
                      <a:srgbClr val="000000"/>
                    </a:solidFill>
                  </a:rPr>
                  <a:t> (constante) = </a:t>
                </a:r>
                <a:r>
                  <a:rPr lang="es-GT" sz="2400" b="1" kern="0" noProof="0" dirty="0"/>
                  <a:t>10,000</a:t>
                </a:r>
                <a:r>
                  <a:rPr lang="es-GT" sz="2400" kern="0" noProof="0" dirty="0">
                    <a:solidFill>
                      <a:srgbClr val="000000"/>
                    </a:solidFill>
                  </a:rPr>
                  <a:t>, ¿cuál es la razón de clínicas por persona?</a:t>
                </a:r>
              </a:p>
              <a:p>
                <a:pPr marL="0">
                  <a:buClr>
                    <a:srgbClr val="006600"/>
                  </a:buClr>
                  <a:buNone/>
                </a:pPr>
                <a:r>
                  <a:rPr lang="es-GT" sz="2400" noProof="0" dirty="0"/>
                  <a:t>Razón</a:t>
                </a:r>
                <a:r>
                  <a:rPr lang="es-GT" sz="2400" kern="0" noProof="0" dirty="0">
                    <a:solidFill>
                      <a:srgbClr val="000000"/>
                    </a:solidFill>
                  </a:rPr>
                  <a:t> = </a:t>
                </a:r>
              </a:p>
            </p:txBody>
          </p:sp>
        </mc:Choice>
        <mc:Fallback xmlns="">
          <p:sp>
            <p:nvSpPr>
              <p:cNvPr id="3" name="Content Placeholder 2">
                <a:extLst>
                  <a:ext uri="{FF2B5EF4-FFF2-40B4-BE49-F238E27FC236}">
                    <a16:creationId xmlns:a16="http://schemas.microsoft.com/office/drawing/2014/main" id="{4092645E-6452-5CD9-1468-438514915C11}"/>
                  </a:ext>
                </a:extLst>
              </p:cNvPr>
              <p:cNvSpPr>
                <a:spLocks noGrp="1" noRot="1" noChangeAspect="1" noMove="1" noResize="1" noEditPoints="1" noAdjustHandles="1" noChangeArrowheads="1" noChangeShapeType="1" noTextEdit="1"/>
              </p:cNvSpPr>
              <p:nvPr>
                <p:ph sz="half" idx="2"/>
              </p:nvPr>
            </p:nvSpPr>
            <p:spPr>
              <a:blipFill>
                <a:blip r:embed="rId4"/>
                <a:stretch>
                  <a:fillRect l="-1217" t="-1445" b="-8410"/>
                </a:stretch>
              </a:blipFill>
            </p:spPr>
            <p:txBody>
              <a:bodyPr/>
              <a:lstStyle/>
              <a:p>
                <a:r>
                  <a:rPr lang="es-GT">
                    <a:noFill/>
                  </a:rPr>
                  <a:t> </a:t>
                </a:r>
              </a:p>
            </p:txBody>
          </p:sp>
        </mc:Fallback>
      </mc:AlternateContent>
      <p:sp>
        <p:nvSpPr>
          <p:cNvPr id="2" name="Title 1"/>
          <p:cNvSpPr>
            <a:spLocks noGrp="1"/>
          </p:cNvSpPr>
          <p:nvPr>
            <p:ph type="title"/>
          </p:nvPr>
        </p:nvSpPr>
        <p:spPr/>
        <p:txBody>
          <a:bodyPr lIns="91440" tIns="45720" rIns="91440" bIns="45720" anchor="t"/>
          <a:lstStyle/>
          <a:p>
            <a:r>
              <a:rPr lang="es-GT" sz="4400" i="0" noProof="0" dirty="0">
                <a:effectLst/>
              </a:rPr>
              <a:t>Razón</a:t>
            </a:r>
            <a:r>
              <a:rPr lang="es-GT" noProof="0" dirty="0"/>
              <a:t>: ejercicio 2</a:t>
            </a:r>
          </a:p>
        </p:txBody>
      </p:sp>
      <p:sp>
        <p:nvSpPr>
          <p:cNvPr id="9" name="Text Placeholder 5"/>
          <p:cNvSpPr txBox="1">
            <a:spLocks/>
          </p:cNvSpPr>
          <p:nvPr/>
        </p:nvSpPr>
        <p:spPr>
          <a:xfrm>
            <a:off x="2054629" y="4432666"/>
            <a:ext cx="11041482" cy="596433"/>
          </a:xfrm>
          <a:prstGeom prst="rect">
            <a:avLst/>
          </a:prstGeom>
        </p:spPr>
        <p:txBody>
          <a:bodyPr lIns="91440" tIns="45720" rIns="91440" bIns="45720" anchor="t"/>
          <a:lstStyle>
            <a:lvl1pPr marL="0" indent="0" algn="l" defTabSz="914400" rtl="0" eaLnBrk="1" latinLnBrk="0" hangingPunct="1">
              <a:spcBef>
                <a:spcPct val="20000"/>
              </a:spcBef>
              <a:buClrTx/>
              <a:buFontTx/>
              <a:buNone/>
              <a:defRPr sz="2800" b="1" kern="1200" baseline="0">
                <a:solidFill>
                  <a:srgbClr val="00953A"/>
                </a:solidFill>
                <a:latin typeface="Arial"/>
                <a:ea typeface="+mn-ea"/>
                <a:cs typeface="Arial"/>
              </a:defRPr>
            </a:lvl1pPr>
            <a:lvl2pPr marL="283464" indent="-285750" algn="l" defTabSz="914400" rtl="0" eaLnBrk="1" latinLnBrk="0" hangingPunct="1">
              <a:spcBef>
                <a:spcPct val="20000"/>
              </a:spcBef>
              <a:buClr>
                <a:schemeClr val="tx1"/>
              </a:buClr>
              <a:buFont typeface="Wingdings" panose="05000000000000000000" pitchFamily="2" charset="2"/>
              <a:buChar char="§"/>
              <a:defRPr sz="2800" kern="1200" baseline="0">
                <a:solidFill>
                  <a:schemeClr val="accent5"/>
                </a:solidFill>
                <a:latin typeface="Arial"/>
                <a:ea typeface="+mn-ea"/>
                <a:cs typeface="Arial"/>
              </a:defRPr>
            </a:lvl2pPr>
            <a:lvl3pPr marL="740664" indent="-283464" algn="l" defTabSz="914400" rtl="0" eaLnBrk="1" latinLnBrk="0" hangingPunct="1">
              <a:spcBef>
                <a:spcPct val="20000"/>
              </a:spcBef>
              <a:buClr>
                <a:schemeClr val="tx1"/>
              </a:buClr>
              <a:buFont typeface="Arial" panose="020B0604020202020204" pitchFamily="34" charset="0"/>
              <a:buChar char="−"/>
              <a:defRPr sz="2800" kern="1200" baseline="0">
                <a:solidFill>
                  <a:schemeClr val="accent5"/>
                </a:solidFill>
                <a:latin typeface="Arial"/>
                <a:ea typeface="+mn-ea"/>
                <a:cs typeface="Arial"/>
              </a:defRPr>
            </a:lvl3pPr>
            <a:lvl4pPr marL="1197864" indent="-228600" algn="l" defTabSz="914400" rtl="0" eaLnBrk="1" latinLnBrk="0" hangingPunct="1">
              <a:spcBef>
                <a:spcPct val="20000"/>
              </a:spcBef>
              <a:buClrTx/>
              <a:buFont typeface="Arial" panose="020B0604020202020204" pitchFamily="34" charset="0"/>
              <a:buChar char="•"/>
              <a:defRPr lang="en-US" sz="2800" kern="1200" baseline="0" dirty="0" smtClean="0">
                <a:solidFill>
                  <a:schemeClr val="accent5"/>
                </a:solidFill>
                <a:latin typeface="Arial"/>
                <a:ea typeface="+mn-ea"/>
                <a:cs typeface="Arial"/>
              </a:defRPr>
            </a:lvl4pPr>
            <a:lvl5pPr marL="1655064" indent="-228600" algn="l" defTabSz="914400" rtl="0" eaLnBrk="1" latinLnBrk="0" hangingPunct="1">
              <a:spcBef>
                <a:spcPct val="20000"/>
              </a:spcBef>
              <a:buClrTx/>
              <a:buSzPct val="80000"/>
              <a:buFont typeface="Courier New" panose="02070309020205020404" pitchFamily="49" charset="0"/>
              <a:buChar char="o"/>
              <a:defRPr sz="2800" kern="1200">
                <a:solidFill>
                  <a:schemeClr val="accent5"/>
                </a:solidFill>
                <a:latin typeface="Arial"/>
                <a:ea typeface="+mn-ea"/>
                <a:cs typeface="Arial"/>
              </a:defRPr>
            </a:lvl5pPr>
            <a:lvl6pPr marL="22860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indent="-228600">
              <a:spcBef>
                <a:spcPts val="500"/>
              </a:spcBef>
              <a:spcAft>
                <a:spcPts val="500"/>
              </a:spcAft>
              <a:buClr>
                <a:srgbClr val="006600"/>
              </a:buClr>
              <a:tabLst>
                <a:tab pos="574675" algn="l"/>
              </a:tabLst>
            </a:pPr>
            <a:r>
              <a:rPr lang="es-GT" sz="2400" kern="0" noProof="0" dirty="0">
                <a:solidFill>
                  <a:srgbClr val="109648"/>
                </a:solidFill>
              </a:rPr>
              <a:t>400 / 4.000.000 x 1 = 0.0001 clínicas / persona</a:t>
            </a:r>
          </a:p>
        </p:txBody>
      </p:sp>
      <p:sp>
        <p:nvSpPr>
          <p:cNvPr id="5" name="TextBox 4">
            <a:extLst>
              <a:ext uri="{FF2B5EF4-FFF2-40B4-BE49-F238E27FC236}">
                <a16:creationId xmlns:a16="http://schemas.microsoft.com/office/drawing/2014/main" id="{98D42448-834D-EF40-3FC0-31AB152FA5A0}"/>
              </a:ext>
            </a:extLst>
          </p:cNvPr>
          <p:cNvSpPr txBox="1"/>
          <p:nvPr/>
        </p:nvSpPr>
        <p:spPr>
          <a:xfrm>
            <a:off x="1409366" y="2920448"/>
            <a:ext cx="6096918" cy="461665"/>
          </a:xfrm>
          <a:prstGeom prst="rect">
            <a:avLst/>
          </a:prstGeom>
          <a:noFill/>
        </p:spPr>
        <p:txBody>
          <a:bodyPr wrap="square">
            <a:spAutoFit/>
          </a:bodyPr>
          <a:lstStyle/>
          <a:p>
            <a:r>
              <a:rPr lang="es-GT" sz="2400" b="1" noProof="0" dirty="0">
                <a:solidFill>
                  <a:srgbClr val="109648"/>
                </a:solidFill>
                <a:latin typeface="Arial"/>
              </a:rPr>
              <a:t>población de la ciudad = 4,000,000</a:t>
            </a:r>
            <a:endParaRPr lang="es-GT" sz="2400" b="1" noProof="0" dirty="0">
              <a:solidFill>
                <a:srgbClr val="109648"/>
              </a:solidFill>
            </a:endParaRPr>
          </a:p>
        </p:txBody>
      </p:sp>
      <p:sp>
        <p:nvSpPr>
          <p:cNvPr id="6" name="TextBox 5">
            <a:extLst>
              <a:ext uri="{FF2B5EF4-FFF2-40B4-BE49-F238E27FC236}">
                <a16:creationId xmlns:a16="http://schemas.microsoft.com/office/drawing/2014/main" id="{2CEE9A96-CEC7-E8F7-D5ED-9BD9AD30A730}"/>
              </a:ext>
            </a:extLst>
          </p:cNvPr>
          <p:cNvSpPr txBox="1"/>
          <p:nvPr/>
        </p:nvSpPr>
        <p:spPr>
          <a:xfrm>
            <a:off x="1409366" y="2441178"/>
            <a:ext cx="4269036" cy="461665"/>
          </a:xfrm>
          <a:prstGeom prst="rect">
            <a:avLst/>
          </a:prstGeom>
          <a:noFill/>
        </p:spPr>
        <p:txBody>
          <a:bodyPr wrap="square">
            <a:spAutoFit/>
          </a:bodyPr>
          <a:lstStyle/>
          <a:p>
            <a:r>
              <a:rPr kumimoji="0" lang="es-GT" sz="2400" b="1" i="0" u="none" strike="noStrike" kern="1200" cap="none" spc="0" normalizeH="0" baseline="0" noProof="0" dirty="0">
                <a:ln>
                  <a:noFill/>
                </a:ln>
                <a:solidFill>
                  <a:srgbClr val="109648"/>
                </a:solidFill>
                <a:effectLst/>
                <a:uLnTx/>
                <a:uFillTx/>
                <a:latin typeface="Arial"/>
              </a:rPr>
              <a:t>número de clínicas = 400</a:t>
            </a:r>
            <a:endParaRPr lang="es-GT" sz="2400" b="1" noProof="0" dirty="0">
              <a:solidFill>
                <a:srgbClr val="109648"/>
              </a:solidFill>
            </a:endParaRPr>
          </a:p>
        </p:txBody>
      </p:sp>
      <p:sp>
        <p:nvSpPr>
          <p:cNvPr id="13" name="TextBox 12">
            <a:extLst>
              <a:ext uri="{FF2B5EF4-FFF2-40B4-BE49-F238E27FC236}">
                <a16:creationId xmlns:a16="http://schemas.microsoft.com/office/drawing/2014/main" id="{F7385596-D9A1-DA29-79BA-722E324CF2D4}"/>
              </a:ext>
            </a:extLst>
          </p:cNvPr>
          <p:cNvSpPr txBox="1"/>
          <p:nvPr/>
        </p:nvSpPr>
        <p:spPr>
          <a:xfrm>
            <a:off x="2065145" y="5872366"/>
            <a:ext cx="10712116" cy="461665"/>
          </a:xfrm>
          <a:prstGeom prst="rect">
            <a:avLst/>
          </a:prstGeom>
          <a:noFill/>
        </p:spPr>
        <p:txBody>
          <a:bodyPr wrap="square">
            <a:spAutoFit/>
          </a:bodyPr>
          <a:lstStyle/>
          <a:p>
            <a:pPr marL="0" marR="0" lvl="0" indent="-228600" algn="l" defTabSz="457200" rtl="0" eaLnBrk="1" fontAlgn="auto" latinLnBrk="0" hangingPunct="1">
              <a:lnSpc>
                <a:spcPct val="100000"/>
              </a:lnSpc>
              <a:spcBef>
                <a:spcPts val="500"/>
              </a:spcBef>
              <a:spcAft>
                <a:spcPts val="500"/>
              </a:spcAft>
              <a:buClr>
                <a:srgbClr val="006600"/>
              </a:buClr>
              <a:buSzTx/>
              <a:buFontTx/>
              <a:buNone/>
              <a:tabLst>
                <a:tab pos="574675" algn="l"/>
              </a:tabLst>
              <a:defRPr/>
            </a:pPr>
            <a:r>
              <a:rPr kumimoji="0" lang="es-GT" sz="2400" b="1" i="0" u="none" strike="noStrike" kern="0" cap="none" spc="0" normalizeH="0" baseline="0" noProof="0" dirty="0">
                <a:ln>
                  <a:noFill/>
                </a:ln>
                <a:solidFill>
                  <a:srgbClr val="109648"/>
                </a:solidFill>
                <a:effectLst/>
                <a:uLnTx/>
                <a:uFillTx/>
                <a:latin typeface="Arial"/>
                <a:ea typeface="+mn-ea"/>
                <a:cs typeface="+mn-cs"/>
              </a:rPr>
              <a:t>(400 / 4,000,000) x 10,000 = 1 clínica / 10,000 personas</a:t>
            </a:r>
          </a:p>
        </p:txBody>
      </p:sp>
    </p:spTree>
    <p:extLst>
      <p:ext uri="{BB962C8B-B14F-4D97-AF65-F5344CB8AC3E}">
        <p14:creationId xmlns:p14="http://schemas.microsoft.com/office/powerpoint/2010/main" val="6214446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xEl>
                                              <p:pRg st="0" end="0"/>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3"/>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3"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p:cNvSpPr>
                <a:spLocks noGrp="1"/>
              </p:cNvSpPr>
              <p:nvPr>
                <p:ph sz="half" idx="2"/>
              </p:nvPr>
            </p:nvSpPr>
            <p:spPr>
              <a:xfrm>
                <a:off x="838200" y="1478857"/>
                <a:ext cx="6896100" cy="4639309"/>
              </a:xfrm>
            </p:spPr>
            <p:txBody>
              <a:bodyPr/>
              <a:lstStyle/>
              <a:p>
                <a:pPr marL="0">
                  <a:buNone/>
                </a:pPr>
                <a:r>
                  <a:rPr lang="es-GT" noProof="0" dirty="0"/>
                  <a:t>Calcular la r</a:t>
                </a:r>
                <a:r>
                  <a:rPr lang="es-GT" b="0" i="0" noProof="0" dirty="0">
                    <a:effectLst/>
                  </a:rPr>
                  <a:t>azón</a:t>
                </a:r>
                <a:r>
                  <a:rPr lang="es-GT" noProof="0" dirty="0"/>
                  <a:t> entre pacientes hospitalizados y no hospitalizados.</a:t>
                </a:r>
              </a:p>
              <a:p>
                <a:pPr marL="0">
                  <a:buNone/>
                </a:pPr>
                <a:r>
                  <a:rPr lang="es-GT" sz="2400" kern="0" noProof="0" dirty="0"/>
                  <a:t> </a:t>
                </a:r>
                <a14:m>
                  <m:oMath xmlns:m="http://schemas.openxmlformats.org/officeDocument/2006/math">
                    <m:r>
                      <a:rPr lang="es-GT" sz="2400" b="1" i="1" noProof="0" smtClean="0">
                        <a:solidFill>
                          <a:prstClr val="black"/>
                        </a:solidFill>
                        <a:latin typeface="Cambria Math" panose="02040503050406030204" pitchFamily="18" charset="0"/>
                      </a:rPr>
                      <m:t>𝒙</m:t>
                    </m:r>
                    <m:r>
                      <a:rPr lang="es-GT" sz="2400" b="1" i="1" noProof="0" smtClean="0">
                        <a:solidFill>
                          <a:prstClr val="black"/>
                        </a:solidFill>
                        <a:latin typeface="Cambria Math" panose="02040503050406030204" pitchFamily="18" charset="0"/>
                      </a:rPr>
                      <m:t> </m:t>
                    </m:r>
                  </m:oMath>
                </a14:m>
                <a:r>
                  <a:rPr lang="es-GT" sz="2400" kern="0" noProof="0" dirty="0"/>
                  <a:t>=</a:t>
                </a:r>
              </a:p>
              <a:p>
                <a:pPr marL="0">
                  <a:buNone/>
                </a:pPr>
                <a:r>
                  <a:rPr lang="es-GT" sz="2400" kern="0" noProof="0" dirty="0"/>
                  <a:t> </a:t>
                </a:r>
                <a14:m>
                  <m:oMath xmlns:m="http://schemas.openxmlformats.org/officeDocument/2006/math">
                    <m:r>
                      <a:rPr lang="es-GT" sz="2400" b="1" i="1" noProof="0" smtClean="0">
                        <a:solidFill>
                          <a:prstClr val="black"/>
                        </a:solidFill>
                        <a:latin typeface="Cambria Math" panose="02040503050406030204" pitchFamily="18" charset="0"/>
                      </a:rPr>
                      <m:t>𝒚</m:t>
                    </m:r>
                    <m:r>
                      <a:rPr lang="es-GT" sz="2400" b="1" i="1" noProof="0" smtClean="0">
                        <a:solidFill>
                          <a:prstClr val="black"/>
                        </a:solidFill>
                        <a:latin typeface="Cambria Math" panose="02040503050406030204" pitchFamily="18" charset="0"/>
                      </a:rPr>
                      <m:t> </m:t>
                    </m:r>
                  </m:oMath>
                </a14:m>
                <a:r>
                  <a:rPr lang="es-GT" sz="2400" kern="0" noProof="0" dirty="0"/>
                  <a:t>=</a:t>
                </a:r>
                <a:endParaRPr lang="es-GT" sz="2400" noProof="0" dirty="0">
                  <a:cs typeface="Arial" panose="020B0604020202020204" pitchFamily="34" charset="0"/>
                </a:endParaRPr>
              </a:p>
              <a:p>
                <a:pPr marL="0">
                  <a:buNone/>
                  <a:defRPr/>
                </a:pPr>
                <a:endParaRPr lang="es-GT" noProof="0" dirty="0">
                  <a:cs typeface="Arial" panose="020B0604020202020204" pitchFamily="34" charset="0"/>
                </a:endParaRPr>
              </a:p>
              <a:p>
                <a:pPr marL="0">
                  <a:buNone/>
                  <a:defRPr/>
                </a:pPr>
                <a:r>
                  <a:rPr lang="es-GT" noProof="0" dirty="0">
                    <a:cs typeface="Arial" panose="020B0604020202020204" pitchFamily="34" charset="0"/>
                  </a:rPr>
                  <a:t>R</a:t>
                </a:r>
                <a:r>
                  <a:rPr lang="es-GT" b="0" i="0" noProof="0" dirty="0">
                    <a:effectLst/>
                  </a:rPr>
                  <a:t>azón</a:t>
                </a:r>
                <a:r>
                  <a:rPr lang="es-GT" noProof="0" dirty="0">
                    <a:cs typeface="Arial" panose="020B0604020202020204" pitchFamily="34" charset="0"/>
                  </a:rPr>
                  <a:t> =</a:t>
                </a:r>
                <a:endParaRPr lang="es-GT" noProof="0" dirty="0"/>
              </a:p>
              <a:p>
                <a:pPr marL="0">
                  <a:buNone/>
                </a:pPr>
                <a:endParaRPr lang="es-GT" noProof="0" dirty="0"/>
              </a:p>
            </p:txBody>
          </p:sp>
        </mc:Choice>
        <mc:Fallback xmlns="">
          <p:sp>
            <p:nvSpPr>
              <p:cNvPr id="3" name="Content Placeholder 2"/>
              <p:cNvSpPr>
                <a:spLocks noGrp="1" noRot="1" noChangeAspect="1" noMove="1" noResize="1" noEditPoints="1" noAdjustHandles="1" noChangeArrowheads="1" noChangeShapeType="1" noTextEdit="1"/>
              </p:cNvSpPr>
              <p:nvPr>
                <p:ph sz="half" idx="2"/>
              </p:nvPr>
            </p:nvSpPr>
            <p:spPr>
              <a:xfrm>
                <a:off x="838200" y="1478857"/>
                <a:ext cx="6896100" cy="4639309"/>
              </a:xfrm>
              <a:blipFill>
                <a:blip r:embed="rId3"/>
                <a:stretch>
                  <a:fillRect l="-1857" t="-1445"/>
                </a:stretch>
              </a:blipFill>
            </p:spPr>
            <p:txBody>
              <a:bodyPr/>
              <a:lstStyle/>
              <a:p>
                <a:r>
                  <a:rPr lang="es-GT">
                    <a:noFill/>
                  </a:rPr>
                  <a:t> </a:t>
                </a:r>
              </a:p>
            </p:txBody>
          </p:sp>
        </mc:Fallback>
      </mc:AlternateContent>
      <p:sp>
        <p:nvSpPr>
          <p:cNvPr id="2" name="Title 1"/>
          <p:cNvSpPr>
            <a:spLocks noGrp="1"/>
          </p:cNvSpPr>
          <p:nvPr>
            <p:ph type="title"/>
          </p:nvPr>
        </p:nvSpPr>
        <p:spPr/>
        <p:txBody>
          <a:bodyPr lIns="91440" tIns="45720" rIns="91440" bIns="45720" anchor="t"/>
          <a:lstStyle/>
          <a:p>
            <a:r>
              <a:rPr lang="es-GT" sz="4400" i="0" noProof="0" dirty="0">
                <a:effectLst/>
              </a:rPr>
              <a:t>Razón</a:t>
            </a:r>
            <a:r>
              <a:rPr lang="es-GT" noProof="0" dirty="0"/>
              <a:t>: ejercicio 3</a:t>
            </a:r>
          </a:p>
        </p:txBody>
      </p:sp>
      <p:sp>
        <p:nvSpPr>
          <p:cNvPr id="6" name="TextBox 5"/>
          <p:cNvSpPr txBox="1"/>
          <p:nvPr/>
        </p:nvSpPr>
        <p:spPr>
          <a:xfrm>
            <a:off x="2210409" y="4007550"/>
            <a:ext cx="2654563" cy="523220"/>
          </a:xfrm>
          <a:prstGeom prst="rect">
            <a:avLst/>
          </a:prstGeom>
          <a:noFill/>
        </p:spPr>
        <p:txBody>
          <a:bodyPr wrap="square">
            <a:spAutoFit/>
          </a:bodyPr>
          <a:lstStyle/>
          <a:p>
            <a:pPr>
              <a:defRPr/>
            </a:pPr>
            <a:r>
              <a:rPr lang="es-GT" sz="2800" b="1" noProof="0" dirty="0">
                <a:solidFill>
                  <a:srgbClr val="00953A"/>
                </a:solidFill>
                <a:latin typeface="Arial" panose="020B0604020202020204" pitchFamily="34" charset="0"/>
                <a:cs typeface="Arial" panose="020B0604020202020204" pitchFamily="34" charset="0"/>
              </a:rPr>
              <a:t>14:10 o 1.4:1</a:t>
            </a:r>
          </a:p>
        </p:txBody>
      </p:sp>
      <p:sp>
        <p:nvSpPr>
          <p:cNvPr id="7" name="TextBox 6"/>
          <p:cNvSpPr txBox="1"/>
          <p:nvPr/>
        </p:nvSpPr>
        <p:spPr>
          <a:xfrm>
            <a:off x="1363594" y="2462912"/>
            <a:ext cx="4858530" cy="461665"/>
          </a:xfrm>
          <a:prstGeom prst="rect">
            <a:avLst/>
          </a:prstGeom>
          <a:noFill/>
        </p:spPr>
        <p:txBody>
          <a:bodyPr wrap="square">
            <a:spAutoFit/>
          </a:bodyPr>
          <a:lstStyle/>
          <a:p>
            <a:pPr>
              <a:defRPr/>
            </a:pPr>
            <a:r>
              <a:rPr lang="es-GT" sz="2400" b="1" noProof="0" dirty="0">
                <a:solidFill>
                  <a:srgbClr val="00953A"/>
                </a:solidFill>
                <a:latin typeface="Arial" panose="020B0604020202020204" pitchFamily="34" charset="0"/>
                <a:cs typeface="Arial" panose="020B0604020202020204" pitchFamily="34" charset="0"/>
              </a:rPr>
              <a:t>número de hospitalizados = 14</a:t>
            </a:r>
          </a:p>
        </p:txBody>
      </p:sp>
      <p:sp>
        <p:nvSpPr>
          <p:cNvPr id="8" name="TextBox 7"/>
          <p:cNvSpPr txBox="1"/>
          <p:nvPr/>
        </p:nvSpPr>
        <p:spPr>
          <a:xfrm>
            <a:off x="1363594" y="2967335"/>
            <a:ext cx="6750517" cy="461665"/>
          </a:xfrm>
          <a:prstGeom prst="rect">
            <a:avLst/>
          </a:prstGeom>
          <a:noFill/>
        </p:spPr>
        <p:txBody>
          <a:bodyPr wrap="square">
            <a:spAutoFit/>
          </a:bodyPr>
          <a:lstStyle/>
          <a:p>
            <a:pPr>
              <a:defRPr/>
            </a:pPr>
            <a:r>
              <a:rPr lang="es-GT" sz="2400" b="1" noProof="0" dirty="0">
                <a:solidFill>
                  <a:srgbClr val="00953A"/>
                </a:solidFill>
                <a:latin typeface="Arial" panose="020B0604020202020204" pitchFamily="34" charset="0"/>
                <a:cs typeface="Arial" panose="020B0604020202020204" pitchFamily="34" charset="0"/>
              </a:rPr>
              <a:t>número de no hospitalizados = 10</a:t>
            </a:r>
          </a:p>
        </p:txBody>
      </p:sp>
      <p:graphicFrame>
        <p:nvGraphicFramePr>
          <p:cNvPr id="10" name="Group 392">
            <a:extLst>
              <a:ext uri="{FF2B5EF4-FFF2-40B4-BE49-F238E27FC236}">
                <a16:creationId xmlns:a16="http://schemas.microsoft.com/office/drawing/2014/main" id="{93C5110A-2A1C-0700-F9FE-C175780E2BF3}"/>
              </a:ext>
            </a:extLst>
          </p:cNvPr>
          <p:cNvGraphicFramePr>
            <a:graphicFrameLocks noGrp="1"/>
          </p:cNvGraphicFramePr>
          <p:nvPr>
            <p:extLst>
              <p:ext uri="{D42A27DB-BD31-4B8C-83A1-F6EECF244321}">
                <p14:modId xmlns:p14="http://schemas.microsoft.com/office/powerpoint/2010/main" val="418693517"/>
              </p:ext>
            </p:extLst>
          </p:nvPr>
        </p:nvGraphicFramePr>
        <p:xfrm>
          <a:off x="7555658" y="273849"/>
          <a:ext cx="2167693" cy="6310302"/>
        </p:xfrm>
        <a:graphic>
          <a:graphicData uri="http://schemas.openxmlformats.org/drawingml/2006/table">
            <a:tbl>
              <a:tblPr bandRow="1">
                <a:tableStyleId>{68D230F3-CF80-4859-8CE7-A43EE81993B5}</a:tableStyleId>
              </a:tblPr>
              <a:tblGrid>
                <a:gridCol w="537603">
                  <a:extLst>
                    <a:ext uri="{9D8B030D-6E8A-4147-A177-3AD203B41FA5}">
                      <a16:colId xmlns:a16="http://schemas.microsoft.com/office/drawing/2014/main" val="20000"/>
                    </a:ext>
                  </a:extLst>
                </a:gridCol>
                <a:gridCol w="1630090">
                  <a:extLst>
                    <a:ext uri="{9D8B030D-6E8A-4147-A177-3AD203B41FA5}">
                      <a16:colId xmlns:a16="http://schemas.microsoft.com/office/drawing/2014/main" val="20001"/>
                    </a:ext>
                  </a:extLst>
                </a:gridCol>
              </a:tblGrid>
              <a:tr h="31148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GT" sz="1600" b="1" u="none" strike="noStrike" cap="none" normalizeH="0" baseline="0" noProof="0" dirty="0">
                          <a:ln>
                            <a:noFill/>
                          </a:ln>
                          <a:solidFill>
                            <a:schemeClr val="tx1"/>
                          </a:solidFill>
                          <a:effectLst/>
                        </a:rPr>
                        <a:t>ID</a:t>
                      </a:r>
                      <a:endParaRPr kumimoji="0" lang="es-GT" sz="1600" b="1" i="0" u="none" strike="noStrike" cap="none" normalizeH="0" baseline="0" noProof="0" dirty="0">
                        <a:ln>
                          <a:noFill/>
                        </a:ln>
                        <a:solidFill>
                          <a:schemeClr val="tx1"/>
                        </a:solidFill>
                        <a:effectLst/>
                        <a:latin typeface="+mn-lt"/>
                        <a:cs typeface="Arial" panose="020B0604020202020204" pitchFamily="34" charset="0"/>
                      </a:endParaRPr>
                    </a:p>
                  </a:txBody>
                  <a:tcPr marT="45723" marB="45723"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GT" sz="1600" b="1" u="none" strike="noStrike" cap="none" normalizeH="0" baseline="0" noProof="0" dirty="0">
                          <a:ln>
                            <a:noFill/>
                          </a:ln>
                          <a:solidFill>
                            <a:schemeClr val="tx1"/>
                          </a:solidFill>
                          <a:effectLst/>
                        </a:rPr>
                        <a:t>¿Hospitalizado?</a:t>
                      </a:r>
                      <a:endParaRPr kumimoji="0" lang="es-GT" sz="1600" b="1" i="0" u="none" strike="noStrike" cap="none" normalizeH="0" baseline="0" noProof="0" dirty="0">
                        <a:ln>
                          <a:noFill/>
                        </a:ln>
                        <a:solidFill>
                          <a:schemeClr val="tx1"/>
                        </a:solidFill>
                        <a:effectLst/>
                        <a:latin typeface="+mn-lt"/>
                        <a:cs typeface="Arial" panose="020B0604020202020204" pitchFamily="34" charset="0"/>
                      </a:endParaRPr>
                    </a:p>
                  </a:txBody>
                  <a:tcPr marT="45723" marB="45723"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24895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s-GT" sz="1600" b="0" u="none" strike="noStrike" cap="none" normalizeH="0" baseline="0" noProof="0" dirty="0">
                          <a:ln>
                            <a:noFill/>
                          </a:ln>
                          <a:solidFill>
                            <a:schemeClr val="tx1"/>
                          </a:solidFill>
                          <a:effectLst/>
                        </a:rPr>
                        <a:t>1</a:t>
                      </a:r>
                      <a:endParaRPr kumimoji="0" lang="es-GT" sz="1600" b="0" i="0" u="none" strike="noStrike" cap="none" normalizeH="0" baseline="0" noProof="0" dirty="0">
                        <a:ln>
                          <a:noFill/>
                        </a:ln>
                        <a:solidFill>
                          <a:schemeClr val="tx1"/>
                        </a:solidFill>
                        <a:effectLst/>
                        <a:latin typeface="+mn-lt"/>
                        <a:cs typeface="Arial" panose="020B0604020202020204" pitchFamily="34"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spcBef>
                          <a:spcPts val="0"/>
                        </a:spcBef>
                        <a:spcAft>
                          <a:spcPts val="0"/>
                        </a:spcAft>
                      </a:pPr>
                      <a:r>
                        <a:rPr lang="es-GT" sz="1600" b="0" u="none" strike="noStrike" noProof="0" dirty="0">
                          <a:solidFill>
                            <a:schemeClr val="tx1"/>
                          </a:solidFill>
                          <a:effectLst/>
                        </a:rPr>
                        <a:t>Sí</a:t>
                      </a:r>
                      <a:endParaRPr lang="es-GT" sz="1600" b="0" i="0" u="none" strike="noStrike" noProof="0" dirty="0">
                        <a:solidFill>
                          <a:schemeClr val="tx1"/>
                        </a:solidFill>
                        <a:effectLst/>
                        <a:latin typeface="+mn-lt"/>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24895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s-GT" sz="1600" b="0" u="none" strike="noStrike" cap="none" normalizeH="0" baseline="0" noProof="0" dirty="0">
                          <a:ln>
                            <a:noFill/>
                          </a:ln>
                          <a:solidFill>
                            <a:schemeClr val="tx1"/>
                          </a:solidFill>
                          <a:effectLst/>
                        </a:rPr>
                        <a:t>2</a:t>
                      </a:r>
                      <a:endParaRPr kumimoji="0" lang="es-GT" sz="1600" b="0" i="0" u="none" strike="noStrike" cap="none" normalizeH="0" baseline="0" noProof="0" dirty="0">
                        <a:ln>
                          <a:noFill/>
                        </a:ln>
                        <a:solidFill>
                          <a:schemeClr val="tx1"/>
                        </a:solidFill>
                        <a:effectLst/>
                        <a:latin typeface="+mn-lt"/>
                        <a:cs typeface="Arial" panose="020B0604020202020204" pitchFamily="34"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spcBef>
                          <a:spcPts val="0"/>
                        </a:spcBef>
                        <a:spcAft>
                          <a:spcPts val="0"/>
                        </a:spcAft>
                      </a:pPr>
                      <a:r>
                        <a:rPr lang="es-GT" sz="1600" b="0" u="none" strike="noStrike" noProof="0" dirty="0">
                          <a:solidFill>
                            <a:schemeClr val="tx1"/>
                          </a:solidFill>
                          <a:effectLst/>
                        </a:rPr>
                        <a:t>No</a:t>
                      </a:r>
                      <a:endParaRPr lang="es-GT" sz="1600" b="0" i="0" u="none" strike="noStrike" noProof="0" dirty="0">
                        <a:solidFill>
                          <a:schemeClr val="tx1"/>
                        </a:solidFill>
                        <a:effectLst/>
                        <a:latin typeface="+mn-lt"/>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24895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s-GT" sz="1600" b="0" u="none" strike="noStrike" cap="none" normalizeH="0" baseline="0" noProof="0" dirty="0">
                          <a:ln>
                            <a:noFill/>
                          </a:ln>
                          <a:solidFill>
                            <a:schemeClr val="tx1"/>
                          </a:solidFill>
                          <a:effectLst/>
                        </a:rPr>
                        <a:t>3</a:t>
                      </a:r>
                      <a:endParaRPr kumimoji="0" lang="es-GT" sz="1600" b="0" i="0" u="none" strike="noStrike" cap="none" normalizeH="0" baseline="0" noProof="0" dirty="0">
                        <a:ln>
                          <a:noFill/>
                        </a:ln>
                        <a:solidFill>
                          <a:schemeClr val="tx1"/>
                        </a:solidFill>
                        <a:effectLst/>
                        <a:latin typeface="+mn-lt"/>
                        <a:cs typeface="Arial" panose="020B0604020202020204" pitchFamily="34"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spcBef>
                          <a:spcPts val="0"/>
                        </a:spcBef>
                        <a:spcAft>
                          <a:spcPts val="0"/>
                        </a:spcAft>
                      </a:pPr>
                      <a:r>
                        <a:rPr lang="es-GT" sz="1600" b="0" u="none" strike="noStrike" noProof="0" dirty="0">
                          <a:solidFill>
                            <a:schemeClr val="tx1"/>
                          </a:solidFill>
                          <a:effectLst/>
                        </a:rPr>
                        <a:t>Sí</a:t>
                      </a:r>
                      <a:endParaRPr lang="es-GT" sz="1600" b="0" i="0" u="none" strike="noStrike" noProof="0" dirty="0">
                        <a:solidFill>
                          <a:schemeClr val="tx1"/>
                        </a:solidFill>
                        <a:effectLst/>
                        <a:latin typeface="+mn-lt"/>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24895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s-GT" sz="1600" b="0" u="none" strike="noStrike" cap="none" normalizeH="0" baseline="0" noProof="0" dirty="0">
                          <a:ln>
                            <a:noFill/>
                          </a:ln>
                          <a:solidFill>
                            <a:schemeClr val="tx1"/>
                          </a:solidFill>
                          <a:effectLst/>
                        </a:rPr>
                        <a:t>4</a:t>
                      </a:r>
                      <a:endParaRPr kumimoji="0" lang="es-GT" sz="1600" b="0" i="0" u="none" strike="noStrike" cap="none" normalizeH="0" baseline="0" noProof="0" dirty="0">
                        <a:ln>
                          <a:noFill/>
                        </a:ln>
                        <a:solidFill>
                          <a:schemeClr val="tx1"/>
                        </a:solidFill>
                        <a:effectLst/>
                        <a:latin typeface="+mn-lt"/>
                        <a:cs typeface="Arial" panose="020B0604020202020204" pitchFamily="34"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spcBef>
                          <a:spcPts val="0"/>
                        </a:spcBef>
                        <a:spcAft>
                          <a:spcPts val="0"/>
                        </a:spcAft>
                      </a:pPr>
                      <a:r>
                        <a:rPr lang="es-GT" sz="1600" b="0" u="none" strike="noStrike" noProof="0" dirty="0">
                          <a:solidFill>
                            <a:schemeClr val="tx1"/>
                          </a:solidFill>
                          <a:effectLst/>
                        </a:rPr>
                        <a:t>Sí</a:t>
                      </a:r>
                      <a:endParaRPr lang="es-GT" sz="1600" b="0" i="0" u="none" strike="noStrike" noProof="0" dirty="0">
                        <a:solidFill>
                          <a:schemeClr val="tx1"/>
                        </a:solidFill>
                        <a:effectLst/>
                        <a:latin typeface="+mn-lt"/>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24895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s-GT" sz="1600" b="0" u="none" strike="noStrike" cap="none" normalizeH="0" baseline="0" noProof="0" dirty="0">
                          <a:ln>
                            <a:noFill/>
                          </a:ln>
                          <a:solidFill>
                            <a:schemeClr val="tx1"/>
                          </a:solidFill>
                          <a:effectLst/>
                        </a:rPr>
                        <a:t>5</a:t>
                      </a:r>
                      <a:endParaRPr kumimoji="0" lang="es-GT" sz="1600" b="0" i="0" u="none" strike="noStrike" cap="none" normalizeH="0" baseline="0" noProof="0" dirty="0">
                        <a:ln>
                          <a:noFill/>
                        </a:ln>
                        <a:solidFill>
                          <a:schemeClr val="tx1"/>
                        </a:solidFill>
                        <a:effectLst/>
                        <a:latin typeface="+mn-lt"/>
                        <a:cs typeface="Arial" panose="020B0604020202020204" pitchFamily="34"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lang="es-GT" sz="1600" b="0" u="none" strike="noStrike" noProof="0" dirty="0">
                          <a:solidFill>
                            <a:schemeClr val="tx1"/>
                          </a:solidFill>
                          <a:effectLst/>
                        </a:rPr>
                        <a:t>No</a:t>
                      </a:r>
                      <a:endParaRPr lang="es-GT" sz="1600" b="0" i="0" u="none" strike="noStrike" noProof="0" dirty="0">
                        <a:solidFill>
                          <a:schemeClr val="tx1"/>
                        </a:solidFill>
                        <a:effectLst/>
                        <a:latin typeface="+mn-lt"/>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24895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s-GT" sz="1600" b="0" u="none" strike="noStrike" cap="none" normalizeH="0" baseline="0" noProof="0" dirty="0">
                          <a:ln>
                            <a:noFill/>
                          </a:ln>
                          <a:solidFill>
                            <a:schemeClr val="tx1"/>
                          </a:solidFill>
                          <a:effectLst/>
                        </a:rPr>
                        <a:t>6</a:t>
                      </a:r>
                      <a:endParaRPr kumimoji="0" lang="es-GT" sz="1600" b="0" i="0" u="none" strike="noStrike" cap="none" normalizeH="0" baseline="0" noProof="0" dirty="0">
                        <a:ln>
                          <a:noFill/>
                        </a:ln>
                        <a:solidFill>
                          <a:schemeClr val="tx1"/>
                        </a:solidFill>
                        <a:effectLst/>
                        <a:latin typeface="+mn-lt"/>
                        <a:cs typeface="Arial" panose="020B0604020202020204" pitchFamily="34"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spcBef>
                          <a:spcPts val="0"/>
                        </a:spcBef>
                        <a:spcAft>
                          <a:spcPts val="0"/>
                        </a:spcAft>
                      </a:pPr>
                      <a:r>
                        <a:rPr lang="es-GT" sz="1600" b="0" u="none" strike="noStrike" noProof="0" dirty="0">
                          <a:solidFill>
                            <a:schemeClr val="tx1"/>
                          </a:solidFill>
                          <a:effectLst/>
                        </a:rPr>
                        <a:t>Sí</a:t>
                      </a:r>
                      <a:endParaRPr lang="es-GT" sz="1600" b="0" i="0" u="none" strike="noStrike" noProof="0" dirty="0">
                        <a:solidFill>
                          <a:schemeClr val="tx1"/>
                        </a:solidFill>
                        <a:effectLst/>
                        <a:latin typeface="+mn-lt"/>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r h="24895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s-GT" sz="1600" b="0" u="none" strike="noStrike" cap="none" normalizeH="0" baseline="0" noProof="0" dirty="0">
                          <a:ln>
                            <a:noFill/>
                          </a:ln>
                          <a:solidFill>
                            <a:schemeClr val="tx1"/>
                          </a:solidFill>
                          <a:effectLst/>
                        </a:rPr>
                        <a:t>7</a:t>
                      </a:r>
                      <a:endParaRPr kumimoji="0" lang="es-GT" sz="1600" b="0" i="0" u="none" strike="noStrike" cap="none" normalizeH="0" baseline="0" noProof="0" dirty="0">
                        <a:ln>
                          <a:noFill/>
                        </a:ln>
                        <a:solidFill>
                          <a:schemeClr val="tx1"/>
                        </a:solidFill>
                        <a:effectLst/>
                        <a:latin typeface="+mn-lt"/>
                        <a:cs typeface="Arial" panose="020B0604020202020204" pitchFamily="34"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spcBef>
                          <a:spcPts val="0"/>
                        </a:spcBef>
                        <a:spcAft>
                          <a:spcPts val="0"/>
                        </a:spcAft>
                      </a:pPr>
                      <a:r>
                        <a:rPr lang="es-GT" sz="1600" b="0" u="none" strike="noStrike" noProof="0" dirty="0">
                          <a:solidFill>
                            <a:schemeClr val="tx1"/>
                          </a:solidFill>
                          <a:effectLst/>
                        </a:rPr>
                        <a:t>Sí</a:t>
                      </a:r>
                      <a:endParaRPr lang="es-GT" sz="1600" b="0" i="0" u="none" strike="noStrike" noProof="0" dirty="0">
                        <a:solidFill>
                          <a:schemeClr val="tx1"/>
                        </a:solidFill>
                        <a:effectLst/>
                        <a:latin typeface="+mn-lt"/>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7"/>
                  </a:ext>
                </a:extLst>
              </a:tr>
              <a:tr h="24895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s-GT" sz="1600" b="0" u="none" strike="noStrike" cap="none" normalizeH="0" baseline="0" noProof="0" dirty="0">
                          <a:ln>
                            <a:noFill/>
                          </a:ln>
                          <a:solidFill>
                            <a:schemeClr val="tx1"/>
                          </a:solidFill>
                          <a:effectLst/>
                        </a:rPr>
                        <a:t>8</a:t>
                      </a:r>
                      <a:endParaRPr kumimoji="0" lang="es-GT" sz="1600" b="0" i="0" u="none" strike="noStrike" cap="none" normalizeH="0" baseline="0" noProof="0" dirty="0">
                        <a:ln>
                          <a:noFill/>
                        </a:ln>
                        <a:solidFill>
                          <a:schemeClr val="tx1"/>
                        </a:solidFill>
                        <a:effectLst/>
                        <a:latin typeface="+mn-lt"/>
                        <a:cs typeface="Arial" panose="020B0604020202020204" pitchFamily="34"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spcBef>
                          <a:spcPts val="0"/>
                        </a:spcBef>
                        <a:spcAft>
                          <a:spcPts val="0"/>
                        </a:spcAft>
                      </a:pPr>
                      <a:r>
                        <a:rPr lang="es-GT" sz="1600" b="0" u="none" strike="noStrike" noProof="0" dirty="0">
                          <a:solidFill>
                            <a:schemeClr val="tx1"/>
                          </a:solidFill>
                          <a:effectLst/>
                        </a:rPr>
                        <a:t>Sí</a:t>
                      </a:r>
                      <a:endParaRPr lang="es-GT" sz="1600" b="0" i="0" u="none" strike="noStrike" noProof="0" dirty="0">
                        <a:solidFill>
                          <a:schemeClr val="tx1"/>
                        </a:solidFill>
                        <a:effectLst/>
                        <a:latin typeface="+mn-lt"/>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8"/>
                  </a:ext>
                </a:extLst>
              </a:tr>
              <a:tr h="24895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s-GT" sz="1600" b="0" u="none" strike="noStrike" cap="none" normalizeH="0" baseline="0" noProof="0" dirty="0">
                          <a:ln>
                            <a:noFill/>
                          </a:ln>
                          <a:solidFill>
                            <a:schemeClr val="tx1"/>
                          </a:solidFill>
                          <a:effectLst/>
                        </a:rPr>
                        <a:t>9</a:t>
                      </a:r>
                      <a:endParaRPr kumimoji="0" lang="es-GT" sz="1600" b="0" i="0" u="none" strike="noStrike" cap="none" normalizeH="0" baseline="0" noProof="0" dirty="0">
                        <a:ln>
                          <a:noFill/>
                        </a:ln>
                        <a:solidFill>
                          <a:schemeClr val="tx1"/>
                        </a:solidFill>
                        <a:effectLst/>
                        <a:latin typeface="+mn-lt"/>
                        <a:cs typeface="Arial" panose="020B0604020202020204" pitchFamily="34"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spcBef>
                          <a:spcPts val="0"/>
                        </a:spcBef>
                        <a:spcAft>
                          <a:spcPts val="0"/>
                        </a:spcAft>
                      </a:pPr>
                      <a:r>
                        <a:rPr lang="es-GT" sz="1600" b="0" u="none" strike="noStrike" noProof="0" dirty="0">
                          <a:solidFill>
                            <a:schemeClr val="tx1"/>
                          </a:solidFill>
                          <a:effectLst/>
                        </a:rPr>
                        <a:t>Sí</a:t>
                      </a:r>
                      <a:endParaRPr lang="es-GT" sz="1600" b="0" i="0" u="none" strike="noStrike" noProof="0" dirty="0">
                        <a:solidFill>
                          <a:schemeClr val="tx1"/>
                        </a:solidFill>
                        <a:effectLst/>
                        <a:latin typeface="+mn-lt"/>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9"/>
                  </a:ext>
                </a:extLst>
              </a:tr>
              <a:tr h="24895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s-GT" sz="1600" b="0" u="none" strike="noStrike" cap="none" normalizeH="0" baseline="0" noProof="0" dirty="0">
                          <a:ln>
                            <a:noFill/>
                          </a:ln>
                          <a:solidFill>
                            <a:schemeClr val="tx1"/>
                          </a:solidFill>
                          <a:effectLst/>
                        </a:rPr>
                        <a:t>10</a:t>
                      </a:r>
                      <a:endParaRPr kumimoji="0" lang="es-GT" sz="1600" b="0" i="0" u="none" strike="noStrike" cap="none" normalizeH="0" baseline="0" noProof="0" dirty="0">
                        <a:ln>
                          <a:noFill/>
                        </a:ln>
                        <a:solidFill>
                          <a:schemeClr val="tx1"/>
                        </a:solidFill>
                        <a:effectLst/>
                        <a:latin typeface="+mn-lt"/>
                        <a:cs typeface="Arial" panose="020B0604020202020204" pitchFamily="34"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spcBef>
                          <a:spcPts val="0"/>
                        </a:spcBef>
                        <a:spcAft>
                          <a:spcPts val="0"/>
                        </a:spcAft>
                      </a:pPr>
                      <a:r>
                        <a:rPr lang="es-GT" sz="1600" b="0" u="none" strike="noStrike" noProof="0" dirty="0">
                          <a:solidFill>
                            <a:schemeClr val="tx1"/>
                          </a:solidFill>
                          <a:effectLst/>
                        </a:rPr>
                        <a:t>No</a:t>
                      </a:r>
                      <a:endParaRPr lang="es-GT" sz="1600" b="0" i="0" u="none" strike="noStrike" noProof="0" dirty="0">
                        <a:solidFill>
                          <a:schemeClr val="tx1"/>
                        </a:solidFill>
                        <a:effectLst/>
                        <a:latin typeface="+mn-lt"/>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0"/>
                  </a:ext>
                </a:extLst>
              </a:tr>
              <a:tr h="24895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s-GT" sz="1600" b="0" u="none" strike="noStrike" cap="none" normalizeH="0" baseline="0" noProof="0" dirty="0">
                          <a:ln>
                            <a:noFill/>
                          </a:ln>
                          <a:solidFill>
                            <a:schemeClr val="tx1"/>
                          </a:solidFill>
                          <a:effectLst/>
                        </a:rPr>
                        <a:t>11</a:t>
                      </a:r>
                      <a:endParaRPr kumimoji="0" lang="es-GT" sz="1600" b="0" i="0" u="none" strike="noStrike" cap="none" normalizeH="0" baseline="0" noProof="0" dirty="0">
                        <a:ln>
                          <a:noFill/>
                        </a:ln>
                        <a:solidFill>
                          <a:schemeClr val="tx1"/>
                        </a:solidFill>
                        <a:effectLst/>
                        <a:latin typeface="+mn-lt"/>
                        <a:cs typeface="Arial" panose="020B0604020202020204" pitchFamily="34"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lang="es-GT" sz="1600" b="0" u="none" strike="noStrike" noProof="0" dirty="0">
                          <a:solidFill>
                            <a:schemeClr val="tx1"/>
                          </a:solidFill>
                          <a:effectLst/>
                        </a:rPr>
                        <a:t>No</a:t>
                      </a:r>
                      <a:endParaRPr lang="es-GT" sz="1600" b="0" i="0" u="none" strike="noStrike" noProof="0" dirty="0">
                        <a:solidFill>
                          <a:schemeClr val="tx1"/>
                        </a:solidFill>
                        <a:effectLst/>
                        <a:latin typeface="+mn-lt"/>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1"/>
                  </a:ext>
                </a:extLst>
              </a:tr>
              <a:tr h="24895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s-GT" sz="1600" b="0" u="none" strike="noStrike" cap="none" normalizeH="0" baseline="0" noProof="0" dirty="0">
                          <a:ln>
                            <a:noFill/>
                          </a:ln>
                          <a:solidFill>
                            <a:schemeClr val="tx1"/>
                          </a:solidFill>
                          <a:effectLst/>
                        </a:rPr>
                        <a:t>12</a:t>
                      </a:r>
                      <a:endParaRPr kumimoji="0" lang="es-GT" sz="1600" b="0" i="0" u="none" strike="noStrike" cap="none" normalizeH="0" baseline="0" noProof="0" dirty="0">
                        <a:ln>
                          <a:noFill/>
                        </a:ln>
                        <a:solidFill>
                          <a:schemeClr val="tx1"/>
                        </a:solidFill>
                        <a:effectLst/>
                        <a:latin typeface="+mn-lt"/>
                        <a:cs typeface="Arial" panose="020B0604020202020204" pitchFamily="34"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lang="es-GT" sz="1600" b="0" u="none" strike="noStrike" noProof="0" dirty="0">
                          <a:solidFill>
                            <a:schemeClr val="tx1"/>
                          </a:solidFill>
                          <a:effectLst/>
                        </a:rPr>
                        <a:t>No</a:t>
                      </a:r>
                      <a:endParaRPr lang="es-GT" sz="1600" b="0" i="0" u="none" strike="noStrike" noProof="0" dirty="0">
                        <a:solidFill>
                          <a:schemeClr val="tx1"/>
                        </a:solidFill>
                        <a:effectLst/>
                        <a:latin typeface="+mn-lt"/>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2"/>
                  </a:ext>
                </a:extLst>
              </a:tr>
              <a:tr h="24895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s-GT" sz="1600" b="0" u="none" strike="noStrike" cap="none" normalizeH="0" baseline="0" noProof="0" dirty="0">
                          <a:ln>
                            <a:noFill/>
                          </a:ln>
                          <a:solidFill>
                            <a:schemeClr val="tx1"/>
                          </a:solidFill>
                          <a:effectLst/>
                        </a:rPr>
                        <a:t>13</a:t>
                      </a:r>
                      <a:endParaRPr kumimoji="0" lang="es-GT" sz="1600" b="0" i="0" u="none" strike="noStrike" cap="none" normalizeH="0" baseline="0" noProof="0" dirty="0">
                        <a:ln>
                          <a:noFill/>
                        </a:ln>
                        <a:solidFill>
                          <a:schemeClr val="tx1"/>
                        </a:solidFill>
                        <a:effectLst/>
                        <a:latin typeface="+mn-lt"/>
                        <a:cs typeface="Arial" panose="020B0604020202020204" pitchFamily="34"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spcBef>
                          <a:spcPts val="0"/>
                        </a:spcBef>
                        <a:spcAft>
                          <a:spcPts val="0"/>
                        </a:spcAft>
                      </a:pPr>
                      <a:r>
                        <a:rPr lang="es-GT" sz="1600" b="0" u="none" strike="noStrike" noProof="0" dirty="0">
                          <a:solidFill>
                            <a:schemeClr val="tx1"/>
                          </a:solidFill>
                          <a:effectLst/>
                        </a:rPr>
                        <a:t>Sí</a:t>
                      </a:r>
                      <a:endParaRPr lang="es-GT" sz="1600" b="0" i="0" u="none" strike="noStrike" noProof="0" dirty="0">
                        <a:solidFill>
                          <a:schemeClr val="tx1"/>
                        </a:solidFill>
                        <a:effectLst/>
                        <a:latin typeface="+mn-lt"/>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3"/>
                  </a:ext>
                </a:extLst>
              </a:tr>
              <a:tr h="24895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s-GT" sz="1600" b="0" u="none" strike="noStrike" cap="none" normalizeH="0" baseline="0" noProof="0" dirty="0">
                          <a:ln>
                            <a:noFill/>
                          </a:ln>
                          <a:solidFill>
                            <a:schemeClr val="tx1"/>
                          </a:solidFill>
                          <a:effectLst/>
                        </a:rPr>
                        <a:t>14</a:t>
                      </a:r>
                      <a:endParaRPr kumimoji="0" lang="es-GT" sz="1600" b="0" i="0" u="none" strike="noStrike" cap="none" normalizeH="0" baseline="0" noProof="0" dirty="0">
                        <a:ln>
                          <a:noFill/>
                        </a:ln>
                        <a:solidFill>
                          <a:schemeClr val="tx1"/>
                        </a:solidFill>
                        <a:effectLst/>
                        <a:latin typeface="+mn-lt"/>
                        <a:cs typeface="Arial" panose="020B0604020202020204" pitchFamily="34"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spcBef>
                          <a:spcPts val="0"/>
                        </a:spcBef>
                        <a:spcAft>
                          <a:spcPts val="0"/>
                        </a:spcAft>
                      </a:pPr>
                      <a:r>
                        <a:rPr lang="es-GT" sz="1600" b="0" u="none" strike="noStrike" noProof="0" dirty="0">
                          <a:solidFill>
                            <a:schemeClr val="tx1"/>
                          </a:solidFill>
                          <a:effectLst/>
                        </a:rPr>
                        <a:t>Sí</a:t>
                      </a:r>
                      <a:endParaRPr lang="es-GT" sz="1600" b="0" i="0" u="none" strike="noStrike" noProof="0" dirty="0">
                        <a:solidFill>
                          <a:schemeClr val="tx1"/>
                        </a:solidFill>
                        <a:effectLst/>
                        <a:latin typeface="+mn-lt"/>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4"/>
                  </a:ext>
                </a:extLst>
              </a:tr>
              <a:tr h="24895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s-GT" sz="1600" b="0" u="none" strike="noStrike" cap="none" normalizeH="0" baseline="0" noProof="0" dirty="0">
                          <a:ln>
                            <a:noFill/>
                          </a:ln>
                          <a:solidFill>
                            <a:schemeClr val="tx1"/>
                          </a:solidFill>
                          <a:effectLst/>
                        </a:rPr>
                        <a:t>15</a:t>
                      </a:r>
                      <a:endParaRPr kumimoji="0" lang="es-GT" sz="1600" b="0" i="0" u="none" strike="noStrike" cap="none" normalizeH="0" baseline="0" noProof="0" dirty="0">
                        <a:ln>
                          <a:noFill/>
                        </a:ln>
                        <a:solidFill>
                          <a:schemeClr val="tx1"/>
                        </a:solidFill>
                        <a:effectLst/>
                        <a:latin typeface="+mn-lt"/>
                        <a:cs typeface="Arial" panose="020B0604020202020204" pitchFamily="34"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spcBef>
                          <a:spcPts val="0"/>
                        </a:spcBef>
                        <a:spcAft>
                          <a:spcPts val="0"/>
                        </a:spcAft>
                      </a:pPr>
                      <a:r>
                        <a:rPr lang="es-GT" sz="1600" b="0" u="none" strike="noStrike" noProof="0" dirty="0">
                          <a:solidFill>
                            <a:schemeClr val="tx1"/>
                          </a:solidFill>
                          <a:effectLst/>
                        </a:rPr>
                        <a:t>Sí</a:t>
                      </a:r>
                      <a:endParaRPr lang="es-GT" sz="1600" b="0" i="0" u="none" strike="noStrike" noProof="0" dirty="0">
                        <a:solidFill>
                          <a:schemeClr val="tx1"/>
                        </a:solidFill>
                        <a:effectLst/>
                        <a:latin typeface="+mn-lt"/>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5"/>
                  </a:ext>
                </a:extLst>
              </a:tr>
              <a:tr h="24895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s-GT" sz="1600" b="0" u="none" strike="noStrike" cap="none" normalizeH="0" baseline="0" noProof="0" dirty="0">
                          <a:ln>
                            <a:noFill/>
                          </a:ln>
                          <a:solidFill>
                            <a:schemeClr val="tx1"/>
                          </a:solidFill>
                          <a:effectLst/>
                        </a:rPr>
                        <a:t>16</a:t>
                      </a:r>
                      <a:endParaRPr kumimoji="0" lang="es-GT" sz="1600" b="0" i="0" u="none" strike="noStrike" cap="none" normalizeH="0" baseline="0" noProof="0" dirty="0">
                        <a:ln>
                          <a:noFill/>
                        </a:ln>
                        <a:solidFill>
                          <a:schemeClr val="tx1"/>
                        </a:solidFill>
                        <a:effectLst/>
                        <a:latin typeface="+mn-lt"/>
                        <a:cs typeface="Arial" panose="020B0604020202020204" pitchFamily="34"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spcBef>
                          <a:spcPts val="0"/>
                        </a:spcBef>
                        <a:spcAft>
                          <a:spcPts val="0"/>
                        </a:spcAft>
                      </a:pPr>
                      <a:r>
                        <a:rPr lang="es-GT" sz="1600" b="0" u="none" strike="noStrike" noProof="0" dirty="0">
                          <a:solidFill>
                            <a:schemeClr val="tx1"/>
                          </a:solidFill>
                          <a:effectLst/>
                        </a:rPr>
                        <a:t>No</a:t>
                      </a:r>
                      <a:endParaRPr lang="es-GT" sz="1600" b="0" i="0" u="none" strike="noStrike" noProof="0" dirty="0">
                        <a:solidFill>
                          <a:schemeClr val="tx1"/>
                        </a:solidFill>
                        <a:effectLst/>
                        <a:latin typeface="+mn-lt"/>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6"/>
                  </a:ext>
                </a:extLst>
              </a:tr>
              <a:tr h="24895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s-GT" sz="1600" b="0" u="none" strike="noStrike" cap="none" normalizeH="0" baseline="0" noProof="0" dirty="0">
                          <a:ln>
                            <a:noFill/>
                          </a:ln>
                          <a:solidFill>
                            <a:schemeClr val="tx1"/>
                          </a:solidFill>
                          <a:effectLst/>
                        </a:rPr>
                        <a:t>17</a:t>
                      </a:r>
                      <a:endParaRPr kumimoji="0" lang="es-GT" sz="1600" b="0" i="0" u="none" strike="noStrike" cap="none" normalizeH="0" baseline="0" noProof="0" dirty="0">
                        <a:ln>
                          <a:noFill/>
                        </a:ln>
                        <a:solidFill>
                          <a:schemeClr val="tx1"/>
                        </a:solidFill>
                        <a:effectLst/>
                        <a:latin typeface="+mn-lt"/>
                        <a:cs typeface="Arial" panose="020B0604020202020204" pitchFamily="34"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lang="es-GT" sz="1600" b="0" u="none" strike="noStrike" noProof="0" dirty="0">
                          <a:solidFill>
                            <a:schemeClr val="tx1"/>
                          </a:solidFill>
                          <a:effectLst/>
                        </a:rPr>
                        <a:t>No</a:t>
                      </a:r>
                      <a:endParaRPr lang="es-GT" sz="1600" b="0" i="0" u="none" strike="noStrike" noProof="0" dirty="0">
                        <a:solidFill>
                          <a:schemeClr val="tx1"/>
                        </a:solidFill>
                        <a:effectLst/>
                        <a:latin typeface="+mn-lt"/>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7"/>
                  </a:ext>
                </a:extLst>
              </a:tr>
              <a:tr h="24895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s-GT" sz="1600" b="0" u="none" strike="noStrike" cap="none" normalizeH="0" baseline="0" noProof="0" dirty="0">
                          <a:ln>
                            <a:noFill/>
                          </a:ln>
                          <a:solidFill>
                            <a:schemeClr val="tx1"/>
                          </a:solidFill>
                          <a:effectLst/>
                        </a:rPr>
                        <a:t>18</a:t>
                      </a:r>
                      <a:endParaRPr kumimoji="0" lang="es-GT" sz="1600" b="0" i="0" u="none" strike="noStrike" cap="none" normalizeH="0" baseline="0" noProof="0" dirty="0">
                        <a:ln>
                          <a:noFill/>
                        </a:ln>
                        <a:solidFill>
                          <a:schemeClr val="tx1"/>
                        </a:solidFill>
                        <a:effectLst/>
                        <a:latin typeface="+mn-lt"/>
                        <a:cs typeface="Arial" panose="020B0604020202020204" pitchFamily="34"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spcBef>
                          <a:spcPts val="0"/>
                        </a:spcBef>
                        <a:spcAft>
                          <a:spcPts val="0"/>
                        </a:spcAft>
                      </a:pPr>
                      <a:r>
                        <a:rPr lang="es-GT" sz="1600" b="0" u="none" strike="noStrike" noProof="0" dirty="0">
                          <a:solidFill>
                            <a:schemeClr val="tx1"/>
                          </a:solidFill>
                          <a:effectLst/>
                        </a:rPr>
                        <a:t>No</a:t>
                      </a:r>
                      <a:endParaRPr lang="es-GT" sz="1600" b="0" i="0" u="none" strike="noStrike" noProof="0" dirty="0">
                        <a:solidFill>
                          <a:schemeClr val="tx1"/>
                        </a:solidFill>
                        <a:effectLst/>
                        <a:latin typeface="+mn-lt"/>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8"/>
                  </a:ext>
                </a:extLst>
              </a:tr>
              <a:tr h="24895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s-GT" sz="1600" b="0" u="none" strike="noStrike" cap="none" normalizeH="0" baseline="0" noProof="0" dirty="0">
                          <a:ln>
                            <a:noFill/>
                          </a:ln>
                          <a:solidFill>
                            <a:schemeClr val="tx1"/>
                          </a:solidFill>
                          <a:effectLst/>
                        </a:rPr>
                        <a:t>19</a:t>
                      </a:r>
                      <a:endParaRPr kumimoji="0" lang="es-GT" sz="1600" b="0" i="0" u="none" strike="noStrike" cap="none" normalizeH="0" baseline="0" noProof="0" dirty="0">
                        <a:ln>
                          <a:noFill/>
                        </a:ln>
                        <a:solidFill>
                          <a:schemeClr val="tx1"/>
                        </a:solidFill>
                        <a:effectLst/>
                        <a:latin typeface="+mn-lt"/>
                        <a:cs typeface="Arial" panose="020B0604020202020204" pitchFamily="34"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spcBef>
                          <a:spcPts val="0"/>
                        </a:spcBef>
                        <a:spcAft>
                          <a:spcPts val="0"/>
                        </a:spcAft>
                      </a:pPr>
                      <a:r>
                        <a:rPr lang="es-GT" sz="1600" b="0" u="none" strike="noStrike" noProof="0" dirty="0">
                          <a:solidFill>
                            <a:schemeClr val="tx1"/>
                          </a:solidFill>
                          <a:effectLst/>
                        </a:rPr>
                        <a:t>No</a:t>
                      </a:r>
                      <a:endParaRPr lang="es-GT" sz="1600" b="0" i="0" u="none" strike="noStrike" noProof="0" dirty="0">
                        <a:solidFill>
                          <a:schemeClr val="tx1"/>
                        </a:solidFill>
                        <a:effectLst/>
                        <a:latin typeface="+mn-lt"/>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9"/>
                  </a:ext>
                </a:extLst>
              </a:tr>
              <a:tr h="248959">
                <a:tc>
                  <a:txBody>
                    <a:body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s-GT" sz="1600" b="0" u="none" strike="noStrike" cap="none" normalizeH="0" baseline="0" noProof="0" dirty="0">
                          <a:ln>
                            <a:noFill/>
                          </a:ln>
                          <a:solidFill>
                            <a:schemeClr val="tx1"/>
                          </a:solidFill>
                          <a:effectLst/>
                        </a:rPr>
                        <a:t>20</a:t>
                      </a:r>
                      <a:endParaRPr kumimoji="0" lang="es-GT" sz="1600" b="0" i="0" u="none" strike="noStrike" cap="none" normalizeH="0" baseline="0" noProof="0" dirty="0">
                        <a:ln>
                          <a:noFill/>
                        </a:ln>
                        <a:solidFill>
                          <a:schemeClr val="tx1"/>
                        </a:solidFill>
                        <a:effectLst/>
                        <a:latin typeface="+mn-lt"/>
                        <a:cs typeface="Arial" panose="020B0604020202020204" pitchFamily="34"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spcBef>
                          <a:spcPts val="0"/>
                        </a:spcBef>
                        <a:spcAft>
                          <a:spcPts val="0"/>
                        </a:spcAft>
                      </a:pPr>
                      <a:r>
                        <a:rPr lang="es-GT" sz="1600" b="0" u="none" strike="noStrike" noProof="0" dirty="0">
                          <a:solidFill>
                            <a:schemeClr val="tx1"/>
                          </a:solidFill>
                          <a:effectLst/>
                        </a:rPr>
                        <a:t>Sí</a:t>
                      </a:r>
                      <a:endParaRPr lang="es-GT" sz="1600" b="0" i="0" u="none" strike="noStrike" noProof="0" dirty="0">
                        <a:solidFill>
                          <a:schemeClr val="tx1"/>
                        </a:solidFill>
                        <a:effectLst/>
                        <a:latin typeface="+mn-lt"/>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20"/>
                  </a:ext>
                </a:extLst>
              </a:tr>
              <a:tr h="248959">
                <a:tc>
                  <a:txBody>
                    <a:body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s-GT" sz="1600" b="0" u="none" strike="noStrike" cap="none" normalizeH="0" baseline="0" noProof="0" dirty="0">
                          <a:ln>
                            <a:noFill/>
                          </a:ln>
                          <a:solidFill>
                            <a:schemeClr val="tx1"/>
                          </a:solidFill>
                          <a:effectLst/>
                        </a:rPr>
                        <a:t>21</a:t>
                      </a:r>
                      <a:endParaRPr kumimoji="0" lang="es-GT" sz="1600" b="0" i="0" u="none" strike="noStrike" cap="none" normalizeH="0" baseline="0" noProof="0" dirty="0">
                        <a:ln>
                          <a:noFill/>
                        </a:ln>
                        <a:solidFill>
                          <a:schemeClr val="tx1"/>
                        </a:solidFill>
                        <a:effectLst/>
                        <a:latin typeface="+mn-lt"/>
                        <a:cs typeface="Arial" panose="020B0604020202020204" pitchFamily="34"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spcBef>
                          <a:spcPts val="0"/>
                        </a:spcBef>
                        <a:spcAft>
                          <a:spcPts val="0"/>
                        </a:spcAft>
                      </a:pPr>
                      <a:r>
                        <a:rPr lang="es-GT" sz="1600" b="0" u="none" strike="noStrike" noProof="0" dirty="0">
                          <a:solidFill>
                            <a:schemeClr val="tx1"/>
                          </a:solidFill>
                          <a:effectLst/>
                        </a:rPr>
                        <a:t>Sí</a:t>
                      </a:r>
                      <a:endParaRPr lang="es-GT" sz="1600" b="0" i="0" u="none" strike="noStrike" noProof="0" dirty="0">
                        <a:solidFill>
                          <a:schemeClr val="tx1"/>
                        </a:solidFill>
                        <a:effectLst/>
                        <a:latin typeface="+mn-lt"/>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21"/>
                  </a:ext>
                </a:extLst>
              </a:tr>
              <a:tr h="248959">
                <a:tc>
                  <a:txBody>
                    <a:body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s-GT" sz="1600" b="0" u="none" strike="noStrike" cap="none" normalizeH="0" baseline="0" noProof="0" dirty="0">
                          <a:ln>
                            <a:noFill/>
                          </a:ln>
                          <a:solidFill>
                            <a:schemeClr val="tx1"/>
                          </a:solidFill>
                          <a:effectLst/>
                        </a:rPr>
                        <a:t>22</a:t>
                      </a:r>
                      <a:endParaRPr kumimoji="0" lang="es-GT" sz="1600" b="0" i="0" u="none" strike="noStrike" cap="none" normalizeH="0" baseline="0" noProof="0" dirty="0">
                        <a:ln>
                          <a:noFill/>
                        </a:ln>
                        <a:solidFill>
                          <a:schemeClr val="tx1"/>
                        </a:solidFill>
                        <a:effectLst/>
                        <a:latin typeface="+mn-lt"/>
                        <a:cs typeface="Arial" panose="020B0604020202020204" pitchFamily="34"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spcBef>
                          <a:spcPts val="0"/>
                        </a:spcBef>
                        <a:spcAft>
                          <a:spcPts val="0"/>
                        </a:spcAft>
                      </a:pPr>
                      <a:r>
                        <a:rPr lang="es-GT" sz="1600" b="0" u="none" strike="noStrike" noProof="0" dirty="0">
                          <a:solidFill>
                            <a:schemeClr val="tx1"/>
                          </a:solidFill>
                          <a:effectLst/>
                        </a:rPr>
                        <a:t>Sí</a:t>
                      </a:r>
                      <a:endParaRPr lang="es-GT" sz="1600" b="0" i="0" u="none" strike="noStrike" noProof="0" dirty="0">
                        <a:solidFill>
                          <a:schemeClr val="tx1"/>
                        </a:solidFill>
                        <a:effectLst/>
                        <a:latin typeface="+mn-lt"/>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22"/>
                  </a:ext>
                </a:extLst>
              </a:tr>
              <a:tr h="248959">
                <a:tc>
                  <a:txBody>
                    <a:body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s-GT" sz="1600" b="0" u="none" strike="noStrike" cap="none" normalizeH="0" baseline="0" noProof="0" dirty="0">
                          <a:ln>
                            <a:noFill/>
                          </a:ln>
                          <a:solidFill>
                            <a:schemeClr val="tx1"/>
                          </a:solidFill>
                          <a:effectLst/>
                        </a:rPr>
                        <a:t>23</a:t>
                      </a:r>
                      <a:endParaRPr kumimoji="0" lang="es-GT" sz="1600" b="0" i="0" u="none" strike="noStrike" cap="none" normalizeH="0" baseline="0" noProof="0" dirty="0">
                        <a:ln>
                          <a:noFill/>
                        </a:ln>
                        <a:solidFill>
                          <a:schemeClr val="tx1"/>
                        </a:solidFill>
                        <a:effectLst/>
                        <a:latin typeface="+mn-lt"/>
                        <a:cs typeface="Arial" panose="020B0604020202020204" pitchFamily="34"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spcBef>
                          <a:spcPts val="0"/>
                        </a:spcBef>
                        <a:spcAft>
                          <a:spcPts val="0"/>
                        </a:spcAft>
                      </a:pPr>
                      <a:r>
                        <a:rPr lang="es-GT" sz="1600" b="0" u="none" strike="noStrike" noProof="0" dirty="0">
                          <a:solidFill>
                            <a:schemeClr val="tx1"/>
                          </a:solidFill>
                          <a:effectLst/>
                        </a:rPr>
                        <a:t>No</a:t>
                      </a:r>
                      <a:endParaRPr lang="es-GT" sz="1600" b="0" i="0" u="none" strike="noStrike" noProof="0" dirty="0">
                        <a:solidFill>
                          <a:schemeClr val="tx1"/>
                        </a:solidFill>
                        <a:effectLst/>
                        <a:latin typeface="+mn-lt"/>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23"/>
                  </a:ext>
                </a:extLst>
              </a:tr>
              <a:tr h="248959">
                <a:tc>
                  <a:txBody>
                    <a:body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s-GT" sz="1600" b="0" u="none" strike="noStrike" cap="none" normalizeH="0" baseline="0" noProof="0" dirty="0">
                          <a:ln>
                            <a:noFill/>
                          </a:ln>
                          <a:solidFill>
                            <a:schemeClr val="tx1"/>
                          </a:solidFill>
                          <a:effectLst/>
                        </a:rPr>
                        <a:t>24</a:t>
                      </a:r>
                      <a:endParaRPr kumimoji="0" lang="es-GT" sz="1600" b="0" i="0" u="none" strike="noStrike" cap="none" normalizeH="0" baseline="0" noProof="0" dirty="0">
                        <a:ln>
                          <a:noFill/>
                        </a:ln>
                        <a:solidFill>
                          <a:schemeClr val="tx1"/>
                        </a:solidFill>
                        <a:effectLst/>
                        <a:latin typeface="+mn-lt"/>
                        <a:cs typeface="Arial" panose="020B0604020202020204" pitchFamily="34"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spcBef>
                          <a:spcPts val="0"/>
                        </a:spcBef>
                        <a:spcAft>
                          <a:spcPts val="0"/>
                        </a:spcAft>
                      </a:pPr>
                      <a:r>
                        <a:rPr lang="es-GT" sz="1600" b="0" u="none" strike="noStrike" noProof="0" dirty="0">
                          <a:solidFill>
                            <a:schemeClr val="tx1"/>
                          </a:solidFill>
                          <a:effectLst/>
                        </a:rPr>
                        <a:t>Sí</a:t>
                      </a:r>
                      <a:endParaRPr lang="es-GT" sz="1600" b="0" i="0" u="none" strike="noStrike" noProof="0" dirty="0">
                        <a:solidFill>
                          <a:schemeClr val="tx1"/>
                        </a:solidFill>
                        <a:effectLst/>
                        <a:latin typeface="+mn-lt"/>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24"/>
                  </a:ext>
                </a:extLst>
              </a:tr>
            </a:tbl>
          </a:graphicData>
        </a:graphic>
      </p:graphicFrame>
    </p:spTree>
    <p:extLst>
      <p:ext uri="{BB962C8B-B14F-4D97-AF65-F5344CB8AC3E}">
        <p14:creationId xmlns:p14="http://schemas.microsoft.com/office/powerpoint/2010/main" val="9226443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p:txBody>
          <a:bodyPr/>
          <a:lstStyle/>
          <a:p>
            <a:pPr marL="0" indent="0">
              <a:buClr>
                <a:srgbClr val="00953A"/>
              </a:buClr>
              <a:buNone/>
              <a:defRPr/>
            </a:pPr>
            <a:r>
              <a:rPr lang="es-GT" noProof="0" dirty="0"/>
              <a:t>Comparación de una parte con el todo</a:t>
            </a:r>
          </a:p>
          <a:p>
            <a:pPr lvl="1">
              <a:buClr>
                <a:srgbClr val="00953A"/>
              </a:buClr>
              <a:defRPr/>
            </a:pPr>
            <a:r>
              <a:rPr lang="es-GT" noProof="0" dirty="0"/>
              <a:t>Útil para describir la distribución de características dentro de </a:t>
            </a:r>
            <a:br>
              <a:rPr lang="es-GT" noProof="0" dirty="0"/>
            </a:br>
            <a:r>
              <a:rPr lang="es-GT" noProof="0" dirty="0"/>
              <a:t>una población</a:t>
            </a:r>
            <a:endParaRPr lang="es-GT" b="1" noProof="0" dirty="0">
              <a:solidFill>
                <a:srgbClr val="00953A"/>
              </a:solidFill>
            </a:endParaRPr>
          </a:p>
          <a:p>
            <a:pPr lvl="1">
              <a:buClr>
                <a:srgbClr val="00953A"/>
              </a:buClr>
              <a:defRPr/>
            </a:pPr>
            <a:endParaRPr lang="es-GT" b="1" noProof="0" dirty="0">
              <a:solidFill>
                <a:srgbClr val="00953A"/>
              </a:solidFill>
            </a:endParaRPr>
          </a:p>
          <a:p>
            <a:pPr marL="0" indent="0">
              <a:buClr>
                <a:schemeClr val="tx1"/>
              </a:buClr>
              <a:buNone/>
              <a:defRPr/>
            </a:pPr>
            <a:r>
              <a:rPr lang="es-GT" b="1" noProof="0" dirty="0">
                <a:solidFill>
                  <a:srgbClr val="00953A"/>
                </a:solidFill>
              </a:rPr>
              <a:t>Proporción = </a:t>
            </a:r>
          </a:p>
          <a:p>
            <a:pPr marL="0" indent="0">
              <a:buClr>
                <a:schemeClr val="tx1"/>
              </a:buClr>
              <a:buNone/>
              <a:defRPr/>
            </a:pPr>
            <a:endParaRPr lang="es-GT" sz="3600" noProof="0" dirty="0"/>
          </a:p>
          <a:p>
            <a:pPr marL="0" indent="0">
              <a:buClr>
                <a:schemeClr val="tx1"/>
              </a:buClr>
              <a:buNone/>
              <a:defRPr/>
            </a:pPr>
            <a:r>
              <a:rPr lang="es-GT" b="1" noProof="0" dirty="0">
                <a:solidFill>
                  <a:srgbClr val="00953A"/>
                </a:solidFill>
              </a:rPr>
              <a:t>Porcentaje = </a:t>
            </a:r>
            <a:r>
              <a:rPr lang="es-GT" b="1" noProof="0" dirty="0"/>
              <a:t>Proporción x 100% =</a:t>
            </a:r>
          </a:p>
        </p:txBody>
      </p:sp>
      <p:sp>
        <p:nvSpPr>
          <p:cNvPr id="2" name="Title 1"/>
          <p:cNvSpPr>
            <a:spLocks noGrp="1"/>
          </p:cNvSpPr>
          <p:nvPr>
            <p:ph type="title"/>
          </p:nvPr>
        </p:nvSpPr>
        <p:spPr/>
        <p:txBody>
          <a:bodyPr/>
          <a:lstStyle/>
          <a:p>
            <a:r>
              <a:rPr lang="es-GT" noProof="0" dirty="0"/>
              <a:t>Proporción</a:t>
            </a:r>
          </a:p>
        </p:txBody>
      </p:sp>
      <p:grpSp>
        <p:nvGrpSpPr>
          <p:cNvPr id="6" name="Group 5">
            <a:extLst>
              <a:ext uri="{FF2B5EF4-FFF2-40B4-BE49-F238E27FC236}">
                <a16:creationId xmlns:a16="http://schemas.microsoft.com/office/drawing/2014/main" id="{A38907C5-5A80-60C8-E99A-69513B4EBC4D}"/>
              </a:ext>
            </a:extLst>
          </p:cNvPr>
          <p:cNvGrpSpPr/>
          <p:nvPr/>
        </p:nvGrpSpPr>
        <p:grpSpPr>
          <a:xfrm>
            <a:off x="3153994" y="3357334"/>
            <a:ext cx="7345121" cy="954107"/>
            <a:chOff x="1375558" y="3650556"/>
            <a:chExt cx="6288238" cy="954107"/>
          </a:xfrm>
        </p:grpSpPr>
        <p:sp>
          <p:nvSpPr>
            <p:cNvPr id="9" name="TextBox 8">
              <a:extLst>
                <a:ext uri="{FF2B5EF4-FFF2-40B4-BE49-F238E27FC236}">
                  <a16:creationId xmlns:a16="http://schemas.microsoft.com/office/drawing/2014/main" id="{E21F4360-4E71-43CC-29A2-EB74C68C4AE6}"/>
                </a:ext>
              </a:extLst>
            </p:cNvPr>
            <p:cNvSpPr txBox="1"/>
            <p:nvPr/>
          </p:nvSpPr>
          <p:spPr>
            <a:xfrm>
              <a:off x="1375558" y="3650556"/>
              <a:ext cx="6288238" cy="954107"/>
            </a:xfrm>
            <a:prstGeom prst="rect">
              <a:avLst/>
            </a:prstGeom>
            <a:noFill/>
          </p:spPr>
          <p:txBody>
            <a:bodyPr wrap="square">
              <a:spAutoFit/>
            </a:bodyPr>
            <a:lstStyle/>
            <a:p>
              <a:pPr marL="0" marR="0" lvl="0" indent="0" algn="ctr" defTabSz="457200" rtl="0" eaLnBrk="1" fontAlgn="auto" latinLnBrk="0" hangingPunct="1">
                <a:lnSpc>
                  <a:spcPct val="100000"/>
                </a:lnSpc>
                <a:spcBef>
                  <a:spcPct val="0"/>
                </a:spcBef>
                <a:spcAft>
                  <a:spcPts val="0"/>
                </a:spcAft>
                <a:buClrTx/>
                <a:buSzTx/>
                <a:buFontTx/>
                <a:buNone/>
                <a:tabLst/>
                <a:defRPr/>
              </a:pPr>
              <a:r>
                <a:rPr kumimoji="0" lang="es-GT" sz="2800" b="1" i="0" u="none" strike="noStrike" kern="1200" cap="none" spc="0" normalizeH="0" baseline="0" noProof="0" dirty="0">
                  <a:ln>
                    <a:noFill/>
                  </a:ln>
                  <a:solidFill>
                    <a:prstClr val="black"/>
                  </a:solidFill>
                  <a:effectLst/>
                  <a:uLnTx/>
                  <a:uFillTx/>
                  <a:latin typeface="Arial"/>
                  <a:ea typeface="+mn-ea"/>
                  <a:cs typeface="Arial" charset="0"/>
                </a:rPr>
                <a:t>Número con una característica específica</a:t>
              </a:r>
            </a:p>
            <a:p>
              <a:pPr marL="0" marR="0" lvl="0" indent="0" algn="ctr" defTabSz="457200" rtl="0" eaLnBrk="1" fontAlgn="auto" latinLnBrk="0" hangingPunct="1">
                <a:lnSpc>
                  <a:spcPct val="100000"/>
                </a:lnSpc>
                <a:spcBef>
                  <a:spcPct val="0"/>
                </a:spcBef>
                <a:spcAft>
                  <a:spcPts val="0"/>
                </a:spcAft>
                <a:buClrTx/>
                <a:buSzTx/>
                <a:buFontTx/>
                <a:buNone/>
                <a:tabLst/>
                <a:defRPr/>
              </a:pPr>
              <a:r>
                <a:rPr kumimoji="0" lang="es-GT" sz="2800" b="1" i="0" u="none" strike="noStrike" kern="1200" cap="none" spc="0" normalizeH="0" baseline="0" noProof="0" dirty="0">
                  <a:ln>
                    <a:noFill/>
                  </a:ln>
                  <a:solidFill>
                    <a:prstClr val="black"/>
                  </a:solidFill>
                  <a:effectLst/>
                  <a:uLnTx/>
                  <a:uFillTx/>
                  <a:latin typeface="Arial"/>
                  <a:ea typeface="+mn-ea"/>
                  <a:cs typeface="Arial" charset="0"/>
                </a:rPr>
                <a:t>Número total</a:t>
              </a:r>
            </a:p>
          </p:txBody>
        </p:sp>
        <p:cxnSp>
          <p:nvCxnSpPr>
            <p:cNvPr id="8" name="Straight Connector 7">
              <a:extLst>
                <a:ext uri="{FF2B5EF4-FFF2-40B4-BE49-F238E27FC236}">
                  <a16:creationId xmlns:a16="http://schemas.microsoft.com/office/drawing/2014/main" id="{F84B3592-7099-8ACC-6ACF-5C5E2D0B5AD8}"/>
                </a:ext>
              </a:extLst>
            </p:cNvPr>
            <p:cNvCxnSpPr>
              <a:cxnSpLocks/>
            </p:cNvCxnSpPr>
            <p:nvPr/>
          </p:nvCxnSpPr>
          <p:spPr>
            <a:xfrm>
              <a:off x="1375558" y="4127611"/>
              <a:ext cx="628823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0" name="Group 9">
            <a:extLst>
              <a:ext uri="{FF2B5EF4-FFF2-40B4-BE49-F238E27FC236}">
                <a16:creationId xmlns:a16="http://schemas.microsoft.com/office/drawing/2014/main" id="{0E888C13-C3DA-323A-7D12-4DE8966C0DA6}"/>
              </a:ext>
            </a:extLst>
          </p:cNvPr>
          <p:cNvGrpSpPr/>
          <p:nvPr/>
        </p:nvGrpSpPr>
        <p:grpSpPr>
          <a:xfrm>
            <a:off x="2285353" y="5485732"/>
            <a:ext cx="8897654" cy="954107"/>
            <a:chOff x="1055347" y="3517207"/>
            <a:chExt cx="7964191" cy="954107"/>
          </a:xfrm>
        </p:grpSpPr>
        <p:grpSp>
          <p:nvGrpSpPr>
            <p:cNvPr id="11" name="Group 10">
              <a:extLst>
                <a:ext uri="{FF2B5EF4-FFF2-40B4-BE49-F238E27FC236}">
                  <a16:creationId xmlns:a16="http://schemas.microsoft.com/office/drawing/2014/main" id="{C3289819-2334-25D0-392E-1CC1EB36BC75}"/>
                </a:ext>
              </a:extLst>
            </p:cNvPr>
            <p:cNvGrpSpPr/>
            <p:nvPr/>
          </p:nvGrpSpPr>
          <p:grpSpPr>
            <a:xfrm>
              <a:off x="1055347" y="3517207"/>
              <a:ext cx="6574536" cy="954107"/>
              <a:chOff x="1375558" y="3650556"/>
              <a:chExt cx="6291310" cy="954107"/>
            </a:xfrm>
          </p:grpSpPr>
          <p:sp>
            <p:nvSpPr>
              <p:cNvPr id="14" name="TextBox 13">
                <a:extLst>
                  <a:ext uri="{FF2B5EF4-FFF2-40B4-BE49-F238E27FC236}">
                    <a16:creationId xmlns:a16="http://schemas.microsoft.com/office/drawing/2014/main" id="{4A382074-2E53-AF06-9CAE-BDDF4A096A04}"/>
                  </a:ext>
                </a:extLst>
              </p:cNvPr>
              <p:cNvSpPr txBox="1"/>
              <p:nvPr/>
            </p:nvSpPr>
            <p:spPr>
              <a:xfrm>
                <a:off x="1375558" y="3650556"/>
                <a:ext cx="6203809" cy="954107"/>
              </a:xfrm>
              <a:prstGeom prst="rect">
                <a:avLst/>
              </a:prstGeom>
              <a:noFill/>
            </p:spPr>
            <p:txBody>
              <a:bodyPr wrap="square">
                <a:spAutoFit/>
              </a:bodyPr>
              <a:lstStyle/>
              <a:p>
                <a:pPr marL="0" marR="0" lvl="0" indent="0" algn="ctr" defTabSz="457200" rtl="0" eaLnBrk="1" fontAlgn="auto" latinLnBrk="0" hangingPunct="1">
                  <a:lnSpc>
                    <a:spcPct val="100000"/>
                  </a:lnSpc>
                  <a:spcBef>
                    <a:spcPct val="0"/>
                  </a:spcBef>
                  <a:spcAft>
                    <a:spcPts val="0"/>
                  </a:spcAft>
                  <a:buClrTx/>
                  <a:buSzTx/>
                  <a:buFontTx/>
                  <a:buNone/>
                  <a:tabLst/>
                  <a:defRPr/>
                </a:pPr>
                <a:r>
                  <a:rPr kumimoji="0" lang="es-GT" sz="2800" b="1" i="0" u="none" strike="noStrike" kern="1200" cap="none" spc="0" normalizeH="0" baseline="0" noProof="0" dirty="0">
                    <a:ln>
                      <a:noFill/>
                    </a:ln>
                    <a:solidFill>
                      <a:prstClr val="black"/>
                    </a:solidFill>
                    <a:effectLst/>
                    <a:uLnTx/>
                    <a:uFillTx/>
                    <a:latin typeface="Arial"/>
                    <a:ea typeface="+mn-ea"/>
                    <a:cs typeface="Arial" charset="0"/>
                  </a:rPr>
                  <a:t>Número con una característica específica</a:t>
                </a:r>
              </a:p>
              <a:p>
                <a:pPr marL="0" marR="0" lvl="0" indent="0" algn="ctr" defTabSz="457200" rtl="0" eaLnBrk="1" fontAlgn="auto" latinLnBrk="0" hangingPunct="1">
                  <a:lnSpc>
                    <a:spcPct val="100000"/>
                  </a:lnSpc>
                  <a:spcBef>
                    <a:spcPct val="0"/>
                  </a:spcBef>
                  <a:spcAft>
                    <a:spcPts val="0"/>
                  </a:spcAft>
                  <a:buClrTx/>
                  <a:buSzTx/>
                  <a:buFontTx/>
                  <a:buNone/>
                  <a:tabLst/>
                  <a:defRPr/>
                </a:pPr>
                <a:r>
                  <a:rPr kumimoji="0" lang="es-GT" sz="2800" b="1" i="0" u="none" strike="noStrike" kern="1200" cap="none" spc="0" normalizeH="0" baseline="0" noProof="0" dirty="0">
                    <a:ln>
                      <a:noFill/>
                    </a:ln>
                    <a:solidFill>
                      <a:prstClr val="black"/>
                    </a:solidFill>
                    <a:effectLst/>
                    <a:uLnTx/>
                    <a:uFillTx/>
                    <a:latin typeface="Arial"/>
                    <a:ea typeface="+mn-ea"/>
                    <a:cs typeface="Arial" charset="0"/>
                  </a:rPr>
                  <a:t>Número total</a:t>
                </a:r>
              </a:p>
            </p:txBody>
          </p:sp>
          <p:cxnSp>
            <p:nvCxnSpPr>
              <p:cNvPr id="13" name="Straight Connector 12">
                <a:extLst>
                  <a:ext uri="{FF2B5EF4-FFF2-40B4-BE49-F238E27FC236}">
                    <a16:creationId xmlns:a16="http://schemas.microsoft.com/office/drawing/2014/main" id="{C2843662-3F7B-4B5C-3B04-0E1A0E112FE3}"/>
                  </a:ext>
                </a:extLst>
              </p:cNvPr>
              <p:cNvCxnSpPr>
                <a:cxnSpLocks/>
              </p:cNvCxnSpPr>
              <p:nvPr/>
            </p:nvCxnSpPr>
            <p:spPr>
              <a:xfrm>
                <a:off x="1375558" y="4127611"/>
                <a:ext cx="629131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2" name="TextBox 11">
              <a:extLst>
                <a:ext uri="{FF2B5EF4-FFF2-40B4-BE49-F238E27FC236}">
                  <a16:creationId xmlns:a16="http://schemas.microsoft.com/office/drawing/2014/main" id="{9A241BF9-BA93-AE5C-F419-3B1922AB6127}"/>
                </a:ext>
              </a:extLst>
            </p:cNvPr>
            <p:cNvSpPr txBox="1"/>
            <p:nvPr/>
          </p:nvSpPr>
          <p:spPr>
            <a:xfrm>
              <a:off x="7626672" y="3732650"/>
              <a:ext cx="1392866" cy="523220"/>
            </a:xfrm>
            <a:prstGeom prst="rect">
              <a:avLst/>
            </a:prstGeom>
            <a:noFill/>
          </p:spPr>
          <p:txBody>
            <a:bodyPr wrap="square">
              <a:spAutoFit/>
            </a:bodyPr>
            <a:lstStyle/>
            <a:p>
              <a:pPr>
                <a:defRPr/>
              </a:pPr>
              <a:r>
                <a:rPr lang="es-GT" sz="2800" b="1" noProof="0" dirty="0">
                  <a:latin typeface="Arial" panose="020B0604020202020204" pitchFamily="34" charset="0"/>
                  <a:cs typeface="Arial" panose="020B0604020202020204" pitchFamily="34" charset="0"/>
                </a:rPr>
                <a:t>x 100%</a:t>
              </a:r>
              <a:endParaRPr lang="es-GT" sz="2000" noProof="0" dirty="0">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32406468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GT" noProof="0" dirty="0"/>
              <a:t>Ejemplo: proporciones como porcentajes del total</a:t>
            </a:r>
          </a:p>
        </p:txBody>
      </p:sp>
      <p:graphicFrame>
        <p:nvGraphicFramePr>
          <p:cNvPr id="13" name="Table 6">
            <a:extLst>
              <a:ext uri="{FF2B5EF4-FFF2-40B4-BE49-F238E27FC236}">
                <a16:creationId xmlns:a16="http://schemas.microsoft.com/office/drawing/2014/main" id="{0F749C36-2D50-D356-90B7-1360EF3D2B0E}"/>
              </a:ext>
            </a:extLst>
          </p:cNvPr>
          <p:cNvGraphicFramePr>
            <a:graphicFrameLocks noGrp="1"/>
          </p:cNvGraphicFramePr>
          <p:nvPr>
            <p:ph sz="half" idx="4294967295"/>
            <p:extLst>
              <p:ext uri="{D42A27DB-BD31-4B8C-83A1-F6EECF244321}">
                <p14:modId xmlns:p14="http://schemas.microsoft.com/office/powerpoint/2010/main" val="678365413"/>
              </p:ext>
            </p:extLst>
          </p:nvPr>
        </p:nvGraphicFramePr>
        <p:xfrm>
          <a:off x="415630" y="1276350"/>
          <a:ext cx="11366500" cy="4820920"/>
        </p:xfrm>
        <a:graphic>
          <a:graphicData uri="http://schemas.openxmlformats.org/drawingml/2006/table">
            <a:tbl>
              <a:tblPr>
                <a:tableStyleId>{8799B23B-EC83-4686-B30A-512413B5E67A}</a:tableStyleId>
              </a:tblPr>
              <a:tblGrid>
                <a:gridCol w="5173545">
                  <a:extLst>
                    <a:ext uri="{9D8B030D-6E8A-4147-A177-3AD203B41FA5}">
                      <a16:colId xmlns:a16="http://schemas.microsoft.com/office/drawing/2014/main" val="4070875049"/>
                    </a:ext>
                  </a:extLst>
                </a:gridCol>
                <a:gridCol w="1758567">
                  <a:extLst>
                    <a:ext uri="{9D8B030D-6E8A-4147-A177-3AD203B41FA5}">
                      <a16:colId xmlns:a16="http://schemas.microsoft.com/office/drawing/2014/main" val="1833997020"/>
                    </a:ext>
                  </a:extLst>
                </a:gridCol>
                <a:gridCol w="1347806">
                  <a:extLst>
                    <a:ext uri="{9D8B030D-6E8A-4147-A177-3AD203B41FA5}">
                      <a16:colId xmlns:a16="http://schemas.microsoft.com/office/drawing/2014/main" val="978667049"/>
                    </a:ext>
                  </a:extLst>
                </a:gridCol>
                <a:gridCol w="1861256">
                  <a:extLst>
                    <a:ext uri="{9D8B030D-6E8A-4147-A177-3AD203B41FA5}">
                      <a16:colId xmlns:a16="http://schemas.microsoft.com/office/drawing/2014/main" val="4132635164"/>
                    </a:ext>
                  </a:extLst>
                </a:gridCol>
                <a:gridCol w="1225326">
                  <a:extLst>
                    <a:ext uri="{9D8B030D-6E8A-4147-A177-3AD203B41FA5}">
                      <a16:colId xmlns:a16="http://schemas.microsoft.com/office/drawing/2014/main" val="3453705899"/>
                    </a:ext>
                  </a:extLst>
                </a:gridCol>
              </a:tblGrid>
              <a:tr h="370840">
                <a:tc>
                  <a:txBody>
                    <a:bodyPr/>
                    <a:lstStyle/>
                    <a:p>
                      <a:pPr algn="l" fontAlgn="b">
                        <a:spcBef>
                          <a:spcPts val="500"/>
                        </a:spcBef>
                        <a:spcAft>
                          <a:spcPts val="500"/>
                        </a:spcAft>
                      </a:pPr>
                      <a:endParaRPr lang="es-GT" sz="2000" b="1" i="0" u="none" strike="noStrike" noProof="0" dirty="0">
                        <a:solidFill>
                          <a:srgbClr val="000000"/>
                        </a:solidFill>
                        <a:effectLst/>
                        <a:latin typeface="+mn-lt"/>
                      </a:endParaRPr>
                    </a:p>
                  </a:txBody>
                  <a:tcPr marL="6350" marR="6350" marT="6350" anchor="b">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gridSpan="4">
                  <a:txBody>
                    <a:bodyPr/>
                    <a:lstStyle/>
                    <a:p>
                      <a:pPr algn="ctr" fontAlgn="t">
                        <a:spcBef>
                          <a:spcPts val="500"/>
                        </a:spcBef>
                        <a:spcAft>
                          <a:spcPts val="500"/>
                        </a:spcAft>
                      </a:pPr>
                      <a:r>
                        <a:rPr lang="es-GT" sz="2000" b="1" i="0" u="none" strike="noStrike" noProof="0" dirty="0">
                          <a:solidFill>
                            <a:srgbClr val="000000"/>
                          </a:solidFill>
                          <a:effectLst/>
                          <a:latin typeface="+mn-lt"/>
                        </a:rPr>
                        <a:t>Muertes*</a:t>
                      </a:r>
                    </a:p>
                  </a:txBody>
                  <a:tcPr marL="6350" marR="6350" marT="6350">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fontAlgn="ctr">
                        <a:spcBef>
                          <a:spcPts val="500"/>
                        </a:spcBef>
                        <a:spcAft>
                          <a:spcPts val="500"/>
                        </a:spcAft>
                      </a:pPr>
                      <a:endParaRPr lang="en-US" sz="2000" b="1" i="0" u="none" strike="noStrike">
                        <a:solidFill>
                          <a:srgbClr val="000000"/>
                        </a:solidFill>
                        <a:effectLst/>
                        <a:latin typeface="+mn-lt"/>
                      </a:endParaRPr>
                    </a:p>
                  </a:txBody>
                  <a:tcPr marL="6350" marR="6350" marT="635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fontAlgn="ctr">
                        <a:spcBef>
                          <a:spcPts val="500"/>
                        </a:spcBef>
                        <a:spcAft>
                          <a:spcPts val="500"/>
                        </a:spcAft>
                      </a:pPr>
                      <a:endParaRPr lang="en-US" sz="2000" b="1" i="0" u="none" strike="noStrike" dirty="0">
                        <a:solidFill>
                          <a:srgbClr val="000000"/>
                        </a:solidFill>
                        <a:effectLst/>
                        <a:latin typeface="+mn-lt"/>
                      </a:endParaRPr>
                    </a:p>
                  </a:txBody>
                  <a:tcPr marL="6350" marR="6350" marT="635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fontAlgn="ctr">
                        <a:spcBef>
                          <a:spcPts val="500"/>
                        </a:spcBef>
                        <a:spcAft>
                          <a:spcPts val="500"/>
                        </a:spcAft>
                      </a:pPr>
                      <a:endParaRPr lang="en-US" sz="2000" b="1" i="0" u="none" strike="noStrike">
                        <a:solidFill>
                          <a:srgbClr val="000000"/>
                        </a:solidFill>
                        <a:effectLst/>
                        <a:latin typeface="+mn-lt"/>
                      </a:endParaRPr>
                    </a:p>
                  </a:txBody>
                  <a:tcPr marL="6350" marR="6350" marT="635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93074337"/>
                  </a:ext>
                </a:extLst>
              </a:tr>
              <a:tr h="370840">
                <a:tc>
                  <a:txBody>
                    <a:bodyPr/>
                    <a:lstStyle/>
                    <a:p>
                      <a:pPr marL="0" marR="0" lvl="0" indent="0" algn="l" defTabSz="914400" rtl="0" eaLnBrk="1" fontAlgn="b" latinLnBrk="0" hangingPunct="1">
                        <a:lnSpc>
                          <a:spcPct val="100000"/>
                        </a:lnSpc>
                        <a:spcBef>
                          <a:spcPts val="500"/>
                        </a:spcBef>
                        <a:spcAft>
                          <a:spcPts val="500"/>
                        </a:spcAft>
                        <a:buClrTx/>
                        <a:buSzTx/>
                        <a:buFontTx/>
                        <a:buNone/>
                        <a:tabLst/>
                        <a:defRPr/>
                      </a:pPr>
                      <a:r>
                        <a:rPr lang="es-GT" sz="2000" b="1" i="0" u="none" strike="noStrike" noProof="0" dirty="0">
                          <a:solidFill>
                            <a:srgbClr val="000000"/>
                          </a:solidFill>
                          <a:effectLst/>
                          <a:latin typeface="+mn-lt"/>
                        </a:rPr>
                        <a:t>Causa de muerte</a:t>
                      </a:r>
                    </a:p>
                  </a:txBody>
                  <a:tcPr marL="6350" marR="6350" marT="6350" anchor="b">
                    <a:lnL w="12700" cmpd="sng">
                      <a:noFill/>
                    </a:lnL>
                    <a:lnR w="12700" cmpd="sng">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t">
                        <a:spcBef>
                          <a:spcPts val="0"/>
                        </a:spcBef>
                        <a:spcAft>
                          <a:spcPts val="0"/>
                        </a:spcAft>
                      </a:pPr>
                      <a:r>
                        <a:rPr lang="es-GT" sz="2000" b="1" i="0" u="none" strike="noStrike" noProof="0" dirty="0">
                          <a:solidFill>
                            <a:srgbClr val="000000"/>
                          </a:solidFill>
                          <a:effectLst/>
                          <a:latin typeface="+mn-lt"/>
                        </a:rPr>
                        <a:t>2000</a:t>
                      </a:r>
                    </a:p>
                  </a:txBody>
                  <a:tcPr marL="6350" marR="6350" marT="6350" anchor="ctr">
                    <a:lnL w="12700" cmpd="sng">
                      <a:noFill/>
                    </a:lnL>
                    <a:lnR w="12700" cmpd="sng">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ctr">
                        <a:spcBef>
                          <a:spcPts val="0"/>
                        </a:spcBef>
                        <a:spcAft>
                          <a:spcPts val="0"/>
                        </a:spcAft>
                      </a:pPr>
                      <a:r>
                        <a:rPr lang="es-GT" sz="2000" b="1" i="0" u="none" strike="noStrike" noProof="0" dirty="0">
                          <a:solidFill>
                            <a:srgbClr val="109648"/>
                          </a:solidFill>
                          <a:effectLst/>
                          <a:latin typeface="+mn-lt"/>
                        </a:rPr>
                        <a:t>%</a:t>
                      </a:r>
                    </a:p>
                  </a:txBody>
                  <a:tcPr marL="6350" marR="6350" marT="6350" anchor="ctr">
                    <a:lnL w="12700" cmpd="sng">
                      <a:noFill/>
                    </a:lnL>
                    <a:lnR w="12700" cmpd="sng">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t">
                        <a:spcBef>
                          <a:spcPts val="0"/>
                        </a:spcBef>
                        <a:spcAft>
                          <a:spcPts val="0"/>
                        </a:spcAft>
                      </a:pPr>
                      <a:r>
                        <a:rPr lang="es-GT" sz="2000" b="1" i="0" u="none" strike="noStrike" noProof="0" dirty="0">
                          <a:solidFill>
                            <a:srgbClr val="000000"/>
                          </a:solidFill>
                          <a:effectLst/>
                          <a:latin typeface="+mn-lt"/>
                        </a:rPr>
                        <a:t>2019</a:t>
                      </a:r>
                    </a:p>
                  </a:txBody>
                  <a:tcPr marL="6350" marR="6350" marT="6350" anchor="ctr">
                    <a:lnL w="12700" cmpd="sng">
                      <a:noFill/>
                    </a:lnL>
                    <a:lnR w="12700" cmpd="sng">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ctr">
                        <a:spcBef>
                          <a:spcPts val="0"/>
                        </a:spcBef>
                        <a:spcAft>
                          <a:spcPts val="0"/>
                        </a:spcAft>
                      </a:pPr>
                      <a:r>
                        <a:rPr lang="es-GT" sz="2000" b="1" i="0" u="none" strike="noStrike" noProof="0" dirty="0">
                          <a:solidFill>
                            <a:srgbClr val="109648"/>
                          </a:solidFill>
                          <a:effectLst/>
                          <a:latin typeface="+mn-lt"/>
                        </a:rPr>
                        <a:t>%</a:t>
                      </a:r>
                    </a:p>
                  </a:txBody>
                  <a:tcPr marL="6350" marR="6350" marT="6350" anchor="ctr">
                    <a:lnL w="12700" cmpd="sng">
                      <a:noFill/>
                    </a:lnL>
                    <a:lnR w="12700" cmpd="sng">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441209149"/>
                  </a:ext>
                </a:extLst>
              </a:tr>
              <a:tr h="370840">
                <a:tc>
                  <a:txBody>
                    <a:bodyPr/>
                    <a:lstStyle/>
                    <a:p>
                      <a:pPr algn="l" fontAlgn="b">
                        <a:spcBef>
                          <a:spcPts val="500"/>
                        </a:spcBef>
                        <a:spcAft>
                          <a:spcPts val="500"/>
                        </a:spcAft>
                      </a:pPr>
                      <a:r>
                        <a:rPr lang="es-GT" sz="2000" b="0" i="0" u="sng" strike="noStrike" noProof="0" dirty="0">
                          <a:solidFill>
                            <a:srgbClr val="000000"/>
                          </a:solidFill>
                          <a:effectLst/>
                          <a:latin typeface="+mn-lt"/>
                        </a:rPr>
                        <a:t>Todas las causas</a:t>
                      </a:r>
                    </a:p>
                  </a:txBody>
                  <a:tcPr marL="6350" marR="6350" marT="6350" anchor="b">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r" fontAlgn="t">
                        <a:spcBef>
                          <a:spcPts val="500"/>
                        </a:spcBef>
                        <a:spcAft>
                          <a:spcPts val="500"/>
                        </a:spcAft>
                      </a:pPr>
                      <a:r>
                        <a:rPr lang="es-GT" sz="2000" b="0" i="0" u="none" strike="noStrike" noProof="0" dirty="0">
                          <a:solidFill>
                            <a:srgbClr val="000000"/>
                          </a:solidFill>
                          <a:effectLst/>
                          <a:latin typeface="+mn-lt"/>
                        </a:rPr>
                        <a:t>51,267 </a:t>
                      </a:r>
                    </a:p>
                  </a:txBody>
                  <a:tcPr marL="6350" marR="6350" marT="6350">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r" fontAlgn="t"/>
                      <a:r>
                        <a:rPr lang="es-GT" sz="2000" b="1" i="0" u="none" strike="noStrike" noProof="0" dirty="0">
                          <a:solidFill>
                            <a:srgbClr val="109648"/>
                          </a:solidFill>
                          <a:effectLst/>
                          <a:latin typeface="+mn-lt"/>
                        </a:rPr>
                        <a:t>100.0</a:t>
                      </a:r>
                    </a:p>
                  </a:txBody>
                  <a:tcPr marL="6350" marR="6350" marT="6350">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r" fontAlgn="ctr">
                        <a:spcBef>
                          <a:spcPts val="500"/>
                        </a:spcBef>
                        <a:spcAft>
                          <a:spcPts val="500"/>
                        </a:spcAft>
                      </a:pPr>
                      <a:r>
                        <a:rPr lang="es-GT" sz="2000" b="0" i="0" u="none" strike="noStrike" noProof="0" dirty="0">
                          <a:solidFill>
                            <a:srgbClr val="000000"/>
                          </a:solidFill>
                          <a:effectLst/>
                          <a:latin typeface="+mn-lt"/>
                        </a:rPr>
                        <a:t>55,416 </a:t>
                      </a:r>
                    </a:p>
                  </a:txBody>
                  <a:tcPr marL="6350" marR="6350" marT="635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r" fontAlgn="t"/>
                      <a:r>
                        <a:rPr lang="es-GT" sz="2000" b="1" i="0" u="none" strike="noStrike" noProof="0" dirty="0">
                          <a:solidFill>
                            <a:srgbClr val="109648"/>
                          </a:solidFill>
                          <a:effectLst/>
                          <a:latin typeface="+mn-lt"/>
                        </a:rPr>
                        <a:t>100.0</a:t>
                      </a:r>
                    </a:p>
                  </a:txBody>
                  <a:tcPr marL="6350" marR="6350" marT="6350">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830598867"/>
                  </a:ext>
                </a:extLst>
              </a:tr>
              <a:tr h="370840">
                <a:tc>
                  <a:txBody>
                    <a:bodyPr/>
                    <a:lstStyle/>
                    <a:p>
                      <a:pPr algn="l" fontAlgn="b">
                        <a:spcBef>
                          <a:spcPts val="500"/>
                        </a:spcBef>
                        <a:spcAft>
                          <a:spcPts val="500"/>
                        </a:spcAft>
                      </a:pPr>
                      <a:r>
                        <a:rPr lang="es-GT" sz="2000" b="0" i="0" u="none" strike="noStrike" noProof="0" dirty="0">
                          <a:effectLst/>
                          <a:latin typeface="+mn-lt"/>
                        </a:rPr>
                        <a:t>Cardiopatía isquémica</a:t>
                      </a:r>
                    </a:p>
                  </a:txBody>
                  <a:tcPr marL="6350" marR="6350" marT="635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t">
                        <a:spcBef>
                          <a:spcPts val="500"/>
                        </a:spcBef>
                        <a:spcAft>
                          <a:spcPts val="500"/>
                        </a:spcAft>
                      </a:pPr>
                      <a:r>
                        <a:rPr lang="es-GT" sz="2000" b="0" i="0" u="none" strike="noStrike" noProof="0" dirty="0">
                          <a:effectLst/>
                          <a:latin typeface="+mn-lt"/>
                        </a:rPr>
                        <a:t>6,756 </a:t>
                      </a:r>
                    </a:p>
                  </a:txBody>
                  <a:tcPr marL="6350" marR="6350" marT="635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t"/>
                      <a:r>
                        <a:rPr lang="es-GT" sz="2000" b="1" i="0" u="none" strike="noStrike" noProof="0" dirty="0">
                          <a:solidFill>
                            <a:srgbClr val="109648"/>
                          </a:solidFill>
                          <a:effectLst/>
                          <a:latin typeface="+mn-lt"/>
                        </a:rPr>
                        <a:t>13.2</a:t>
                      </a:r>
                    </a:p>
                  </a:txBody>
                  <a:tcPr marL="6350" marR="6350" marT="635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ctr">
                        <a:spcBef>
                          <a:spcPts val="500"/>
                        </a:spcBef>
                        <a:spcAft>
                          <a:spcPts val="500"/>
                        </a:spcAft>
                      </a:pPr>
                      <a:r>
                        <a:rPr lang="es-GT" sz="2000" b="0" i="0" u="none" strike="noStrike" noProof="0" dirty="0">
                          <a:effectLst/>
                          <a:latin typeface="+mn-lt"/>
                        </a:rPr>
                        <a:t>8,885 </a:t>
                      </a:r>
                    </a:p>
                  </a:txBody>
                  <a:tcPr marL="6350" marR="6350" marT="635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t"/>
                      <a:r>
                        <a:rPr lang="es-GT" sz="2000" b="1" i="0" u="none" strike="noStrike" noProof="0" dirty="0">
                          <a:solidFill>
                            <a:srgbClr val="109648"/>
                          </a:solidFill>
                          <a:effectLst/>
                          <a:latin typeface="+mn-lt"/>
                        </a:rPr>
                        <a:t>16.0</a:t>
                      </a:r>
                    </a:p>
                  </a:txBody>
                  <a:tcPr marL="6350" marR="6350" marT="6350">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316995278"/>
                  </a:ext>
                </a:extLst>
              </a:tr>
              <a:tr h="370840">
                <a:tc>
                  <a:txBody>
                    <a:bodyPr/>
                    <a:lstStyle/>
                    <a:p>
                      <a:pPr algn="l" fontAlgn="b">
                        <a:spcBef>
                          <a:spcPts val="500"/>
                        </a:spcBef>
                        <a:spcAft>
                          <a:spcPts val="500"/>
                        </a:spcAft>
                      </a:pPr>
                      <a:r>
                        <a:rPr lang="es-GT" sz="2000" b="0" i="0" u="none" strike="noStrike" noProof="0" dirty="0">
                          <a:effectLst/>
                          <a:latin typeface="+mn-lt"/>
                        </a:rPr>
                        <a:t>Accidente Cerebrovascular (ACV)</a:t>
                      </a:r>
                    </a:p>
                  </a:txBody>
                  <a:tcPr marL="6350" marR="6350" marT="635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t">
                        <a:spcBef>
                          <a:spcPts val="500"/>
                        </a:spcBef>
                        <a:spcAft>
                          <a:spcPts val="500"/>
                        </a:spcAft>
                      </a:pPr>
                      <a:r>
                        <a:rPr lang="es-GT" sz="2000" b="0" i="0" u="none" strike="noStrike" noProof="0" dirty="0">
                          <a:effectLst/>
                          <a:latin typeface="+mn-lt"/>
                        </a:rPr>
                        <a:t>5,464 </a:t>
                      </a:r>
                    </a:p>
                  </a:txBody>
                  <a:tcPr marL="6350" marR="6350" marT="635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t"/>
                      <a:r>
                        <a:rPr lang="es-GT" sz="2000" b="1" i="0" u="none" strike="noStrike" noProof="0" dirty="0">
                          <a:solidFill>
                            <a:srgbClr val="109648"/>
                          </a:solidFill>
                          <a:effectLst/>
                          <a:latin typeface="+mn-lt"/>
                        </a:rPr>
                        <a:t>10.7</a:t>
                      </a:r>
                    </a:p>
                  </a:txBody>
                  <a:tcPr marL="6350" marR="6350" marT="635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ctr">
                        <a:spcBef>
                          <a:spcPts val="500"/>
                        </a:spcBef>
                        <a:spcAft>
                          <a:spcPts val="500"/>
                        </a:spcAft>
                      </a:pPr>
                      <a:r>
                        <a:rPr lang="es-GT" sz="2000" b="0" i="0" u="none" strike="noStrike" noProof="0" dirty="0">
                          <a:effectLst/>
                          <a:latin typeface="+mn-lt"/>
                        </a:rPr>
                        <a:t>6,194 </a:t>
                      </a:r>
                    </a:p>
                  </a:txBody>
                  <a:tcPr marL="6350" marR="6350" marT="635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t"/>
                      <a:r>
                        <a:rPr lang="es-GT" sz="2000" b="1" i="0" u="none" strike="noStrike" noProof="0" dirty="0">
                          <a:solidFill>
                            <a:srgbClr val="109648"/>
                          </a:solidFill>
                          <a:effectLst/>
                          <a:latin typeface="+mn-lt"/>
                        </a:rPr>
                        <a:t>11.2</a:t>
                      </a:r>
                    </a:p>
                  </a:txBody>
                  <a:tcPr marL="6350" marR="6350" marT="6350">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650548957"/>
                  </a:ext>
                </a:extLst>
              </a:tr>
              <a:tr h="370840">
                <a:tc>
                  <a:txBody>
                    <a:bodyPr/>
                    <a:lstStyle/>
                    <a:p>
                      <a:pPr algn="l" fontAlgn="b">
                        <a:spcBef>
                          <a:spcPts val="500"/>
                        </a:spcBef>
                        <a:spcAft>
                          <a:spcPts val="500"/>
                        </a:spcAft>
                      </a:pPr>
                      <a:r>
                        <a:rPr lang="es-GT" sz="2000" b="0" i="0" u="none" strike="noStrike" noProof="0" dirty="0">
                          <a:effectLst/>
                          <a:latin typeface="+mn-lt"/>
                        </a:rPr>
                        <a:t>Enfermedad pulmonar obstructiva crónica</a:t>
                      </a:r>
                    </a:p>
                  </a:txBody>
                  <a:tcPr marL="6350" marR="6350" marT="635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t">
                        <a:spcBef>
                          <a:spcPts val="500"/>
                        </a:spcBef>
                        <a:spcAft>
                          <a:spcPts val="500"/>
                        </a:spcAft>
                      </a:pPr>
                      <a:r>
                        <a:rPr lang="es-GT" sz="2000" b="0" i="0" u="none" strike="noStrike" noProof="0" dirty="0">
                          <a:effectLst/>
                          <a:latin typeface="+mn-lt"/>
                        </a:rPr>
                        <a:t>2,986 </a:t>
                      </a:r>
                    </a:p>
                  </a:txBody>
                  <a:tcPr marL="6350" marR="6350" marT="635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ctr">
                        <a:spcBef>
                          <a:spcPts val="500"/>
                        </a:spcBef>
                        <a:spcAft>
                          <a:spcPts val="500"/>
                        </a:spcAft>
                      </a:pPr>
                      <a:r>
                        <a:rPr lang="es-GT" sz="2000" b="1" i="0" u="none" strike="noStrike" noProof="0" dirty="0">
                          <a:solidFill>
                            <a:srgbClr val="109648"/>
                          </a:solidFill>
                          <a:effectLst/>
                          <a:latin typeface="+mn-lt"/>
                        </a:rPr>
                        <a:t>5.8</a:t>
                      </a:r>
                    </a:p>
                  </a:txBody>
                  <a:tcPr marL="6350" marR="6350" marT="635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ctr">
                        <a:spcBef>
                          <a:spcPts val="500"/>
                        </a:spcBef>
                        <a:spcAft>
                          <a:spcPts val="500"/>
                        </a:spcAft>
                      </a:pPr>
                      <a:r>
                        <a:rPr lang="es-GT" sz="2000" b="0" i="0" u="none" strike="noStrike" noProof="0" dirty="0">
                          <a:effectLst/>
                          <a:latin typeface="+mn-lt"/>
                        </a:rPr>
                        <a:t>3,228 </a:t>
                      </a:r>
                    </a:p>
                  </a:txBody>
                  <a:tcPr marL="6350" marR="6350" marT="635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t"/>
                      <a:r>
                        <a:rPr lang="es-GT" sz="2000" b="1" i="0" u="none" strike="noStrike" noProof="0" dirty="0">
                          <a:solidFill>
                            <a:srgbClr val="109648"/>
                          </a:solidFill>
                          <a:effectLst/>
                          <a:latin typeface="+mn-lt"/>
                        </a:rPr>
                        <a:t>5.8</a:t>
                      </a:r>
                    </a:p>
                  </a:txBody>
                  <a:tcPr marL="6350" marR="6350" marT="6350">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09931248"/>
                  </a:ext>
                </a:extLst>
              </a:tr>
              <a:tr h="370840">
                <a:tc>
                  <a:txBody>
                    <a:bodyPr/>
                    <a:lstStyle/>
                    <a:p>
                      <a:pPr algn="l" fontAlgn="b">
                        <a:spcBef>
                          <a:spcPts val="500"/>
                        </a:spcBef>
                        <a:spcAft>
                          <a:spcPts val="500"/>
                        </a:spcAft>
                      </a:pPr>
                      <a:r>
                        <a:rPr lang="es-GT" sz="2000" b="0" i="0" u="none" strike="noStrike" noProof="0" dirty="0">
                          <a:effectLst/>
                          <a:latin typeface="+mn-lt"/>
                        </a:rPr>
                        <a:t>Infecciones de las vías respiratorias inferiores</a:t>
                      </a:r>
                    </a:p>
                  </a:txBody>
                  <a:tcPr marL="6350" marR="6350" marT="635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t">
                        <a:spcBef>
                          <a:spcPts val="500"/>
                        </a:spcBef>
                        <a:spcAft>
                          <a:spcPts val="500"/>
                        </a:spcAft>
                      </a:pPr>
                      <a:r>
                        <a:rPr lang="es-GT" sz="2000" b="0" i="0" u="none" strike="noStrike" noProof="0" dirty="0">
                          <a:effectLst/>
                          <a:latin typeface="+mn-lt"/>
                        </a:rPr>
                        <a:t>3,051 </a:t>
                      </a:r>
                    </a:p>
                  </a:txBody>
                  <a:tcPr marL="6350" marR="6350" marT="635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ctr">
                        <a:spcBef>
                          <a:spcPts val="500"/>
                        </a:spcBef>
                        <a:spcAft>
                          <a:spcPts val="500"/>
                        </a:spcAft>
                      </a:pPr>
                      <a:r>
                        <a:rPr lang="es-GT" sz="2000" b="1" i="0" u="none" strike="noStrike" noProof="0" dirty="0">
                          <a:solidFill>
                            <a:srgbClr val="109648"/>
                          </a:solidFill>
                          <a:effectLst/>
                          <a:latin typeface="+mn-lt"/>
                        </a:rPr>
                        <a:t>6.0</a:t>
                      </a:r>
                    </a:p>
                  </a:txBody>
                  <a:tcPr marL="6350" marR="6350" marT="635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ctr">
                        <a:spcBef>
                          <a:spcPts val="500"/>
                        </a:spcBef>
                        <a:spcAft>
                          <a:spcPts val="500"/>
                        </a:spcAft>
                      </a:pPr>
                      <a:r>
                        <a:rPr lang="es-GT" sz="2000" b="0" i="0" u="none" strike="noStrike" noProof="0" dirty="0">
                          <a:effectLst/>
                          <a:latin typeface="+mn-lt"/>
                        </a:rPr>
                        <a:t>2,593 </a:t>
                      </a:r>
                    </a:p>
                  </a:txBody>
                  <a:tcPr marL="6350" marR="6350" marT="635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t"/>
                      <a:r>
                        <a:rPr lang="es-GT" sz="2000" b="1" i="0" u="none" strike="noStrike" noProof="0" dirty="0">
                          <a:solidFill>
                            <a:srgbClr val="109648"/>
                          </a:solidFill>
                          <a:effectLst/>
                          <a:latin typeface="+mn-lt"/>
                        </a:rPr>
                        <a:t>4.7</a:t>
                      </a:r>
                    </a:p>
                  </a:txBody>
                  <a:tcPr marL="6350" marR="6350" marT="6350">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91504073"/>
                  </a:ext>
                </a:extLst>
              </a:tr>
              <a:tr h="370840">
                <a:tc>
                  <a:txBody>
                    <a:bodyPr/>
                    <a:lstStyle/>
                    <a:p>
                      <a:pPr algn="l" fontAlgn="b">
                        <a:spcBef>
                          <a:spcPts val="500"/>
                        </a:spcBef>
                        <a:spcAft>
                          <a:spcPts val="500"/>
                        </a:spcAft>
                      </a:pPr>
                      <a:r>
                        <a:rPr lang="es-GT" sz="2000" b="0" i="0" u="none" strike="noStrike" noProof="0" dirty="0">
                          <a:effectLst/>
                          <a:latin typeface="+mn-lt"/>
                        </a:rPr>
                        <a:t>Enfermedades neonatales</a:t>
                      </a:r>
                    </a:p>
                  </a:txBody>
                  <a:tcPr marL="6350" marR="6350" marT="635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t">
                        <a:spcBef>
                          <a:spcPts val="500"/>
                        </a:spcBef>
                        <a:spcAft>
                          <a:spcPts val="500"/>
                        </a:spcAft>
                      </a:pPr>
                      <a:r>
                        <a:rPr lang="es-GT" sz="2000" b="0" i="0" u="none" strike="noStrike" noProof="0" dirty="0">
                          <a:effectLst/>
                          <a:latin typeface="+mn-lt"/>
                        </a:rPr>
                        <a:t>3,198</a:t>
                      </a:r>
                    </a:p>
                  </a:txBody>
                  <a:tcPr marL="6350" marR="6350" marT="635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ctr">
                        <a:spcBef>
                          <a:spcPts val="500"/>
                        </a:spcBef>
                        <a:spcAft>
                          <a:spcPts val="500"/>
                        </a:spcAft>
                      </a:pPr>
                      <a:r>
                        <a:rPr lang="es-GT" sz="2000" b="1" i="0" u="none" strike="noStrike" noProof="0" dirty="0">
                          <a:solidFill>
                            <a:srgbClr val="109648"/>
                          </a:solidFill>
                          <a:effectLst/>
                          <a:latin typeface="+mn-lt"/>
                        </a:rPr>
                        <a:t>6.2</a:t>
                      </a:r>
                    </a:p>
                  </a:txBody>
                  <a:tcPr marL="6350" marR="6350" marT="635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ctr">
                        <a:spcBef>
                          <a:spcPts val="500"/>
                        </a:spcBef>
                        <a:spcAft>
                          <a:spcPts val="500"/>
                        </a:spcAft>
                      </a:pPr>
                      <a:r>
                        <a:rPr lang="es-GT" sz="2000" b="0" i="0" u="none" strike="noStrike" noProof="0" dirty="0">
                          <a:effectLst/>
                          <a:latin typeface="+mn-lt"/>
                        </a:rPr>
                        <a:t>2,038 </a:t>
                      </a:r>
                    </a:p>
                  </a:txBody>
                  <a:tcPr marL="6350" marR="6350" marT="635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t"/>
                      <a:r>
                        <a:rPr lang="es-GT" sz="2000" b="1" i="0" u="none" strike="noStrike" noProof="0" dirty="0">
                          <a:solidFill>
                            <a:srgbClr val="109648"/>
                          </a:solidFill>
                          <a:effectLst/>
                          <a:latin typeface="+mn-lt"/>
                        </a:rPr>
                        <a:t>3.7</a:t>
                      </a:r>
                    </a:p>
                  </a:txBody>
                  <a:tcPr marL="6350" marR="6350" marT="6350">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127963019"/>
                  </a:ext>
                </a:extLst>
              </a:tr>
              <a:tr h="370840">
                <a:tc>
                  <a:txBody>
                    <a:bodyPr/>
                    <a:lstStyle/>
                    <a:p>
                      <a:pPr algn="l" fontAlgn="b">
                        <a:spcBef>
                          <a:spcPts val="500"/>
                        </a:spcBef>
                        <a:spcAft>
                          <a:spcPts val="500"/>
                        </a:spcAft>
                      </a:pPr>
                      <a:r>
                        <a:rPr lang="es-GT" sz="2000" b="0" i="0" u="none" strike="noStrike" noProof="0" dirty="0">
                          <a:effectLst/>
                          <a:latin typeface="+mn-lt"/>
                        </a:rPr>
                        <a:t>Cánceres de tráquea, bronquios y pulmón</a:t>
                      </a:r>
                    </a:p>
                  </a:txBody>
                  <a:tcPr marL="6350" marR="6350" marT="635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t">
                        <a:spcBef>
                          <a:spcPts val="500"/>
                        </a:spcBef>
                        <a:spcAft>
                          <a:spcPts val="500"/>
                        </a:spcAft>
                      </a:pPr>
                      <a:r>
                        <a:rPr lang="es-GT" sz="2000" b="0" i="0" u="none" strike="noStrike" noProof="0" dirty="0">
                          <a:effectLst/>
                          <a:latin typeface="+mn-lt"/>
                        </a:rPr>
                        <a:t>1,206 </a:t>
                      </a:r>
                    </a:p>
                  </a:txBody>
                  <a:tcPr marL="6350" marR="6350" marT="635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ctr">
                        <a:spcBef>
                          <a:spcPts val="500"/>
                        </a:spcBef>
                        <a:spcAft>
                          <a:spcPts val="500"/>
                        </a:spcAft>
                      </a:pPr>
                      <a:r>
                        <a:rPr lang="es-GT" sz="2000" b="1" i="0" u="none" strike="noStrike" noProof="0" dirty="0">
                          <a:solidFill>
                            <a:srgbClr val="109648"/>
                          </a:solidFill>
                          <a:effectLst/>
                          <a:latin typeface="+mn-lt"/>
                        </a:rPr>
                        <a:t>2.4</a:t>
                      </a:r>
                    </a:p>
                  </a:txBody>
                  <a:tcPr marL="6350" marR="6350" marT="635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ctr">
                        <a:spcBef>
                          <a:spcPts val="500"/>
                        </a:spcBef>
                        <a:spcAft>
                          <a:spcPts val="500"/>
                        </a:spcAft>
                      </a:pPr>
                      <a:r>
                        <a:rPr lang="es-GT" sz="2000" b="0" i="0" u="none" strike="noStrike" noProof="0" dirty="0">
                          <a:effectLst/>
                          <a:latin typeface="+mn-lt"/>
                        </a:rPr>
                        <a:t>1,784 </a:t>
                      </a:r>
                    </a:p>
                  </a:txBody>
                  <a:tcPr marL="6350" marR="6350" marT="635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t"/>
                      <a:r>
                        <a:rPr lang="es-GT" sz="2000" b="1" i="0" u="none" strike="noStrike" noProof="0" dirty="0">
                          <a:solidFill>
                            <a:srgbClr val="109648"/>
                          </a:solidFill>
                          <a:effectLst/>
                          <a:latin typeface="+mn-lt"/>
                        </a:rPr>
                        <a:t>3.2</a:t>
                      </a:r>
                    </a:p>
                  </a:txBody>
                  <a:tcPr marL="6350" marR="6350" marT="6350">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94744801"/>
                  </a:ext>
                </a:extLst>
              </a:tr>
              <a:tr h="370840">
                <a:tc>
                  <a:txBody>
                    <a:bodyPr/>
                    <a:lstStyle/>
                    <a:p>
                      <a:pPr algn="l" fontAlgn="b">
                        <a:spcBef>
                          <a:spcPts val="500"/>
                        </a:spcBef>
                        <a:spcAft>
                          <a:spcPts val="500"/>
                        </a:spcAft>
                      </a:pPr>
                      <a:r>
                        <a:rPr lang="es-GT" sz="2000" b="0" i="0" u="none" strike="noStrike" noProof="0" dirty="0">
                          <a:effectLst/>
                          <a:latin typeface="+mn-lt"/>
                        </a:rPr>
                        <a:t>Enfermedad de Alzheimer y otras demencias</a:t>
                      </a:r>
                    </a:p>
                  </a:txBody>
                  <a:tcPr marL="6350" marR="6350" marT="635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t">
                        <a:spcBef>
                          <a:spcPts val="500"/>
                        </a:spcBef>
                        <a:spcAft>
                          <a:spcPts val="500"/>
                        </a:spcAft>
                      </a:pPr>
                      <a:r>
                        <a:rPr lang="es-GT" sz="2000" b="0" i="0" u="none" strike="noStrike" noProof="0" dirty="0">
                          <a:effectLst/>
                          <a:latin typeface="+mn-lt"/>
                        </a:rPr>
                        <a:t>584 </a:t>
                      </a:r>
                    </a:p>
                  </a:txBody>
                  <a:tcPr marL="6350" marR="6350" marT="635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ctr">
                        <a:spcBef>
                          <a:spcPts val="500"/>
                        </a:spcBef>
                        <a:spcAft>
                          <a:spcPts val="500"/>
                        </a:spcAft>
                      </a:pPr>
                      <a:r>
                        <a:rPr lang="es-GT" sz="2000" b="1" i="0" u="none" strike="noStrike" noProof="0" dirty="0">
                          <a:solidFill>
                            <a:srgbClr val="109648"/>
                          </a:solidFill>
                          <a:effectLst/>
                          <a:latin typeface="+mn-lt"/>
                        </a:rPr>
                        <a:t>1.1</a:t>
                      </a:r>
                    </a:p>
                  </a:txBody>
                  <a:tcPr marL="6350" marR="6350" marT="635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ctr">
                        <a:spcBef>
                          <a:spcPts val="500"/>
                        </a:spcBef>
                        <a:spcAft>
                          <a:spcPts val="500"/>
                        </a:spcAft>
                      </a:pPr>
                      <a:r>
                        <a:rPr lang="es-GT" sz="2000" b="0" i="0" u="none" strike="noStrike" noProof="0" dirty="0">
                          <a:effectLst/>
                          <a:latin typeface="+mn-lt"/>
                        </a:rPr>
                        <a:t>1,639 </a:t>
                      </a:r>
                    </a:p>
                  </a:txBody>
                  <a:tcPr marL="6350" marR="6350" marT="635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t"/>
                      <a:r>
                        <a:rPr lang="es-GT" sz="2000" b="1" i="0" u="none" strike="noStrike" noProof="0" dirty="0">
                          <a:solidFill>
                            <a:srgbClr val="109648"/>
                          </a:solidFill>
                          <a:effectLst/>
                          <a:latin typeface="+mn-lt"/>
                        </a:rPr>
                        <a:t>3.0</a:t>
                      </a:r>
                    </a:p>
                  </a:txBody>
                  <a:tcPr marL="6350" marR="6350" marT="6350">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010297165"/>
                  </a:ext>
                </a:extLst>
              </a:tr>
              <a:tr h="370840">
                <a:tc>
                  <a:txBody>
                    <a:bodyPr/>
                    <a:lstStyle/>
                    <a:p>
                      <a:pPr algn="l" fontAlgn="b">
                        <a:spcBef>
                          <a:spcPts val="500"/>
                        </a:spcBef>
                        <a:spcAft>
                          <a:spcPts val="500"/>
                        </a:spcAft>
                      </a:pPr>
                      <a:r>
                        <a:rPr lang="es-GT" sz="2000" b="0" i="0" u="none" strike="noStrike" noProof="0" dirty="0">
                          <a:effectLst/>
                          <a:latin typeface="+mn-lt"/>
                        </a:rPr>
                        <a:t>Enfermedades diarreicas</a:t>
                      </a:r>
                    </a:p>
                  </a:txBody>
                  <a:tcPr marL="6350" marR="6350" marT="635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t">
                        <a:spcBef>
                          <a:spcPts val="500"/>
                        </a:spcBef>
                        <a:spcAft>
                          <a:spcPts val="500"/>
                        </a:spcAft>
                      </a:pPr>
                      <a:r>
                        <a:rPr lang="es-GT" sz="2000" b="0" i="0" u="none" strike="noStrike" noProof="0" dirty="0">
                          <a:effectLst/>
                          <a:latin typeface="+mn-lt"/>
                        </a:rPr>
                        <a:t>2,648</a:t>
                      </a:r>
                    </a:p>
                  </a:txBody>
                  <a:tcPr marL="6350" marR="6350" marT="635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ctr">
                        <a:spcBef>
                          <a:spcPts val="500"/>
                        </a:spcBef>
                        <a:spcAft>
                          <a:spcPts val="500"/>
                        </a:spcAft>
                      </a:pPr>
                      <a:r>
                        <a:rPr lang="es-GT" sz="2000" b="1" i="0" u="none" strike="noStrike" noProof="0" dirty="0">
                          <a:solidFill>
                            <a:srgbClr val="109648"/>
                          </a:solidFill>
                          <a:effectLst/>
                          <a:latin typeface="+mn-lt"/>
                        </a:rPr>
                        <a:t>5.2</a:t>
                      </a:r>
                    </a:p>
                  </a:txBody>
                  <a:tcPr marL="6350" marR="6350" marT="635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ctr">
                        <a:spcBef>
                          <a:spcPts val="500"/>
                        </a:spcBef>
                        <a:spcAft>
                          <a:spcPts val="500"/>
                        </a:spcAft>
                      </a:pPr>
                      <a:r>
                        <a:rPr lang="es-GT" sz="2000" b="0" i="0" u="none" strike="noStrike" noProof="0" dirty="0">
                          <a:effectLst/>
                          <a:latin typeface="+mn-lt"/>
                        </a:rPr>
                        <a:t>1,519 </a:t>
                      </a:r>
                    </a:p>
                  </a:txBody>
                  <a:tcPr marL="6350" marR="6350" marT="635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t"/>
                      <a:r>
                        <a:rPr lang="es-GT" sz="2000" b="1" i="0" u="none" strike="noStrike" noProof="0" dirty="0">
                          <a:solidFill>
                            <a:srgbClr val="109648"/>
                          </a:solidFill>
                          <a:effectLst/>
                          <a:latin typeface="+mn-lt"/>
                        </a:rPr>
                        <a:t>2.7</a:t>
                      </a:r>
                    </a:p>
                  </a:txBody>
                  <a:tcPr marL="6350" marR="6350" marT="6350">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647974857"/>
                  </a:ext>
                </a:extLst>
              </a:tr>
              <a:tr h="370840">
                <a:tc>
                  <a:txBody>
                    <a:bodyPr/>
                    <a:lstStyle/>
                    <a:p>
                      <a:pPr algn="l" fontAlgn="b">
                        <a:spcBef>
                          <a:spcPts val="500"/>
                        </a:spcBef>
                        <a:spcAft>
                          <a:spcPts val="500"/>
                        </a:spcAft>
                      </a:pPr>
                      <a:r>
                        <a:rPr lang="es-GT" sz="2000" b="0" i="0" u="none" strike="noStrike" noProof="0" dirty="0">
                          <a:effectLst/>
                          <a:latin typeface="+mn-lt"/>
                        </a:rPr>
                        <a:t>Diabetes mellitus</a:t>
                      </a:r>
                    </a:p>
                  </a:txBody>
                  <a:tcPr marL="6350" marR="6350" marT="635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t">
                        <a:spcBef>
                          <a:spcPts val="500"/>
                        </a:spcBef>
                        <a:spcAft>
                          <a:spcPts val="500"/>
                        </a:spcAft>
                      </a:pPr>
                      <a:r>
                        <a:rPr lang="es-GT" sz="2000" b="0" i="0" u="none" strike="noStrike" noProof="0" dirty="0">
                          <a:effectLst/>
                          <a:latin typeface="+mn-lt"/>
                        </a:rPr>
                        <a:t>877 </a:t>
                      </a:r>
                    </a:p>
                  </a:txBody>
                  <a:tcPr marL="6350" marR="6350" marT="635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ctr">
                        <a:spcBef>
                          <a:spcPts val="500"/>
                        </a:spcBef>
                        <a:spcAft>
                          <a:spcPts val="500"/>
                        </a:spcAft>
                      </a:pPr>
                      <a:r>
                        <a:rPr lang="es-GT" sz="2000" b="1" i="0" u="none" strike="noStrike" noProof="0" dirty="0">
                          <a:solidFill>
                            <a:srgbClr val="109648"/>
                          </a:solidFill>
                          <a:effectLst/>
                          <a:latin typeface="+mn-lt"/>
                        </a:rPr>
                        <a:t>1.7</a:t>
                      </a:r>
                    </a:p>
                  </a:txBody>
                  <a:tcPr marL="6350" marR="6350" marT="635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ctr">
                        <a:spcBef>
                          <a:spcPts val="500"/>
                        </a:spcBef>
                        <a:spcAft>
                          <a:spcPts val="500"/>
                        </a:spcAft>
                      </a:pPr>
                      <a:r>
                        <a:rPr lang="es-GT" sz="2000" b="0" i="0" u="none" strike="noStrike" noProof="0" dirty="0">
                          <a:effectLst/>
                          <a:latin typeface="+mn-lt"/>
                        </a:rPr>
                        <a:t>1,496 </a:t>
                      </a:r>
                    </a:p>
                  </a:txBody>
                  <a:tcPr marL="6350" marR="6350" marT="635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t"/>
                      <a:r>
                        <a:rPr lang="es-GT" sz="2000" b="1" i="0" u="none" strike="noStrike" noProof="0" dirty="0">
                          <a:solidFill>
                            <a:srgbClr val="109648"/>
                          </a:solidFill>
                          <a:effectLst/>
                          <a:latin typeface="+mn-lt"/>
                        </a:rPr>
                        <a:t>2.7</a:t>
                      </a:r>
                    </a:p>
                  </a:txBody>
                  <a:tcPr marL="6350" marR="6350" marT="6350">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919813720"/>
                  </a:ext>
                </a:extLst>
              </a:tr>
              <a:tr h="370840">
                <a:tc>
                  <a:txBody>
                    <a:bodyPr/>
                    <a:lstStyle/>
                    <a:p>
                      <a:pPr algn="l" fontAlgn="b">
                        <a:spcBef>
                          <a:spcPts val="500"/>
                        </a:spcBef>
                        <a:spcAft>
                          <a:spcPts val="500"/>
                        </a:spcAft>
                      </a:pPr>
                      <a:r>
                        <a:rPr lang="es-GT" sz="2000" b="0" i="0" u="none" strike="noStrike" noProof="0" dirty="0">
                          <a:effectLst/>
                          <a:latin typeface="+mn-lt"/>
                        </a:rPr>
                        <a:t>Enfermedades renales</a:t>
                      </a:r>
                    </a:p>
                  </a:txBody>
                  <a:tcPr marL="6350" marR="6350" marT="6350"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t">
                        <a:spcBef>
                          <a:spcPts val="500"/>
                        </a:spcBef>
                        <a:spcAft>
                          <a:spcPts val="500"/>
                        </a:spcAft>
                      </a:pPr>
                      <a:r>
                        <a:rPr lang="es-GT" sz="2000" b="0" i="0" u="none" strike="noStrike" noProof="0" dirty="0">
                          <a:effectLst/>
                          <a:latin typeface="+mn-lt"/>
                        </a:rPr>
                        <a:t>813 </a:t>
                      </a:r>
                    </a:p>
                  </a:txBody>
                  <a:tcPr marL="6350" marR="6350" marT="6350">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ctr">
                        <a:spcBef>
                          <a:spcPts val="500"/>
                        </a:spcBef>
                        <a:spcAft>
                          <a:spcPts val="500"/>
                        </a:spcAft>
                      </a:pPr>
                      <a:r>
                        <a:rPr lang="es-GT" sz="2000" b="1" i="0" u="none" strike="noStrike" noProof="0" dirty="0">
                          <a:solidFill>
                            <a:srgbClr val="109648"/>
                          </a:solidFill>
                          <a:effectLst/>
                          <a:latin typeface="+mn-lt"/>
                        </a:rPr>
                        <a:t>1.6</a:t>
                      </a:r>
                    </a:p>
                  </a:txBody>
                  <a:tcPr marL="6350" marR="6350" marT="635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ctr">
                        <a:spcBef>
                          <a:spcPts val="500"/>
                        </a:spcBef>
                        <a:spcAft>
                          <a:spcPts val="500"/>
                        </a:spcAft>
                      </a:pPr>
                      <a:r>
                        <a:rPr lang="es-GT" sz="2000" b="0" i="0" u="none" strike="noStrike" noProof="0" dirty="0">
                          <a:effectLst/>
                          <a:latin typeface="+mn-lt"/>
                        </a:rPr>
                        <a:t>1,334 </a:t>
                      </a:r>
                    </a:p>
                  </a:txBody>
                  <a:tcPr marL="6350" marR="6350" marT="635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t"/>
                      <a:r>
                        <a:rPr lang="es-GT" sz="2000" b="1" i="0" u="none" strike="noStrike" noProof="0" dirty="0">
                          <a:solidFill>
                            <a:srgbClr val="109648"/>
                          </a:solidFill>
                          <a:effectLst/>
                          <a:latin typeface="+mn-lt"/>
                        </a:rPr>
                        <a:t>2.4</a:t>
                      </a:r>
                    </a:p>
                  </a:txBody>
                  <a:tcPr marL="6350" marR="6350" marT="6350">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86502171"/>
                  </a:ext>
                </a:extLst>
              </a:tr>
            </a:tbl>
          </a:graphicData>
        </a:graphic>
      </p:graphicFrame>
      <p:sp>
        <p:nvSpPr>
          <p:cNvPr id="12" name="Text Placeholder 7">
            <a:extLst>
              <a:ext uri="{FF2B5EF4-FFF2-40B4-BE49-F238E27FC236}">
                <a16:creationId xmlns:a16="http://schemas.microsoft.com/office/drawing/2014/main" id="{23CC68E1-6ACF-256B-C46F-773EAE81A473}"/>
              </a:ext>
            </a:extLst>
          </p:cNvPr>
          <p:cNvSpPr>
            <a:spLocks noGrp="1"/>
          </p:cNvSpPr>
          <p:nvPr>
            <p:ph type="body" sz="quarter" idx="4294967295"/>
          </p:nvPr>
        </p:nvSpPr>
        <p:spPr>
          <a:xfrm>
            <a:off x="3508959" y="6315075"/>
            <a:ext cx="6022975" cy="314325"/>
          </a:xfrm>
          <a:prstGeom prst="rect">
            <a:avLst/>
          </a:prstGeom>
        </p:spPr>
        <p:txBody>
          <a:bodyPr/>
          <a:lstStyle/>
          <a:p>
            <a:pPr marL="0" indent="0" algn="r">
              <a:buNone/>
            </a:pPr>
            <a:r>
              <a:rPr lang="es-GT" sz="1200" noProof="0" dirty="0">
                <a:hlinkClick r:id="rId3"/>
              </a:rPr>
              <a:t>Estimaciones Sanitarias Mundiales 2019: Defunciones por causa, edad, sexo, por país y por región, 2000-2019. Ginebra, Organización Mundial de la Salud; 2020.</a:t>
            </a:r>
            <a:endParaRPr lang="es-GT" noProof="0" dirty="0"/>
          </a:p>
        </p:txBody>
      </p:sp>
      <p:sp>
        <p:nvSpPr>
          <p:cNvPr id="9" name="Text Placeholder 8"/>
          <p:cNvSpPr txBox="1">
            <a:spLocks/>
          </p:cNvSpPr>
          <p:nvPr/>
        </p:nvSpPr>
        <p:spPr>
          <a:xfrm>
            <a:off x="838200" y="6096829"/>
            <a:ext cx="1650274" cy="458879"/>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2800" kern="1200">
                <a:solidFill>
                  <a:schemeClr val="accent5"/>
                </a:solidFill>
                <a:latin typeface="Arial"/>
                <a:ea typeface="+mn-ea"/>
                <a:cs typeface="Arial"/>
              </a:defRPr>
            </a:lvl1pPr>
            <a:lvl2pPr marL="742950" indent="-285750" algn="l" defTabSz="914400" rtl="0" eaLnBrk="1" latinLnBrk="0" hangingPunct="1">
              <a:spcBef>
                <a:spcPct val="20000"/>
              </a:spcBef>
              <a:buFont typeface="Arial" panose="020B0604020202020204" pitchFamily="34" charset="0"/>
              <a:buChar char="–"/>
              <a:defRPr sz="2800" kern="1200">
                <a:solidFill>
                  <a:schemeClr val="accent5"/>
                </a:solidFill>
                <a:latin typeface="Arial"/>
                <a:ea typeface="+mn-ea"/>
                <a:cs typeface="Arial"/>
              </a:defRPr>
            </a:lvl2pPr>
            <a:lvl3pPr marL="1143000" indent="-228600" algn="l" defTabSz="914400" rtl="0" eaLnBrk="1" latinLnBrk="0" hangingPunct="1">
              <a:spcBef>
                <a:spcPct val="20000"/>
              </a:spcBef>
              <a:buFont typeface="Arial" panose="020B0604020202020204" pitchFamily="34" charset="0"/>
              <a:buChar char="•"/>
              <a:defRPr sz="2800" kern="1200">
                <a:solidFill>
                  <a:schemeClr val="accent5"/>
                </a:solidFill>
                <a:latin typeface="Arial"/>
                <a:ea typeface="+mn-ea"/>
                <a:cs typeface="Arial"/>
              </a:defRPr>
            </a:lvl3pPr>
            <a:lvl4pPr marL="1600200" indent="-228600" algn="l" defTabSz="914400" rtl="0" eaLnBrk="1" latinLnBrk="0" hangingPunct="1">
              <a:spcBef>
                <a:spcPct val="20000"/>
              </a:spcBef>
              <a:buFont typeface="Arial" panose="020B0604020202020204" pitchFamily="34" charset="0"/>
              <a:buChar char="–"/>
              <a:defRPr sz="2800" kern="1200">
                <a:solidFill>
                  <a:schemeClr val="accent5"/>
                </a:solidFill>
                <a:latin typeface="Arial"/>
                <a:ea typeface="+mn-ea"/>
                <a:cs typeface="Arial"/>
              </a:defRPr>
            </a:lvl4pPr>
            <a:lvl5pPr marL="2057400" indent="-228600" algn="l" defTabSz="914400" rtl="0" eaLnBrk="1" latinLnBrk="0" hangingPunct="1">
              <a:spcBef>
                <a:spcPct val="20000"/>
              </a:spcBef>
              <a:buFont typeface="Arial" panose="020B0604020202020204" pitchFamily="34" charset="0"/>
              <a:buChar char="»"/>
              <a:defRPr sz="2800" kern="1200">
                <a:solidFill>
                  <a:schemeClr val="accent5"/>
                </a:solidFill>
                <a:latin typeface="Arial"/>
                <a:ea typeface="+mn-ea"/>
                <a:cs typeface="Arial"/>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spcBef>
                <a:spcPts val="0"/>
              </a:spcBef>
              <a:spcAft>
                <a:spcPts val="600"/>
              </a:spcAft>
              <a:buNone/>
              <a:tabLst>
                <a:tab pos="6746875" algn="l"/>
              </a:tabLst>
            </a:pPr>
            <a:r>
              <a:rPr lang="es-GT" sz="1600" noProof="0" dirty="0">
                <a:solidFill>
                  <a:schemeClr val="tx1"/>
                </a:solidFill>
              </a:rPr>
              <a:t>* en miles</a:t>
            </a:r>
            <a:endParaRPr lang="es-GT" sz="1600" noProof="0" dirty="0">
              <a:solidFill>
                <a:schemeClr val="accent2"/>
              </a:solidFill>
            </a:endParaRPr>
          </a:p>
        </p:txBody>
      </p:sp>
      <p:sp>
        <p:nvSpPr>
          <p:cNvPr id="14" name="Rectangle 13">
            <a:extLst>
              <a:ext uri="{FF2B5EF4-FFF2-40B4-BE49-F238E27FC236}">
                <a16:creationId xmlns:a16="http://schemas.microsoft.com/office/drawing/2014/main" id="{1E7A7FE2-1F4B-8E6D-5DBF-07DC1D3FDCB1}"/>
              </a:ext>
            </a:extLst>
          </p:cNvPr>
          <p:cNvSpPr/>
          <p:nvPr/>
        </p:nvSpPr>
        <p:spPr>
          <a:xfrm>
            <a:off x="7958196" y="2042473"/>
            <a:ext cx="771896" cy="404384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GT" noProof="0" dirty="0"/>
          </a:p>
        </p:txBody>
      </p:sp>
      <p:sp>
        <p:nvSpPr>
          <p:cNvPr id="15" name="Rectangle 14">
            <a:extLst>
              <a:ext uri="{FF2B5EF4-FFF2-40B4-BE49-F238E27FC236}">
                <a16:creationId xmlns:a16="http://schemas.microsoft.com/office/drawing/2014/main" id="{AF8D21B1-6482-A440-894B-21652CB20B46}"/>
              </a:ext>
            </a:extLst>
          </p:cNvPr>
          <p:cNvSpPr/>
          <p:nvPr/>
        </p:nvSpPr>
        <p:spPr>
          <a:xfrm>
            <a:off x="11001746" y="2025921"/>
            <a:ext cx="771896" cy="405654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GT" noProof="0" dirty="0"/>
          </a:p>
        </p:txBody>
      </p:sp>
      <p:sp>
        <p:nvSpPr>
          <p:cNvPr id="3" name="Rectangle 2">
            <a:extLst>
              <a:ext uri="{FF2B5EF4-FFF2-40B4-BE49-F238E27FC236}">
                <a16:creationId xmlns:a16="http://schemas.microsoft.com/office/drawing/2014/main" id="{2DFD1104-84C0-CEA7-E97E-91CE82826ADC}"/>
              </a:ext>
            </a:extLst>
          </p:cNvPr>
          <p:cNvSpPr/>
          <p:nvPr/>
        </p:nvSpPr>
        <p:spPr>
          <a:xfrm>
            <a:off x="8062147" y="1652172"/>
            <a:ext cx="771896" cy="26857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GT" noProof="0" dirty="0"/>
          </a:p>
        </p:txBody>
      </p:sp>
      <p:sp>
        <p:nvSpPr>
          <p:cNvPr id="4" name="Rectangle 3">
            <a:extLst>
              <a:ext uri="{FF2B5EF4-FFF2-40B4-BE49-F238E27FC236}">
                <a16:creationId xmlns:a16="http://schemas.microsoft.com/office/drawing/2014/main" id="{BEB84D71-8225-8187-98C7-1761BB9BECDB}"/>
              </a:ext>
            </a:extLst>
          </p:cNvPr>
          <p:cNvSpPr/>
          <p:nvPr/>
        </p:nvSpPr>
        <p:spPr>
          <a:xfrm>
            <a:off x="10980700" y="1656292"/>
            <a:ext cx="771896" cy="26857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GT" noProof="0" dirty="0"/>
          </a:p>
        </p:txBody>
      </p:sp>
    </p:spTree>
    <p:extLst>
      <p:ext uri="{BB962C8B-B14F-4D97-AF65-F5344CB8AC3E}">
        <p14:creationId xmlns:p14="http://schemas.microsoft.com/office/powerpoint/2010/main" val="31795753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15"/>
                                        </p:tgtEl>
                                        <p:attrNameLst>
                                          <p:attrName>style.visibility</p:attrName>
                                        </p:attrNameLst>
                                      </p:cBhvr>
                                      <p:to>
                                        <p:strVal val="hidden"/>
                                      </p:to>
                                    </p:set>
                                  </p:childTnLst>
                                </p:cTn>
                              </p:par>
                              <p:par>
                                <p:cTn id="9" presetID="1" presetClass="exit" presetSubtype="0" fill="hold" grpId="0" nodeType="withEffect">
                                  <p:stCondLst>
                                    <p:cond delay="0"/>
                                  </p:stCondLst>
                                  <p:childTnLst>
                                    <p:set>
                                      <p:cBhvr>
                                        <p:cTn id="10" dur="1" fill="hold">
                                          <p:stCondLst>
                                            <p:cond delay="0"/>
                                          </p:stCondLst>
                                        </p:cTn>
                                        <p:tgtEl>
                                          <p:spTgt spid="3"/>
                                        </p:tgtEl>
                                        <p:attrNameLst>
                                          <p:attrName>style.visibility</p:attrName>
                                        </p:attrNameLst>
                                      </p:cBhvr>
                                      <p:to>
                                        <p:strVal val="hidden"/>
                                      </p:to>
                                    </p:set>
                                  </p:childTnLst>
                                </p:cTn>
                              </p:par>
                              <p:par>
                                <p:cTn id="11" presetID="1" presetClass="exit"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3" grpId="0" animBg="1"/>
      <p:bldP spid="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2941A7-FF97-536C-8894-243727A13F1E}"/>
              </a:ext>
            </a:extLst>
          </p:cNvPr>
          <p:cNvSpPr>
            <a:spLocks noGrp="1"/>
          </p:cNvSpPr>
          <p:nvPr>
            <p:ph type="title"/>
          </p:nvPr>
        </p:nvSpPr>
        <p:spPr>
          <a:xfrm>
            <a:off x="838200" y="0"/>
            <a:ext cx="9752215" cy="1247775"/>
          </a:xfrm>
        </p:spPr>
        <p:txBody>
          <a:bodyPr/>
          <a:lstStyle/>
          <a:p>
            <a:r>
              <a:rPr lang="es-GT" noProof="0" dirty="0"/>
              <a:t>Importancia de resumir los </a:t>
            </a:r>
            <a:br>
              <a:rPr lang="es-GT" noProof="0" dirty="0"/>
            </a:br>
            <a:r>
              <a:rPr lang="es-GT" noProof="0" dirty="0"/>
              <a:t>datos: Respuestas</a:t>
            </a:r>
          </a:p>
        </p:txBody>
      </p:sp>
      <p:sp>
        <p:nvSpPr>
          <p:cNvPr id="3" name="Content Placeholder 2">
            <a:extLst>
              <a:ext uri="{FF2B5EF4-FFF2-40B4-BE49-F238E27FC236}">
                <a16:creationId xmlns:a16="http://schemas.microsoft.com/office/drawing/2014/main" id="{E663DB37-9605-D70C-9E21-1466DD1A0FA8}"/>
              </a:ext>
            </a:extLst>
          </p:cNvPr>
          <p:cNvSpPr>
            <a:spLocks noGrp="1"/>
          </p:cNvSpPr>
          <p:nvPr>
            <p:ph sz="half" idx="2"/>
          </p:nvPr>
        </p:nvSpPr>
        <p:spPr/>
        <p:txBody>
          <a:bodyPr anchor="ctr"/>
          <a:lstStyle/>
          <a:p>
            <a:pPr marL="0">
              <a:buNone/>
            </a:pPr>
            <a:r>
              <a:rPr lang="es-GT" sz="2800" noProof="0" dirty="0"/>
              <a:t>Resumir los datos:</a:t>
            </a:r>
          </a:p>
          <a:p>
            <a:pPr marL="457200">
              <a:buFont typeface="Arial" panose="020B0604020202020204" pitchFamily="34" charset="0"/>
              <a:buChar char="•"/>
            </a:pPr>
            <a:r>
              <a:rPr lang="es-GT" sz="2800" noProof="0" dirty="0"/>
              <a:t>Puede ayudar a identificar rápidamente lo que es normal y lo que es </a:t>
            </a:r>
            <a:r>
              <a:rPr lang="es-GT" noProof="0" dirty="0"/>
              <a:t>inusual</a:t>
            </a:r>
            <a:endParaRPr lang="es-GT" sz="2800" noProof="0" dirty="0"/>
          </a:p>
          <a:p>
            <a:pPr marL="457200">
              <a:buFont typeface="Arial" panose="020B0604020202020204" pitchFamily="34" charset="0"/>
              <a:buChar char="•"/>
            </a:pPr>
            <a:r>
              <a:rPr lang="es-GT" sz="2800" noProof="0" dirty="0"/>
              <a:t>Presenta los datos de forma lógica, relevante y eficaz</a:t>
            </a:r>
          </a:p>
          <a:p>
            <a:pPr marL="457200">
              <a:buFont typeface="Arial" panose="020B0604020202020204" pitchFamily="34" charset="0"/>
              <a:buChar char="•"/>
            </a:pPr>
            <a:r>
              <a:rPr lang="es-GT" sz="2800" noProof="0" dirty="0"/>
              <a:t>Es el primer paso en la resolución de problemas y la toma de decisiones basada en evidencia</a:t>
            </a:r>
            <a:endParaRPr lang="es-GT" noProof="0" dirty="0"/>
          </a:p>
        </p:txBody>
      </p:sp>
    </p:spTree>
    <p:extLst>
      <p:ext uri="{BB962C8B-B14F-4D97-AF65-F5344CB8AC3E}">
        <p14:creationId xmlns:p14="http://schemas.microsoft.com/office/powerpoint/2010/main" val="197743808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E3DDE5E-2E06-0E50-2C61-87B4AEEE9787}"/>
              </a:ext>
            </a:extLst>
          </p:cNvPr>
          <p:cNvSpPr/>
          <p:nvPr/>
        </p:nvSpPr>
        <p:spPr>
          <a:xfrm>
            <a:off x="7552314" y="144661"/>
            <a:ext cx="2167693" cy="656867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GT" noProof="0" dirty="0"/>
          </a:p>
        </p:txBody>
      </p:sp>
      <p:sp>
        <p:nvSpPr>
          <p:cNvPr id="7" name="Content Placeholder 2">
            <a:extLst>
              <a:ext uri="{FF2B5EF4-FFF2-40B4-BE49-F238E27FC236}">
                <a16:creationId xmlns:a16="http://schemas.microsoft.com/office/drawing/2014/main" id="{5B054125-E8E4-D5B3-0E25-DCD290A8F7A4}"/>
              </a:ext>
            </a:extLst>
          </p:cNvPr>
          <p:cNvSpPr txBox="1">
            <a:spLocks/>
          </p:cNvSpPr>
          <p:nvPr/>
        </p:nvSpPr>
        <p:spPr>
          <a:xfrm>
            <a:off x="543918" y="1478857"/>
            <a:ext cx="6785757" cy="4639309"/>
          </a:xfrm>
          <a:prstGeom prst="rect">
            <a:avLst/>
          </a:prstGeom>
        </p:spPr>
        <p:txBody>
          <a:bodyPr/>
          <a:lstStyle>
            <a:lvl1pPr marL="228600" indent="-228600" algn="l" defTabSz="914400" rtl="0" eaLnBrk="1" latinLnBrk="0" hangingPunct="1">
              <a:lnSpc>
                <a:spcPct val="100000"/>
              </a:lnSpc>
              <a:spcBef>
                <a:spcPts val="500"/>
              </a:spcBef>
              <a:spcAft>
                <a:spcPts val="500"/>
              </a:spcAft>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500"/>
              </a:spcAft>
              <a:buClr>
                <a:srgbClr val="109648"/>
              </a:buClr>
              <a:buFont typeface="Wingdings" panose="05000000000000000000" pitchFamily="2" charset="2"/>
              <a:buChar char="§"/>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0">
              <a:buNone/>
            </a:pPr>
            <a:r>
              <a:rPr lang="es-GT" sz="2800" noProof="0" dirty="0">
                <a:cs typeface="Arial" panose="020B0604020202020204" pitchFamily="34" charset="0"/>
              </a:rPr>
              <a:t>Calcular la proporción y el porcentaje de casos que fueron hospitalizados.</a:t>
            </a:r>
          </a:p>
          <a:p>
            <a:pPr marL="0" indent="0">
              <a:buFont typeface="Arial" panose="020B0604020202020204" pitchFamily="34" charset="0"/>
              <a:buNone/>
              <a:defRPr/>
            </a:pPr>
            <a:endParaRPr lang="es-GT" noProof="0" dirty="0">
              <a:latin typeface="Arial" panose="020B0604020202020204" pitchFamily="34" charset="0"/>
              <a:cs typeface="Arial" panose="020B0604020202020204" pitchFamily="34" charset="0"/>
            </a:endParaRPr>
          </a:p>
          <a:p>
            <a:pPr marL="0" indent="0">
              <a:buFont typeface="Arial" panose="020B0604020202020204" pitchFamily="34" charset="0"/>
              <a:buNone/>
              <a:defRPr/>
            </a:pPr>
            <a:r>
              <a:rPr lang="es-GT" sz="2400" noProof="0" dirty="0">
                <a:latin typeface="Arial" panose="020B0604020202020204" pitchFamily="34" charset="0"/>
                <a:cs typeface="Arial" panose="020B0604020202020204" pitchFamily="34" charset="0"/>
              </a:rPr>
              <a:t>Número de hospitalizados =</a:t>
            </a:r>
          </a:p>
          <a:p>
            <a:pPr marL="0" indent="0">
              <a:buFont typeface="Arial" panose="020B0604020202020204" pitchFamily="34" charset="0"/>
              <a:buNone/>
              <a:defRPr/>
            </a:pPr>
            <a:r>
              <a:rPr lang="es-GT" sz="2400" noProof="0" dirty="0">
                <a:latin typeface="Arial" panose="020B0604020202020204" pitchFamily="34" charset="0"/>
                <a:cs typeface="Arial" panose="020B0604020202020204" pitchFamily="34" charset="0"/>
              </a:rPr>
              <a:t>Número total de casos =</a:t>
            </a:r>
          </a:p>
          <a:p>
            <a:pPr marL="0" indent="0">
              <a:buFont typeface="Arial" panose="020B0604020202020204" pitchFamily="34" charset="0"/>
              <a:buNone/>
              <a:defRPr/>
            </a:pPr>
            <a:endParaRPr lang="es-GT" noProof="0" dirty="0">
              <a:latin typeface="Arial" panose="020B0604020202020204" pitchFamily="34" charset="0"/>
              <a:cs typeface="Arial" panose="020B0604020202020204" pitchFamily="34" charset="0"/>
            </a:endParaRPr>
          </a:p>
          <a:p>
            <a:pPr marL="0" indent="0">
              <a:buFont typeface="Arial" panose="020B0604020202020204" pitchFamily="34" charset="0"/>
              <a:buNone/>
              <a:defRPr/>
            </a:pPr>
            <a:r>
              <a:rPr lang="es-GT" noProof="0" dirty="0">
                <a:latin typeface="Arial" panose="020B0604020202020204" pitchFamily="34" charset="0"/>
                <a:cs typeface="Arial" panose="020B0604020202020204" pitchFamily="34" charset="0"/>
              </a:rPr>
              <a:t>Proporción hospitalizados =</a:t>
            </a:r>
          </a:p>
          <a:p>
            <a:pPr marL="0" indent="0">
              <a:buFont typeface="Arial" panose="020B0604020202020204" pitchFamily="34" charset="0"/>
              <a:buNone/>
              <a:defRPr/>
            </a:pPr>
            <a:r>
              <a:rPr lang="es-GT" noProof="0" dirty="0">
                <a:latin typeface="Arial" panose="020B0604020202020204" pitchFamily="34" charset="0"/>
                <a:cs typeface="Arial" panose="020B0604020202020204" pitchFamily="34" charset="0"/>
              </a:rPr>
              <a:t>% hospitalizados =</a:t>
            </a:r>
            <a:endParaRPr lang="es-GT" noProof="0" dirty="0"/>
          </a:p>
          <a:p>
            <a:pPr marL="0" indent="0">
              <a:buFont typeface="Arial" panose="020B0604020202020204" pitchFamily="34" charset="0"/>
              <a:buNone/>
            </a:pPr>
            <a:endParaRPr lang="es-GT" noProof="0" dirty="0"/>
          </a:p>
        </p:txBody>
      </p:sp>
      <p:sp>
        <p:nvSpPr>
          <p:cNvPr id="2" name="Title 1"/>
          <p:cNvSpPr>
            <a:spLocks noGrp="1"/>
          </p:cNvSpPr>
          <p:nvPr>
            <p:ph type="title"/>
          </p:nvPr>
        </p:nvSpPr>
        <p:spPr/>
        <p:txBody>
          <a:bodyPr lIns="91440" tIns="45720" rIns="91440" bIns="45720" anchor="t"/>
          <a:lstStyle/>
          <a:p>
            <a:r>
              <a:rPr lang="es-GT" noProof="0" dirty="0"/>
              <a:t>Proporciones: ejercicio 1</a:t>
            </a:r>
          </a:p>
        </p:txBody>
      </p:sp>
      <p:sp>
        <p:nvSpPr>
          <p:cNvPr id="9" name="Content Placeholder 1"/>
          <p:cNvSpPr txBox="1">
            <a:spLocks/>
          </p:cNvSpPr>
          <p:nvPr/>
        </p:nvSpPr>
        <p:spPr>
          <a:xfrm>
            <a:off x="4476199" y="2993622"/>
            <a:ext cx="755431" cy="589010"/>
          </a:xfrm>
          <a:prstGeom prst="rect">
            <a:avLst/>
          </a:prstGeom>
        </p:spPr>
        <p:txBody>
          <a:bodyPr/>
          <a:lstStyle>
            <a:lvl1pPr marL="342900" indent="-342900" algn="l" defTabSz="914400" rtl="0" eaLnBrk="1" latinLnBrk="0" hangingPunct="1">
              <a:spcBef>
                <a:spcPct val="20000"/>
              </a:spcBef>
              <a:buClr>
                <a:srgbClr val="006600"/>
              </a:buClr>
              <a:buFont typeface="Arial" panose="020B0604020202020204" pitchFamily="34" charset="0"/>
              <a:buChar char="•"/>
              <a:defRPr sz="2800" kern="1200">
                <a:solidFill>
                  <a:schemeClr val="tx1"/>
                </a:solidFill>
                <a:latin typeface="+mn-lt"/>
                <a:ea typeface="+mn-ea"/>
                <a:cs typeface="+mn-cs"/>
              </a:defRPr>
            </a:lvl1pPr>
            <a:lvl2pPr marL="742950" indent="-285750" algn="l" defTabSz="914400" rtl="0" eaLnBrk="1" latinLnBrk="0" hangingPunct="1">
              <a:spcBef>
                <a:spcPct val="20000"/>
              </a:spcBef>
              <a:buClr>
                <a:srgbClr val="006600"/>
              </a:buClr>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Clr>
                <a:schemeClr val="accent3">
                  <a:lumMod val="60000"/>
                  <a:lumOff val="40000"/>
                </a:schemeClr>
              </a:buClr>
              <a:buFont typeface="Wingdings" panose="05000000000000000000" pitchFamily="2" charset="2"/>
              <a:buChar char="Ø"/>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spcBef>
                <a:spcPts val="1680"/>
              </a:spcBef>
              <a:buNone/>
              <a:defRPr/>
            </a:pPr>
            <a:r>
              <a:rPr lang="es-GT" sz="2400" b="1" noProof="0" dirty="0">
                <a:solidFill>
                  <a:srgbClr val="00953A"/>
                </a:solidFill>
                <a:cs typeface="Arial" panose="020B0604020202020204" pitchFamily="34" charset="0"/>
              </a:rPr>
              <a:t>14</a:t>
            </a:r>
          </a:p>
        </p:txBody>
      </p:sp>
      <p:sp>
        <p:nvSpPr>
          <p:cNvPr id="10" name="Content Placeholder 1">
            <a:extLst>
              <a:ext uri="{FF2B5EF4-FFF2-40B4-BE49-F238E27FC236}">
                <a16:creationId xmlns:a16="http://schemas.microsoft.com/office/drawing/2014/main" id="{DE8BBBE0-1420-76E6-6BDF-9D4D67C0EEFB}"/>
              </a:ext>
            </a:extLst>
          </p:cNvPr>
          <p:cNvSpPr txBox="1">
            <a:spLocks/>
          </p:cNvSpPr>
          <p:nvPr/>
        </p:nvSpPr>
        <p:spPr>
          <a:xfrm>
            <a:off x="3662484" y="5113188"/>
            <a:ext cx="4205215" cy="494593"/>
          </a:xfrm>
          <a:prstGeom prst="rect">
            <a:avLst/>
          </a:prstGeom>
        </p:spPr>
        <p:txBody>
          <a:bodyPr lIns="91440" tIns="45720" rIns="91440" bIns="45720" anchor="t"/>
          <a:lstStyle>
            <a:lvl1pPr marL="342900" indent="-342900" algn="l" defTabSz="914400" rtl="0" eaLnBrk="1" latinLnBrk="0" hangingPunct="1">
              <a:spcBef>
                <a:spcPct val="20000"/>
              </a:spcBef>
              <a:buClr>
                <a:srgbClr val="006600"/>
              </a:buClr>
              <a:buFont typeface="Arial" panose="020B0604020202020204" pitchFamily="34" charset="0"/>
              <a:buChar char="•"/>
              <a:defRPr sz="2800" kern="1200">
                <a:solidFill>
                  <a:schemeClr val="tx1"/>
                </a:solidFill>
                <a:latin typeface="+mn-lt"/>
                <a:ea typeface="+mn-ea"/>
                <a:cs typeface="+mn-cs"/>
              </a:defRPr>
            </a:lvl1pPr>
            <a:lvl2pPr marL="742950" indent="-285750" algn="l" defTabSz="914400" rtl="0" eaLnBrk="1" latinLnBrk="0" hangingPunct="1">
              <a:spcBef>
                <a:spcPct val="20000"/>
              </a:spcBef>
              <a:buClr>
                <a:srgbClr val="006600"/>
              </a:buClr>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Clr>
                <a:schemeClr val="accent3">
                  <a:lumMod val="60000"/>
                  <a:lumOff val="40000"/>
                </a:schemeClr>
              </a:buClr>
              <a:buFont typeface="Wingdings" panose="05000000000000000000" pitchFamily="2" charset="2"/>
              <a:buChar char="Ø"/>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spcBef>
                <a:spcPts val="1680"/>
              </a:spcBef>
              <a:buNone/>
              <a:defRPr/>
            </a:pPr>
            <a:r>
              <a:rPr lang="es-GT" b="1" noProof="0" dirty="0">
                <a:solidFill>
                  <a:srgbClr val="00953A"/>
                </a:solidFill>
                <a:cs typeface="Arial"/>
              </a:rPr>
              <a:t>0.583 x 100% </a:t>
            </a:r>
            <a:r>
              <a:rPr lang="es-GT" noProof="0" dirty="0">
                <a:solidFill>
                  <a:srgbClr val="00953A"/>
                </a:solidFill>
                <a:cs typeface="Arial"/>
              </a:rPr>
              <a:t>= </a:t>
            </a:r>
            <a:r>
              <a:rPr lang="es-GT" b="1" noProof="0" dirty="0">
                <a:solidFill>
                  <a:srgbClr val="00953A"/>
                </a:solidFill>
                <a:cs typeface="Arial"/>
              </a:rPr>
              <a:t>58%</a:t>
            </a:r>
            <a:endParaRPr lang="es-GT" b="1" noProof="0" dirty="0">
              <a:solidFill>
                <a:srgbClr val="00953A"/>
              </a:solidFill>
              <a:cs typeface="Arial" panose="020B0604020202020204" pitchFamily="34" charset="0"/>
            </a:endParaRPr>
          </a:p>
        </p:txBody>
      </p:sp>
      <p:sp>
        <p:nvSpPr>
          <p:cNvPr id="11" name="Content Placeholder 1">
            <a:extLst>
              <a:ext uri="{FF2B5EF4-FFF2-40B4-BE49-F238E27FC236}">
                <a16:creationId xmlns:a16="http://schemas.microsoft.com/office/drawing/2014/main" id="{BF1552FA-044A-E47D-07E0-E849C3C9DA91}"/>
              </a:ext>
            </a:extLst>
          </p:cNvPr>
          <p:cNvSpPr txBox="1">
            <a:spLocks/>
          </p:cNvSpPr>
          <p:nvPr/>
        </p:nvSpPr>
        <p:spPr>
          <a:xfrm>
            <a:off x="3996877" y="3504006"/>
            <a:ext cx="755431" cy="589010"/>
          </a:xfrm>
          <a:prstGeom prst="rect">
            <a:avLst/>
          </a:prstGeom>
        </p:spPr>
        <p:txBody>
          <a:bodyPr/>
          <a:lstStyle>
            <a:lvl1pPr marL="342900" indent="-342900" algn="l" defTabSz="914400" rtl="0" eaLnBrk="1" latinLnBrk="0" hangingPunct="1">
              <a:spcBef>
                <a:spcPct val="20000"/>
              </a:spcBef>
              <a:buClr>
                <a:srgbClr val="006600"/>
              </a:buClr>
              <a:buFont typeface="Arial" panose="020B0604020202020204" pitchFamily="34" charset="0"/>
              <a:buChar char="•"/>
              <a:defRPr sz="2800" kern="1200">
                <a:solidFill>
                  <a:schemeClr val="tx1"/>
                </a:solidFill>
                <a:latin typeface="+mn-lt"/>
                <a:ea typeface="+mn-ea"/>
                <a:cs typeface="+mn-cs"/>
              </a:defRPr>
            </a:lvl1pPr>
            <a:lvl2pPr marL="742950" indent="-285750" algn="l" defTabSz="914400" rtl="0" eaLnBrk="1" latinLnBrk="0" hangingPunct="1">
              <a:spcBef>
                <a:spcPct val="20000"/>
              </a:spcBef>
              <a:buClr>
                <a:srgbClr val="006600"/>
              </a:buClr>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Clr>
                <a:schemeClr val="accent3">
                  <a:lumMod val="60000"/>
                  <a:lumOff val="40000"/>
                </a:schemeClr>
              </a:buClr>
              <a:buFont typeface="Wingdings" panose="05000000000000000000" pitchFamily="2" charset="2"/>
              <a:buChar char="Ø"/>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spcBef>
                <a:spcPts val="1680"/>
              </a:spcBef>
              <a:buNone/>
              <a:defRPr/>
            </a:pPr>
            <a:r>
              <a:rPr lang="es-GT" sz="2400" b="1" noProof="0" dirty="0">
                <a:solidFill>
                  <a:srgbClr val="00953A"/>
                </a:solidFill>
                <a:cs typeface="Arial" panose="020B0604020202020204" pitchFamily="34" charset="0"/>
              </a:rPr>
              <a:t>24</a:t>
            </a:r>
          </a:p>
        </p:txBody>
      </p:sp>
      <p:sp>
        <p:nvSpPr>
          <p:cNvPr id="12" name="Content Placeholder 1">
            <a:extLst>
              <a:ext uri="{FF2B5EF4-FFF2-40B4-BE49-F238E27FC236}">
                <a16:creationId xmlns:a16="http://schemas.microsoft.com/office/drawing/2014/main" id="{29E69328-DC4D-D7C3-22C6-5FF81E38AF15}"/>
              </a:ext>
            </a:extLst>
          </p:cNvPr>
          <p:cNvSpPr txBox="1">
            <a:spLocks/>
          </p:cNvSpPr>
          <p:nvPr/>
        </p:nvSpPr>
        <p:spPr>
          <a:xfrm>
            <a:off x="4981787" y="4535662"/>
            <a:ext cx="2768297" cy="589010"/>
          </a:xfrm>
          <a:prstGeom prst="rect">
            <a:avLst/>
          </a:prstGeom>
        </p:spPr>
        <p:txBody>
          <a:bodyPr/>
          <a:lstStyle>
            <a:lvl1pPr marL="342900" indent="-342900" algn="l" defTabSz="914400" rtl="0" eaLnBrk="1" latinLnBrk="0" hangingPunct="1">
              <a:spcBef>
                <a:spcPct val="20000"/>
              </a:spcBef>
              <a:buClr>
                <a:srgbClr val="006600"/>
              </a:buClr>
              <a:buFont typeface="Arial" panose="020B0604020202020204" pitchFamily="34" charset="0"/>
              <a:buChar char="•"/>
              <a:defRPr sz="2800" kern="1200">
                <a:solidFill>
                  <a:schemeClr val="tx1"/>
                </a:solidFill>
                <a:latin typeface="+mn-lt"/>
                <a:ea typeface="+mn-ea"/>
                <a:cs typeface="+mn-cs"/>
              </a:defRPr>
            </a:lvl1pPr>
            <a:lvl2pPr marL="742950" indent="-285750" algn="l" defTabSz="914400" rtl="0" eaLnBrk="1" latinLnBrk="0" hangingPunct="1">
              <a:spcBef>
                <a:spcPct val="20000"/>
              </a:spcBef>
              <a:buClr>
                <a:srgbClr val="006600"/>
              </a:buClr>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Clr>
                <a:schemeClr val="accent3">
                  <a:lumMod val="60000"/>
                  <a:lumOff val="40000"/>
                </a:schemeClr>
              </a:buClr>
              <a:buFont typeface="Wingdings" panose="05000000000000000000" pitchFamily="2" charset="2"/>
              <a:buChar char="Ø"/>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spcBef>
                <a:spcPts val="1680"/>
              </a:spcBef>
              <a:buNone/>
              <a:defRPr/>
            </a:pPr>
            <a:r>
              <a:rPr lang="es-GT" b="1" noProof="0" dirty="0">
                <a:solidFill>
                  <a:srgbClr val="00953A"/>
                </a:solidFill>
                <a:cs typeface="Arial" panose="020B0604020202020204" pitchFamily="34" charset="0"/>
              </a:rPr>
              <a:t>14 / 24 = 0.583</a:t>
            </a:r>
          </a:p>
        </p:txBody>
      </p:sp>
      <p:graphicFrame>
        <p:nvGraphicFramePr>
          <p:cNvPr id="3" name="Group 392">
            <a:extLst>
              <a:ext uri="{FF2B5EF4-FFF2-40B4-BE49-F238E27FC236}">
                <a16:creationId xmlns:a16="http://schemas.microsoft.com/office/drawing/2014/main" id="{A1F31C45-7D2D-984E-8192-912FCF06EDA0}"/>
              </a:ext>
            </a:extLst>
          </p:cNvPr>
          <p:cNvGraphicFramePr>
            <a:graphicFrameLocks noGrp="1"/>
          </p:cNvGraphicFramePr>
          <p:nvPr>
            <p:extLst>
              <p:ext uri="{D42A27DB-BD31-4B8C-83A1-F6EECF244321}">
                <p14:modId xmlns:p14="http://schemas.microsoft.com/office/powerpoint/2010/main" val="3290820924"/>
              </p:ext>
            </p:extLst>
          </p:nvPr>
        </p:nvGraphicFramePr>
        <p:xfrm>
          <a:off x="7520783" y="168746"/>
          <a:ext cx="2452989" cy="6310302"/>
        </p:xfrm>
        <a:graphic>
          <a:graphicData uri="http://schemas.openxmlformats.org/drawingml/2006/table">
            <a:tbl>
              <a:tblPr bandRow="1">
                <a:tableStyleId>{68D230F3-CF80-4859-8CE7-A43EE81993B5}</a:tableStyleId>
              </a:tblPr>
              <a:tblGrid>
                <a:gridCol w="608359">
                  <a:extLst>
                    <a:ext uri="{9D8B030D-6E8A-4147-A177-3AD203B41FA5}">
                      <a16:colId xmlns:a16="http://schemas.microsoft.com/office/drawing/2014/main" val="20000"/>
                    </a:ext>
                  </a:extLst>
                </a:gridCol>
                <a:gridCol w="1844630">
                  <a:extLst>
                    <a:ext uri="{9D8B030D-6E8A-4147-A177-3AD203B41FA5}">
                      <a16:colId xmlns:a16="http://schemas.microsoft.com/office/drawing/2014/main" val="20001"/>
                    </a:ext>
                  </a:extLst>
                </a:gridCol>
              </a:tblGrid>
              <a:tr h="31148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GT" sz="1600" b="1" u="none" strike="noStrike" cap="none" normalizeH="0" baseline="0" noProof="0" dirty="0">
                          <a:ln>
                            <a:noFill/>
                          </a:ln>
                          <a:solidFill>
                            <a:schemeClr val="tx1"/>
                          </a:solidFill>
                          <a:effectLst/>
                          <a:latin typeface="+mn-lt"/>
                        </a:rPr>
                        <a:t>ID</a:t>
                      </a:r>
                      <a:endParaRPr kumimoji="0" lang="es-GT" sz="1600" b="1" i="0" u="none" strike="noStrike" cap="none" normalizeH="0" baseline="0" noProof="0" dirty="0">
                        <a:ln>
                          <a:noFill/>
                        </a:ln>
                        <a:solidFill>
                          <a:schemeClr val="tx1"/>
                        </a:solidFill>
                        <a:effectLst/>
                        <a:latin typeface="+mn-lt"/>
                        <a:cs typeface="Arial" panose="020B0604020202020204" pitchFamily="34" charset="0"/>
                      </a:endParaRPr>
                    </a:p>
                  </a:txBody>
                  <a:tcPr marT="45723" marB="45723"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alpha val="20000"/>
                      </a:scheme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GT" sz="1600" b="1" u="none" strike="noStrike" cap="none" normalizeH="0" baseline="0" noProof="0" dirty="0">
                          <a:ln>
                            <a:noFill/>
                          </a:ln>
                          <a:solidFill>
                            <a:schemeClr val="tx1"/>
                          </a:solidFill>
                          <a:effectLst/>
                          <a:latin typeface="+mn-lt"/>
                        </a:rPr>
                        <a:t>¿Hospitalizado?</a:t>
                      </a:r>
                      <a:endParaRPr kumimoji="0" lang="es-GT" sz="1600" b="1" i="0" u="none" strike="noStrike" cap="none" normalizeH="0" baseline="0" noProof="0" dirty="0">
                        <a:ln>
                          <a:noFill/>
                        </a:ln>
                        <a:solidFill>
                          <a:schemeClr val="tx1"/>
                        </a:solidFill>
                        <a:effectLst/>
                        <a:latin typeface="+mn-lt"/>
                        <a:cs typeface="Arial" panose="020B0604020202020204" pitchFamily="34" charset="0"/>
                      </a:endParaRPr>
                    </a:p>
                  </a:txBody>
                  <a:tcPr marT="45723" marB="45723"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alpha val="20000"/>
                      </a:schemeClr>
                    </a:solidFill>
                  </a:tcPr>
                </a:tc>
                <a:extLst>
                  <a:ext uri="{0D108BD9-81ED-4DB2-BD59-A6C34878D82A}">
                    <a16:rowId xmlns:a16="http://schemas.microsoft.com/office/drawing/2014/main" val="10000"/>
                  </a:ext>
                </a:extLst>
              </a:tr>
              <a:tr h="24895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s-GT" sz="1600" b="0" u="none" strike="noStrike" cap="none" normalizeH="0" baseline="0" noProof="0" dirty="0">
                          <a:ln>
                            <a:noFill/>
                          </a:ln>
                          <a:solidFill>
                            <a:schemeClr val="tx1"/>
                          </a:solidFill>
                          <a:effectLst/>
                          <a:latin typeface="+mn-lt"/>
                        </a:rPr>
                        <a:t>1</a:t>
                      </a:r>
                      <a:endParaRPr kumimoji="0" lang="es-GT" sz="1600" b="0" i="0" u="none" strike="noStrike" cap="none" normalizeH="0" baseline="0" noProof="0" dirty="0">
                        <a:ln>
                          <a:noFill/>
                        </a:ln>
                        <a:solidFill>
                          <a:schemeClr val="tx1"/>
                        </a:solidFill>
                        <a:effectLst/>
                        <a:latin typeface="+mn-lt"/>
                        <a:cs typeface="Arial" panose="020B0604020202020204" pitchFamily="34"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spcBef>
                          <a:spcPts val="0"/>
                        </a:spcBef>
                        <a:spcAft>
                          <a:spcPts val="0"/>
                        </a:spcAft>
                      </a:pPr>
                      <a:r>
                        <a:rPr lang="es-GT" sz="1600" b="0" u="none" strike="noStrike" noProof="0" dirty="0">
                          <a:solidFill>
                            <a:schemeClr val="tx1"/>
                          </a:solidFill>
                          <a:effectLst/>
                          <a:latin typeface="+mn-lt"/>
                        </a:rPr>
                        <a:t>Sí</a:t>
                      </a:r>
                      <a:endParaRPr lang="es-GT" sz="1600" b="0" i="0" u="none" strike="noStrike" noProof="0" dirty="0">
                        <a:solidFill>
                          <a:schemeClr val="tx1"/>
                        </a:solidFill>
                        <a:effectLst/>
                        <a:latin typeface="+mn-lt"/>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24895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s-GT" sz="1600" b="0" u="none" strike="noStrike" cap="none" normalizeH="0" baseline="0" noProof="0" dirty="0">
                          <a:ln>
                            <a:noFill/>
                          </a:ln>
                          <a:solidFill>
                            <a:schemeClr val="tx1"/>
                          </a:solidFill>
                          <a:effectLst/>
                          <a:latin typeface="+mn-lt"/>
                        </a:rPr>
                        <a:t>2</a:t>
                      </a:r>
                      <a:endParaRPr kumimoji="0" lang="es-GT" sz="1600" b="0" i="0" u="none" strike="noStrike" cap="none" normalizeH="0" baseline="0" noProof="0" dirty="0">
                        <a:ln>
                          <a:noFill/>
                        </a:ln>
                        <a:solidFill>
                          <a:schemeClr val="tx1"/>
                        </a:solidFill>
                        <a:effectLst/>
                        <a:latin typeface="+mn-lt"/>
                        <a:cs typeface="Arial" panose="020B0604020202020204" pitchFamily="34"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spcBef>
                          <a:spcPts val="0"/>
                        </a:spcBef>
                        <a:spcAft>
                          <a:spcPts val="0"/>
                        </a:spcAft>
                      </a:pPr>
                      <a:r>
                        <a:rPr lang="es-GT" sz="1600" b="0" u="none" strike="noStrike" noProof="0" dirty="0">
                          <a:solidFill>
                            <a:schemeClr val="tx1"/>
                          </a:solidFill>
                          <a:effectLst/>
                          <a:latin typeface="+mn-lt"/>
                        </a:rPr>
                        <a:t>No</a:t>
                      </a:r>
                      <a:endParaRPr lang="es-GT" sz="1600" b="0" i="0" u="none" strike="noStrike" noProof="0" dirty="0">
                        <a:solidFill>
                          <a:schemeClr val="tx1"/>
                        </a:solidFill>
                        <a:effectLst/>
                        <a:latin typeface="+mn-lt"/>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24895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s-GT" sz="1600" b="0" u="none" strike="noStrike" cap="none" normalizeH="0" baseline="0" noProof="0" dirty="0">
                          <a:ln>
                            <a:noFill/>
                          </a:ln>
                          <a:solidFill>
                            <a:schemeClr val="tx1"/>
                          </a:solidFill>
                          <a:effectLst/>
                          <a:latin typeface="+mn-lt"/>
                        </a:rPr>
                        <a:t>3</a:t>
                      </a:r>
                      <a:endParaRPr kumimoji="0" lang="es-GT" sz="1600" b="0" i="0" u="none" strike="noStrike" cap="none" normalizeH="0" baseline="0" noProof="0" dirty="0">
                        <a:ln>
                          <a:noFill/>
                        </a:ln>
                        <a:solidFill>
                          <a:schemeClr val="tx1"/>
                        </a:solidFill>
                        <a:effectLst/>
                        <a:latin typeface="+mn-lt"/>
                        <a:cs typeface="Arial" panose="020B0604020202020204" pitchFamily="34"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spcBef>
                          <a:spcPts val="0"/>
                        </a:spcBef>
                        <a:spcAft>
                          <a:spcPts val="0"/>
                        </a:spcAft>
                      </a:pPr>
                      <a:r>
                        <a:rPr lang="es-GT" sz="1600" b="0" u="none" strike="noStrike" noProof="0" dirty="0">
                          <a:solidFill>
                            <a:schemeClr val="tx1"/>
                          </a:solidFill>
                          <a:effectLst/>
                          <a:latin typeface="+mn-lt"/>
                        </a:rPr>
                        <a:t>Sí</a:t>
                      </a:r>
                      <a:endParaRPr lang="es-GT" sz="1600" b="0" i="0" u="none" strike="noStrike" noProof="0" dirty="0">
                        <a:solidFill>
                          <a:schemeClr val="tx1"/>
                        </a:solidFill>
                        <a:effectLst/>
                        <a:latin typeface="+mn-lt"/>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24895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s-GT" sz="1600" b="0" u="none" strike="noStrike" cap="none" normalizeH="0" baseline="0" noProof="0" dirty="0">
                          <a:ln>
                            <a:noFill/>
                          </a:ln>
                          <a:solidFill>
                            <a:schemeClr val="tx1"/>
                          </a:solidFill>
                          <a:effectLst/>
                          <a:latin typeface="+mn-lt"/>
                        </a:rPr>
                        <a:t>4</a:t>
                      </a:r>
                      <a:endParaRPr kumimoji="0" lang="es-GT" sz="1600" b="0" i="0" u="none" strike="noStrike" cap="none" normalizeH="0" baseline="0" noProof="0" dirty="0">
                        <a:ln>
                          <a:noFill/>
                        </a:ln>
                        <a:solidFill>
                          <a:schemeClr val="tx1"/>
                        </a:solidFill>
                        <a:effectLst/>
                        <a:latin typeface="+mn-lt"/>
                        <a:cs typeface="Arial" panose="020B0604020202020204" pitchFamily="34"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spcBef>
                          <a:spcPts val="0"/>
                        </a:spcBef>
                        <a:spcAft>
                          <a:spcPts val="0"/>
                        </a:spcAft>
                      </a:pPr>
                      <a:r>
                        <a:rPr lang="es-GT" sz="1600" b="0" u="none" strike="noStrike" noProof="0" dirty="0">
                          <a:solidFill>
                            <a:schemeClr val="tx1"/>
                          </a:solidFill>
                          <a:effectLst/>
                          <a:latin typeface="+mn-lt"/>
                        </a:rPr>
                        <a:t>Sí</a:t>
                      </a:r>
                      <a:endParaRPr lang="es-GT" sz="1600" b="0" i="0" u="none" strike="noStrike" noProof="0" dirty="0">
                        <a:solidFill>
                          <a:schemeClr val="tx1"/>
                        </a:solidFill>
                        <a:effectLst/>
                        <a:latin typeface="+mn-lt"/>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24895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s-GT" sz="1600" b="0" u="none" strike="noStrike" cap="none" normalizeH="0" baseline="0" noProof="0" dirty="0">
                          <a:ln>
                            <a:noFill/>
                          </a:ln>
                          <a:solidFill>
                            <a:schemeClr val="tx1"/>
                          </a:solidFill>
                          <a:effectLst/>
                          <a:latin typeface="+mn-lt"/>
                        </a:rPr>
                        <a:t>5</a:t>
                      </a:r>
                      <a:endParaRPr kumimoji="0" lang="es-GT" sz="1600" b="0" i="0" u="none" strike="noStrike" cap="none" normalizeH="0" baseline="0" noProof="0" dirty="0">
                        <a:ln>
                          <a:noFill/>
                        </a:ln>
                        <a:solidFill>
                          <a:schemeClr val="tx1"/>
                        </a:solidFill>
                        <a:effectLst/>
                        <a:latin typeface="+mn-lt"/>
                        <a:cs typeface="Arial" panose="020B0604020202020204" pitchFamily="34"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lang="es-GT" sz="1600" b="0" u="none" strike="noStrike" noProof="0" dirty="0">
                          <a:solidFill>
                            <a:schemeClr val="tx1"/>
                          </a:solidFill>
                          <a:effectLst/>
                          <a:latin typeface="+mn-lt"/>
                        </a:rPr>
                        <a:t>No</a:t>
                      </a:r>
                      <a:endParaRPr lang="es-GT" sz="1600" b="0" i="0" u="none" strike="noStrike" noProof="0" dirty="0">
                        <a:solidFill>
                          <a:schemeClr val="tx1"/>
                        </a:solidFill>
                        <a:effectLst/>
                        <a:latin typeface="+mn-lt"/>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24895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s-GT" sz="1600" b="0" u="none" strike="noStrike" cap="none" normalizeH="0" baseline="0" noProof="0" dirty="0">
                          <a:ln>
                            <a:noFill/>
                          </a:ln>
                          <a:solidFill>
                            <a:schemeClr val="tx1"/>
                          </a:solidFill>
                          <a:effectLst/>
                          <a:latin typeface="+mn-lt"/>
                        </a:rPr>
                        <a:t>6</a:t>
                      </a:r>
                      <a:endParaRPr kumimoji="0" lang="es-GT" sz="1600" b="0" i="0" u="none" strike="noStrike" cap="none" normalizeH="0" baseline="0" noProof="0" dirty="0">
                        <a:ln>
                          <a:noFill/>
                        </a:ln>
                        <a:solidFill>
                          <a:schemeClr val="tx1"/>
                        </a:solidFill>
                        <a:effectLst/>
                        <a:latin typeface="+mn-lt"/>
                        <a:cs typeface="Arial" panose="020B0604020202020204" pitchFamily="34"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spcBef>
                          <a:spcPts val="0"/>
                        </a:spcBef>
                        <a:spcAft>
                          <a:spcPts val="0"/>
                        </a:spcAft>
                      </a:pPr>
                      <a:r>
                        <a:rPr lang="es-GT" sz="1600" b="0" u="none" strike="noStrike" noProof="0" dirty="0">
                          <a:solidFill>
                            <a:schemeClr val="tx1"/>
                          </a:solidFill>
                          <a:effectLst/>
                          <a:latin typeface="+mn-lt"/>
                        </a:rPr>
                        <a:t>Sí</a:t>
                      </a:r>
                      <a:endParaRPr lang="es-GT" sz="1600" b="0" i="0" u="none" strike="noStrike" noProof="0" dirty="0">
                        <a:solidFill>
                          <a:schemeClr val="tx1"/>
                        </a:solidFill>
                        <a:effectLst/>
                        <a:latin typeface="+mn-lt"/>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r h="24895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s-GT" sz="1600" b="0" u="none" strike="noStrike" cap="none" normalizeH="0" baseline="0" noProof="0" dirty="0">
                          <a:ln>
                            <a:noFill/>
                          </a:ln>
                          <a:solidFill>
                            <a:schemeClr val="tx1"/>
                          </a:solidFill>
                          <a:effectLst/>
                          <a:latin typeface="+mn-lt"/>
                        </a:rPr>
                        <a:t>7</a:t>
                      </a:r>
                      <a:endParaRPr kumimoji="0" lang="es-GT" sz="1600" b="0" i="0" u="none" strike="noStrike" cap="none" normalizeH="0" baseline="0" noProof="0" dirty="0">
                        <a:ln>
                          <a:noFill/>
                        </a:ln>
                        <a:solidFill>
                          <a:schemeClr val="tx1"/>
                        </a:solidFill>
                        <a:effectLst/>
                        <a:latin typeface="+mn-lt"/>
                        <a:cs typeface="Arial" panose="020B0604020202020204" pitchFamily="34"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spcBef>
                          <a:spcPts val="0"/>
                        </a:spcBef>
                        <a:spcAft>
                          <a:spcPts val="0"/>
                        </a:spcAft>
                      </a:pPr>
                      <a:r>
                        <a:rPr lang="es-GT" sz="1600" b="0" u="none" strike="noStrike" noProof="0" dirty="0">
                          <a:solidFill>
                            <a:schemeClr val="tx1"/>
                          </a:solidFill>
                          <a:effectLst/>
                          <a:latin typeface="+mn-lt"/>
                        </a:rPr>
                        <a:t>Sí</a:t>
                      </a:r>
                      <a:endParaRPr lang="es-GT" sz="1600" b="0" i="0" u="none" strike="noStrike" noProof="0" dirty="0">
                        <a:solidFill>
                          <a:schemeClr val="tx1"/>
                        </a:solidFill>
                        <a:effectLst/>
                        <a:latin typeface="+mn-lt"/>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7"/>
                  </a:ext>
                </a:extLst>
              </a:tr>
              <a:tr h="24895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s-GT" sz="1600" b="0" u="none" strike="noStrike" cap="none" normalizeH="0" baseline="0" noProof="0" dirty="0">
                          <a:ln>
                            <a:noFill/>
                          </a:ln>
                          <a:solidFill>
                            <a:schemeClr val="tx1"/>
                          </a:solidFill>
                          <a:effectLst/>
                          <a:latin typeface="+mn-lt"/>
                        </a:rPr>
                        <a:t>8</a:t>
                      </a:r>
                      <a:endParaRPr kumimoji="0" lang="es-GT" sz="1600" b="0" i="0" u="none" strike="noStrike" cap="none" normalizeH="0" baseline="0" noProof="0" dirty="0">
                        <a:ln>
                          <a:noFill/>
                        </a:ln>
                        <a:solidFill>
                          <a:schemeClr val="tx1"/>
                        </a:solidFill>
                        <a:effectLst/>
                        <a:latin typeface="+mn-lt"/>
                        <a:cs typeface="Arial" panose="020B0604020202020204" pitchFamily="34"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spcBef>
                          <a:spcPts val="0"/>
                        </a:spcBef>
                        <a:spcAft>
                          <a:spcPts val="0"/>
                        </a:spcAft>
                      </a:pPr>
                      <a:r>
                        <a:rPr lang="es-GT" sz="1600" b="0" u="none" strike="noStrike" noProof="0" dirty="0">
                          <a:solidFill>
                            <a:schemeClr val="tx1"/>
                          </a:solidFill>
                          <a:effectLst/>
                          <a:latin typeface="+mn-lt"/>
                        </a:rPr>
                        <a:t>Sí</a:t>
                      </a:r>
                      <a:endParaRPr lang="es-GT" sz="1600" b="0" i="0" u="none" strike="noStrike" noProof="0" dirty="0">
                        <a:solidFill>
                          <a:schemeClr val="tx1"/>
                        </a:solidFill>
                        <a:effectLst/>
                        <a:latin typeface="+mn-lt"/>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8"/>
                  </a:ext>
                </a:extLst>
              </a:tr>
              <a:tr h="24895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s-GT" sz="1600" b="0" u="none" strike="noStrike" cap="none" normalizeH="0" baseline="0" noProof="0" dirty="0">
                          <a:ln>
                            <a:noFill/>
                          </a:ln>
                          <a:solidFill>
                            <a:schemeClr val="tx1"/>
                          </a:solidFill>
                          <a:effectLst/>
                          <a:latin typeface="+mn-lt"/>
                        </a:rPr>
                        <a:t>9</a:t>
                      </a:r>
                      <a:endParaRPr kumimoji="0" lang="es-GT" sz="1600" b="0" i="0" u="none" strike="noStrike" cap="none" normalizeH="0" baseline="0" noProof="0" dirty="0">
                        <a:ln>
                          <a:noFill/>
                        </a:ln>
                        <a:solidFill>
                          <a:schemeClr val="tx1"/>
                        </a:solidFill>
                        <a:effectLst/>
                        <a:latin typeface="+mn-lt"/>
                        <a:cs typeface="Arial" panose="020B0604020202020204" pitchFamily="34"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spcBef>
                          <a:spcPts val="0"/>
                        </a:spcBef>
                        <a:spcAft>
                          <a:spcPts val="0"/>
                        </a:spcAft>
                      </a:pPr>
                      <a:r>
                        <a:rPr lang="es-GT" sz="1600" b="0" u="none" strike="noStrike" noProof="0" dirty="0">
                          <a:solidFill>
                            <a:schemeClr val="tx1"/>
                          </a:solidFill>
                          <a:effectLst/>
                          <a:latin typeface="+mn-lt"/>
                        </a:rPr>
                        <a:t>Sí</a:t>
                      </a:r>
                      <a:endParaRPr lang="es-GT" sz="1600" b="0" i="0" u="none" strike="noStrike" noProof="0" dirty="0">
                        <a:solidFill>
                          <a:schemeClr val="tx1"/>
                        </a:solidFill>
                        <a:effectLst/>
                        <a:latin typeface="+mn-lt"/>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9"/>
                  </a:ext>
                </a:extLst>
              </a:tr>
              <a:tr h="24895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s-GT" sz="1600" b="0" u="none" strike="noStrike" cap="none" normalizeH="0" baseline="0" noProof="0" dirty="0">
                          <a:ln>
                            <a:noFill/>
                          </a:ln>
                          <a:solidFill>
                            <a:schemeClr val="tx1"/>
                          </a:solidFill>
                          <a:effectLst/>
                          <a:latin typeface="+mn-lt"/>
                        </a:rPr>
                        <a:t>10</a:t>
                      </a:r>
                      <a:endParaRPr kumimoji="0" lang="es-GT" sz="1600" b="0" i="0" u="none" strike="noStrike" cap="none" normalizeH="0" baseline="0" noProof="0" dirty="0">
                        <a:ln>
                          <a:noFill/>
                        </a:ln>
                        <a:solidFill>
                          <a:schemeClr val="tx1"/>
                        </a:solidFill>
                        <a:effectLst/>
                        <a:latin typeface="+mn-lt"/>
                        <a:cs typeface="Arial" panose="020B0604020202020204" pitchFamily="34"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spcBef>
                          <a:spcPts val="0"/>
                        </a:spcBef>
                        <a:spcAft>
                          <a:spcPts val="0"/>
                        </a:spcAft>
                      </a:pPr>
                      <a:r>
                        <a:rPr lang="es-GT" sz="1600" b="0" u="none" strike="noStrike" noProof="0" dirty="0">
                          <a:solidFill>
                            <a:schemeClr val="tx1"/>
                          </a:solidFill>
                          <a:effectLst/>
                          <a:latin typeface="+mn-lt"/>
                        </a:rPr>
                        <a:t>No</a:t>
                      </a:r>
                      <a:endParaRPr lang="es-GT" sz="1600" b="0" i="0" u="none" strike="noStrike" noProof="0" dirty="0">
                        <a:solidFill>
                          <a:schemeClr val="tx1"/>
                        </a:solidFill>
                        <a:effectLst/>
                        <a:latin typeface="+mn-lt"/>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0"/>
                  </a:ext>
                </a:extLst>
              </a:tr>
              <a:tr h="24895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s-GT" sz="1600" b="0" u="none" strike="noStrike" cap="none" normalizeH="0" baseline="0" noProof="0" dirty="0">
                          <a:ln>
                            <a:noFill/>
                          </a:ln>
                          <a:solidFill>
                            <a:schemeClr val="tx1"/>
                          </a:solidFill>
                          <a:effectLst/>
                          <a:latin typeface="+mn-lt"/>
                        </a:rPr>
                        <a:t>11</a:t>
                      </a:r>
                      <a:endParaRPr kumimoji="0" lang="es-GT" sz="1600" b="0" i="0" u="none" strike="noStrike" cap="none" normalizeH="0" baseline="0" noProof="0" dirty="0">
                        <a:ln>
                          <a:noFill/>
                        </a:ln>
                        <a:solidFill>
                          <a:schemeClr val="tx1"/>
                        </a:solidFill>
                        <a:effectLst/>
                        <a:latin typeface="+mn-lt"/>
                        <a:cs typeface="Arial" panose="020B0604020202020204" pitchFamily="34"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lang="es-GT" sz="1600" b="0" u="none" strike="noStrike" noProof="0" dirty="0">
                          <a:solidFill>
                            <a:schemeClr val="tx1"/>
                          </a:solidFill>
                          <a:effectLst/>
                          <a:latin typeface="+mn-lt"/>
                        </a:rPr>
                        <a:t>No</a:t>
                      </a:r>
                      <a:endParaRPr lang="es-GT" sz="1600" b="0" i="0" u="none" strike="noStrike" noProof="0" dirty="0">
                        <a:solidFill>
                          <a:schemeClr val="tx1"/>
                        </a:solidFill>
                        <a:effectLst/>
                        <a:latin typeface="+mn-lt"/>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1"/>
                  </a:ext>
                </a:extLst>
              </a:tr>
              <a:tr h="24895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s-GT" sz="1600" b="0" u="none" strike="noStrike" cap="none" normalizeH="0" baseline="0" noProof="0" dirty="0">
                          <a:ln>
                            <a:noFill/>
                          </a:ln>
                          <a:solidFill>
                            <a:schemeClr val="tx1"/>
                          </a:solidFill>
                          <a:effectLst/>
                          <a:latin typeface="+mn-lt"/>
                        </a:rPr>
                        <a:t>12</a:t>
                      </a:r>
                      <a:endParaRPr kumimoji="0" lang="es-GT" sz="1600" b="0" i="0" u="none" strike="noStrike" cap="none" normalizeH="0" baseline="0" noProof="0" dirty="0">
                        <a:ln>
                          <a:noFill/>
                        </a:ln>
                        <a:solidFill>
                          <a:schemeClr val="tx1"/>
                        </a:solidFill>
                        <a:effectLst/>
                        <a:latin typeface="+mn-lt"/>
                        <a:cs typeface="Arial" panose="020B0604020202020204" pitchFamily="34"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lang="es-GT" sz="1600" b="0" u="none" strike="noStrike" noProof="0" dirty="0">
                          <a:solidFill>
                            <a:schemeClr val="tx1"/>
                          </a:solidFill>
                          <a:effectLst/>
                          <a:latin typeface="+mn-lt"/>
                        </a:rPr>
                        <a:t>No</a:t>
                      </a:r>
                      <a:endParaRPr lang="es-GT" sz="1600" b="0" i="0" u="none" strike="noStrike" noProof="0" dirty="0">
                        <a:solidFill>
                          <a:schemeClr val="tx1"/>
                        </a:solidFill>
                        <a:effectLst/>
                        <a:latin typeface="+mn-lt"/>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2"/>
                  </a:ext>
                </a:extLst>
              </a:tr>
              <a:tr h="24895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s-GT" sz="1600" b="0" u="none" strike="noStrike" cap="none" normalizeH="0" baseline="0" noProof="0" dirty="0">
                          <a:ln>
                            <a:noFill/>
                          </a:ln>
                          <a:solidFill>
                            <a:schemeClr val="tx1"/>
                          </a:solidFill>
                          <a:effectLst/>
                          <a:latin typeface="+mn-lt"/>
                        </a:rPr>
                        <a:t>13</a:t>
                      </a:r>
                      <a:endParaRPr kumimoji="0" lang="es-GT" sz="1600" b="0" i="0" u="none" strike="noStrike" cap="none" normalizeH="0" baseline="0" noProof="0" dirty="0">
                        <a:ln>
                          <a:noFill/>
                        </a:ln>
                        <a:solidFill>
                          <a:schemeClr val="tx1"/>
                        </a:solidFill>
                        <a:effectLst/>
                        <a:latin typeface="+mn-lt"/>
                        <a:cs typeface="Arial" panose="020B0604020202020204" pitchFamily="34"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spcBef>
                          <a:spcPts val="0"/>
                        </a:spcBef>
                        <a:spcAft>
                          <a:spcPts val="0"/>
                        </a:spcAft>
                      </a:pPr>
                      <a:r>
                        <a:rPr lang="es-GT" sz="1600" b="0" u="none" strike="noStrike" noProof="0" dirty="0">
                          <a:solidFill>
                            <a:schemeClr val="tx1"/>
                          </a:solidFill>
                          <a:effectLst/>
                          <a:latin typeface="+mn-lt"/>
                        </a:rPr>
                        <a:t>Sí</a:t>
                      </a:r>
                      <a:endParaRPr lang="es-GT" sz="1600" b="0" i="0" u="none" strike="noStrike" noProof="0" dirty="0">
                        <a:solidFill>
                          <a:schemeClr val="tx1"/>
                        </a:solidFill>
                        <a:effectLst/>
                        <a:latin typeface="+mn-lt"/>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3"/>
                  </a:ext>
                </a:extLst>
              </a:tr>
              <a:tr h="24895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s-GT" sz="1600" b="0" u="none" strike="noStrike" cap="none" normalizeH="0" baseline="0" noProof="0" dirty="0">
                          <a:ln>
                            <a:noFill/>
                          </a:ln>
                          <a:solidFill>
                            <a:schemeClr val="tx1"/>
                          </a:solidFill>
                          <a:effectLst/>
                          <a:latin typeface="+mn-lt"/>
                        </a:rPr>
                        <a:t>14</a:t>
                      </a:r>
                      <a:endParaRPr kumimoji="0" lang="es-GT" sz="1600" b="0" i="0" u="none" strike="noStrike" cap="none" normalizeH="0" baseline="0" noProof="0" dirty="0">
                        <a:ln>
                          <a:noFill/>
                        </a:ln>
                        <a:solidFill>
                          <a:schemeClr val="tx1"/>
                        </a:solidFill>
                        <a:effectLst/>
                        <a:latin typeface="+mn-lt"/>
                        <a:cs typeface="Arial" panose="020B0604020202020204" pitchFamily="34"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spcBef>
                          <a:spcPts val="0"/>
                        </a:spcBef>
                        <a:spcAft>
                          <a:spcPts val="0"/>
                        </a:spcAft>
                      </a:pPr>
                      <a:r>
                        <a:rPr lang="es-GT" sz="1600" b="0" u="none" strike="noStrike" noProof="0" dirty="0">
                          <a:solidFill>
                            <a:schemeClr val="tx1"/>
                          </a:solidFill>
                          <a:effectLst/>
                          <a:latin typeface="+mn-lt"/>
                        </a:rPr>
                        <a:t>Sí</a:t>
                      </a:r>
                      <a:endParaRPr lang="es-GT" sz="1600" b="0" i="0" u="none" strike="noStrike" noProof="0" dirty="0">
                        <a:solidFill>
                          <a:schemeClr val="tx1"/>
                        </a:solidFill>
                        <a:effectLst/>
                        <a:latin typeface="+mn-lt"/>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4"/>
                  </a:ext>
                </a:extLst>
              </a:tr>
              <a:tr h="24895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s-GT" sz="1600" b="0" u="none" strike="noStrike" cap="none" normalizeH="0" baseline="0" noProof="0" dirty="0">
                          <a:ln>
                            <a:noFill/>
                          </a:ln>
                          <a:solidFill>
                            <a:schemeClr val="tx1"/>
                          </a:solidFill>
                          <a:effectLst/>
                          <a:latin typeface="+mn-lt"/>
                        </a:rPr>
                        <a:t>15</a:t>
                      </a:r>
                      <a:endParaRPr kumimoji="0" lang="es-GT" sz="1600" b="0" i="0" u="none" strike="noStrike" cap="none" normalizeH="0" baseline="0" noProof="0" dirty="0">
                        <a:ln>
                          <a:noFill/>
                        </a:ln>
                        <a:solidFill>
                          <a:schemeClr val="tx1"/>
                        </a:solidFill>
                        <a:effectLst/>
                        <a:latin typeface="+mn-lt"/>
                        <a:cs typeface="Arial" panose="020B0604020202020204" pitchFamily="34"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spcBef>
                          <a:spcPts val="0"/>
                        </a:spcBef>
                        <a:spcAft>
                          <a:spcPts val="0"/>
                        </a:spcAft>
                      </a:pPr>
                      <a:r>
                        <a:rPr lang="es-GT" sz="1600" b="0" u="none" strike="noStrike" noProof="0" dirty="0">
                          <a:solidFill>
                            <a:schemeClr val="tx1"/>
                          </a:solidFill>
                          <a:effectLst/>
                          <a:latin typeface="+mn-lt"/>
                        </a:rPr>
                        <a:t>Sí</a:t>
                      </a:r>
                      <a:endParaRPr lang="es-GT" sz="1600" b="0" i="0" u="none" strike="noStrike" noProof="0" dirty="0">
                        <a:solidFill>
                          <a:schemeClr val="tx1"/>
                        </a:solidFill>
                        <a:effectLst/>
                        <a:latin typeface="+mn-lt"/>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5"/>
                  </a:ext>
                </a:extLst>
              </a:tr>
              <a:tr h="24895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s-GT" sz="1600" b="0" u="none" strike="noStrike" cap="none" normalizeH="0" baseline="0" noProof="0" dirty="0">
                          <a:ln>
                            <a:noFill/>
                          </a:ln>
                          <a:solidFill>
                            <a:schemeClr val="tx1"/>
                          </a:solidFill>
                          <a:effectLst/>
                          <a:latin typeface="+mn-lt"/>
                        </a:rPr>
                        <a:t>16</a:t>
                      </a:r>
                      <a:endParaRPr kumimoji="0" lang="es-GT" sz="1600" b="0" i="0" u="none" strike="noStrike" cap="none" normalizeH="0" baseline="0" noProof="0" dirty="0">
                        <a:ln>
                          <a:noFill/>
                        </a:ln>
                        <a:solidFill>
                          <a:schemeClr val="tx1"/>
                        </a:solidFill>
                        <a:effectLst/>
                        <a:latin typeface="+mn-lt"/>
                        <a:cs typeface="Arial" panose="020B0604020202020204" pitchFamily="34"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spcBef>
                          <a:spcPts val="0"/>
                        </a:spcBef>
                        <a:spcAft>
                          <a:spcPts val="0"/>
                        </a:spcAft>
                      </a:pPr>
                      <a:r>
                        <a:rPr lang="es-GT" sz="1600" b="0" u="none" strike="noStrike" noProof="0" dirty="0">
                          <a:solidFill>
                            <a:schemeClr val="tx1"/>
                          </a:solidFill>
                          <a:effectLst/>
                          <a:latin typeface="+mn-lt"/>
                        </a:rPr>
                        <a:t>No</a:t>
                      </a:r>
                      <a:endParaRPr lang="es-GT" sz="1600" b="0" i="0" u="none" strike="noStrike" noProof="0" dirty="0">
                        <a:solidFill>
                          <a:schemeClr val="tx1"/>
                        </a:solidFill>
                        <a:effectLst/>
                        <a:latin typeface="+mn-lt"/>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6"/>
                  </a:ext>
                </a:extLst>
              </a:tr>
              <a:tr h="24895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s-GT" sz="1600" b="0" u="none" strike="noStrike" cap="none" normalizeH="0" baseline="0" noProof="0" dirty="0">
                          <a:ln>
                            <a:noFill/>
                          </a:ln>
                          <a:solidFill>
                            <a:schemeClr val="tx1"/>
                          </a:solidFill>
                          <a:effectLst/>
                          <a:latin typeface="+mn-lt"/>
                        </a:rPr>
                        <a:t>17</a:t>
                      </a:r>
                      <a:endParaRPr kumimoji="0" lang="es-GT" sz="1600" b="0" i="0" u="none" strike="noStrike" cap="none" normalizeH="0" baseline="0" noProof="0" dirty="0">
                        <a:ln>
                          <a:noFill/>
                        </a:ln>
                        <a:solidFill>
                          <a:schemeClr val="tx1"/>
                        </a:solidFill>
                        <a:effectLst/>
                        <a:latin typeface="+mn-lt"/>
                        <a:cs typeface="Arial" panose="020B0604020202020204" pitchFamily="34"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lang="es-GT" sz="1600" b="0" u="none" strike="noStrike" noProof="0" dirty="0">
                          <a:solidFill>
                            <a:schemeClr val="tx1"/>
                          </a:solidFill>
                          <a:effectLst/>
                          <a:latin typeface="+mn-lt"/>
                        </a:rPr>
                        <a:t>No</a:t>
                      </a:r>
                      <a:endParaRPr lang="es-GT" sz="1600" b="0" i="0" u="none" strike="noStrike" noProof="0" dirty="0">
                        <a:solidFill>
                          <a:schemeClr val="tx1"/>
                        </a:solidFill>
                        <a:effectLst/>
                        <a:latin typeface="+mn-lt"/>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7"/>
                  </a:ext>
                </a:extLst>
              </a:tr>
              <a:tr h="24895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s-GT" sz="1600" b="0" u="none" strike="noStrike" cap="none" normalizeH="0" baseline="0" noProof="0" dirty="0">
                          <a:ln>
                            <a:noFill/>
                          </a:ln>
                          <a:solidFill>
                            <a:schemeClr val="tx1"/>
                          </a:solidFill>
                          <a:effectLst/>
                          <a:latin typeface="+mn-lt"/>
                        </a:rPr>
                        <a:t>18</a:t>
                      </a:r>
                      <a:endParaRPr kumimoji="0" lang="es-GT" sz="1600" b="0" i="0" u="none" strike="noStrike" cap="none" normalizeH="0" baseline="0" noProof="0" dirty="0">
                        <a:ln>
                          <a:noFill/>
                        </a:ln>
                        <a:solidFill>
                          <a:schemeClr val="tx1"/>
                        </a:solidFill>
                        <a:effectLst/>
                        <a:latin typeface="+mn-lt"/>
                        <a:cs typeface="Arial" panose="020B0604020202020204" pitchFamily="34"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spcBef>
                          <a:spcPts val="0"/>
                        </a:spcBef>
                        <a:spcAft>
                          <a:spcPts val="0"/>
                        </a:spcAft>
                      </a:pPr>
                      <a:r>
                        <a:rPr lang="es-GT" sz="1600" b="0" u="none" strike="noStrike" noProof="0" dirty="0">
                          <a:solidFill>
                            <a:schemeClr val="tx1"/>
                          </a:solidFill>
                          <a:effectLst/>
                          <a:latin typeface="+mn-lt"/>
                        </a:rPr>
                        <a:t>No</a:t>
                      </a:r>
                      <a:endParaRPr lang="es-GT" sz="1600" b="0" i="0" u="none" strike="noStrike" noProof="0" dirty="0">
                        <a:solidFill>
                          <a:schemeClr val="tx1"/>
                        </a:solidFill>
                        <a:effectLst/>
                        <a:latin typeface="+mn-lt"/>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8"/>
                  </a:ext>
                </a:extLst>
              </a:tr>
              <a:tr h="24895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s-GT" sz="1600" b="0" u="none" strike="noStrike" cap="none" normalizeH="0" baseline="0" noProof="0" dirty="0">
                          <a:ln>
                            <a:noFill/>
                          </a:ln>
                          <a:solidFill>
                            <a:schemeClr val="tx1"/>
                          </a:solidFill>
                          <a:effectLst/>
                          <a:latin typeface="+mn-lt"/>
                        </a:rPr>
                        <a:t>19</a:t>
                      </a:r>
                      <a:endParaRPr kumimoji="0" lang="es-GT" sz="1600" b="0" i="0" u="none" strike="noStrike" cap="none" normalizeH="0" baseline="0" noProof="0" dirty="0">
                        <a:ln>
                          <a:noFill/>
                        </a:ln>
                        <a:solidFill>
                          <a:schemeClr val="tx1"/>
                        </a:solidFill>
                        <a:effectLst/>
                        <a:latin typeface="+mn-lt"/>
                        <a:cs typeface="Arial" panose="020B0604020202020204" pitchFamily="34"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spcBef>
                          <a:spcPts val="0"/>
                        </a:spcBef>
                        <a:spcAft>
                          <a:spcPts val="0"/>
                        </a:spcAft>
                      </a:pPr>
                      <a:r>
                        <a:rPr lang="es-GT" sz="1600" b="0" u="none" strike="noStrike" noProof="0" dirty="0">
                          <a:solidFill>
                            <a:schemeClr val="tx1"/>
                          </a:solidFill>
                          <a:effectLst/>
                          <a:latin typeface="+mn-lt"/>
                        </a:rPr>
                        <a:t>No</a:t>
                      </a:r>
                      <a:endParaRPr lang="es-GT" sz="1600" b="0" i="0" u="none" strike="noStrike" noProof="0" dirty="0">
                        <a:solidFill>
                          <a:schemeClr val="tx1"/>
                        </a:solidFill>
                        <a:effectLst/>
                        <a:latin typeface="+mn-lt"/>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9"/>
                  </a:ext>
                </a:extLst>
              </a:tr>
              <a:tr h="248959">
                <a:tc>
                  <a:txBody>
                    <a:body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s-GT" sz="1600" b="0" u="none" strike="noStrike" cap="none" normalizeH="0" baseline="0" noProof="0" dirty="0">
                          <a:ln>
                            <a:noFill/>
                          </a:ln>
                          <a:solidFill>
                            <a:schemeClr val="tx1"/>
                          </a:solidFill>
                          <a:effectLst/>
                          <a:latin typeface="+mn-lt"/>
                        </a:rPr>
                        <a:t>20</a:t>
                      </a:r>
                      <a:endParaRPr kumimoji="0" lang="es-GT" sz="1600" b="0" i="0" u="none" strike="noStrike" cap="none" normalizeH="0" baseline="0" noProof="0" dirty="0">
                        <a:ln>
                          <a:noFill/>
                        </a:ln>
                        <a:solidFill>
                          <a:schemeClr val="tx1"/>
                        </a:solidFill>
                        <a:effectLst/>
                        <a:latin typeface="+mn-lt"/>
                        <a:cs typeface="Arial" panose="020B0604020202020204" pitchFamily="34"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spcBef>
                          <a:spcPts val="0"/>
                        </a:spcBef>
                        <a:spcAft>
                          <a:spcPts val="0"/>
                        </a:spcAft>
                      </a:pPr>
                      <a:r>
                        <a:rPr lang="es-GT" sz="1600" b="0" u="none" strike="noStrike" noProof="0" dirty="0">
                          <a:solidFill>
                            <a:schemeClr val="tx1"/>
                          </a:solidFill>
                          <a:effectLst/>
                          <a:latin typeface="+mn-lt"/>
                        </a:rPr>
                        <a:t>Sí</a:t>
                      </a:r>
                      <a:endParaRPr lang="es-GT" sz="1600" b="0" i="0" u="none" strike="noStrike" noProof="0" dirty="0">
                        <a:solidFill>
                          <a:schemeClr val="tx1"/>
                        </a:solidFill>
                        <a:effectLst/>
                        <a:latin typeface="+mn-lt"/>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20"/>
                  </a:ext>
                </a:extLst>
              </a:tr>
              <a:tr h="248959">
                <a:tc>
                  <a:txBody>
                    <a:body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s-GT" sz="1600" b="0" u="none" strike="noStrike" cap="none" normalizeH="0" baseline="0" noProof="0" dirty="0">
                          <a:ln>
                            <a:noFill/>
                          </a:ln>
                          <a:solidFill>
                            <a:schemeClr val="tx1"/>
                          </a:solidFill>
                          <a:effectLst/>
                          <a:latin typeface="+mn-lt"/>
                        </a:rPr>
                        <a:t>21</a:t>
                      </a:r>
                      <a:endParaRPr kumimoji="0" lang="es-GT" sz="1600" b="0" i="0" u="none" strike="noStrike" cap="none" normalizeH="0" baseline="0" noProof="0" dirty="0">
                        <a:ln>
                          <a:noFill/>
                        </a:ln>
                        <a:solidFill>
                          <a:schemeClr val="tx1"/>
                        </a:solidFill>
                        <a:effectLst/>
                        <a:latin typeface="+mn-lt"/>
                        <a:cs typeface="Arial" panose="020B0604020202020204" pitchFamily="34"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spcBef>
                          <a:spcPts val="0"/>
                        </a:spcBef>
                        <a:spcAft>
                          <a:spcPts val="0"/>
                        </a:spcAft>
                      </a:pPr>
                      <a:r>
                        <a:rPr lang="es-GT" sz="1600" b="0" u="none" strike="noStrike" noProof="0" dirty="0">
                          <a:solidFill>
                            <a:schemeClr val="tx1"/>
                          </a:solidFill>
                          <a:effectLst/>
                          <a:latin typeface="+mn-lt"/>
                        </a:rPr>
                        <a:t>Sí</a:t>
                      </a:r>
                      <a:endParaRPr lang="es-GT" sz="1600" b="0" i="0" u="none" strike="noStrike" noProof="0" dirty="0">
                        <a:solidFill>
                          <a:schemeClr val="tx1"/>
                        </a:solidFill>
                        <a:effectLst/>
                        <a:latin typeface="+mn-lt"/>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21"/>
                  </a:ext>
                </a:extLst>
              </a:tr>
              <a:tr h="248959">
                <a:tc>
                  <a:txBody>
                    <a:body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s-GT" sz="1600" b="0" u="none" strike="noStrike" cap="none" normalizeH="0" baseline="0" noProof="0" dirty="0">
                          <a:ln>
                            <a:noFill/>
                          </a:ln>
                          <a:solidFill>
                            <a:schemeClr val="tx1"/>
                          </a:solidFill>
                          <a:effectLst/>
                          <a:latin typeface="+mn-lt"/>
                        </a:rPr>
                        <a:t>22</a:t>
                      </a:r>
                      <a:endParaRPr kumimoji="0" lang="es-GT" sz="1600" b="0" i="0" u="none" strike="noStrike" cap="none" normalizeH="0" baseline="0" noProof="0" dirty="0">
                        <a:ln>
                          <a:noFill/>
                        </a:ln>
                        <a:solidFill>
                          <a:schemeClr val="tx1"/>
                        </a:solidFill>
                        <a:effectLst/>
                        <a:latin typeface="+mn-lt"/>
                        <a:cs typeface="Arial" panose="020B0604020202020204" pitchFamily="34"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spcBef>
                          <a:spcPts val="0"/>
                        </a:spcBef>
                        <a:spcAft>
                          <a:spcPts val="0"/>
                        </a:spcAft>
                      </a:pPr>
                      <a:r>
                        <a:rPr lang="es-GT" sz="1600" b="0" u="none" strike="noStrike" noProof="0" dirty="0">
                          <a:solidFill>
                            <a:schemeClr val="tx1"/>
                          </a:solidFill>
                          <a:effectLst/>
                          <a:latin typeface="+mn-lt"/>
                        </a:rPr>
                        <a:t>Sí</a:t>
                      </a:r>
                      <a:endParaRPr lang="es-GT" sz="1600" b="0" i="0" u="none" strike="noStrike" noProof="0" dirty="0">
                        <a:solidFill>
                          <a:schemeClr val="tx1"/>
                        </a:solidFill>
                        <a:effectLst/>
                        <a:latin typeface="+mn-lt"/>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22"/>
                  </a:ext>
                </a:extLst>
              </a:tr>
              <a:tr h="248959">
                <a:tc>
                  <a:txBody>
                    <a:body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s-GT" sz="1600" b="0" u="none" strike="noStrike" cap="none" normalizeH="0" baseline="0" noProof="0" dirty="0">
                          <a:ln>
                            <a:noFill/>
                          </a:ln>
                          <a:solidFill>
                            <a:schemeClr val="tx1"/>
                          </a:solidFill>
                          <a:effectLst/>
                          <a:latin typeface="+mn-lt"/>
                        </a:rPr>
                        <a:t>23</a:t>
                      </a:r>
                      <a:endParaRPr kumimoji="0" lang="es-GT" sz="1600" b="0" i="0" u="none" strike="noStrike" cap="none" normalizeH="0" baseline="0" noProof="0" dirty="0">
                        <a:ln>
                          <a:noFill/>
                        </a:ln>
                        <a:solidFill>
                          <a:schemeClr val="tx1"/>
                        </a:solidFill>
                        <a:effectLst/>
                        <a:latin typeface="+mn-lt"/>
                        <a:cs typeface="Arial" panose="020B0604020202020204" pitchFamily="34"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spcBef>
                          <a:spcPts val="0"/>
                        </a:spcBef>
                        <a:spcAft>
                          <a:spcPts val="0"/>
                        </a:spcAft>
                      </a:pPr>
                      <a:r>
                        <a:rPr lang="es-GT" sz="1600" b="0" u="none" strike="noStrike" noProof="0" dirty="0">
                          <a:solidFill>
                            <a:schemeClr val="tx1"/>
                          </a:solidFill>
                          <a:effectLst/>
                          <a:latin typeface="+mn-lt"/>
                        </a:rPr>
                        <a:t>No</a:t>
                      </a:r>
                      <a:endParaRPr lang="es-GT" sz="1600" b="0" i="0" u="none" strike="noStrike" noProof="0" dirty="0">
                        <a:solidFill>
                          <a:schemeClr val="tx1"/>
                        </a:solidFill>
                        <a:effectLst/>
                        <a:latin typeface="+mn-lt"/>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23"/>
                  </a:ext>
                </a:extLst>
              </a:tr>
              <a:tr h="248959">
                <a:tc>
                  <a:txBody>
                    <a:bodyPr/>
                    <a:lstStyle/>
                    <a:p>
                      <a:pPr marL="0" marR="0" lvl="0" indent="0" algn="ctr" defTabSz="914400" rtl="0" eaLnBrk="1" fontAlgn="b" latinLnBrk="0" hangingPunct="1">
                        <a:lnSpc>
                          <a:spcPct val="100000"/>
                        </a:lnSpc>
                        <a:spcBef>
                          <a:spcPts val="0"/>
                        </a:spcBef>
                        <a:spcAft>
                          <a:spcPts val="0"/>
                        </a:spcAft>
                        <a:buClrTx/>
                        <a:buSzTx/>
                        <a:buFontTx/>
                        <a:buNone/>
                        <a:tabLst/>
                      </a:pPr>
                      <a:r>
                        <a:rPr kumimoji="0" lang="es-GT" sz="1600" b="0" u="none" strike="noStrike" cap="none" normalizeH="0" baseline="0" noProof="0" dirty="0">
                          <a:ln>
                            <a:noFill/>
                          </a:ln>
                          <a:solidFill>
                            <a:schemeClr val="tx1"/>
                          </a:solidFill>
                          <a:effectLst/>
                          <a:latin typeface="+mn-lt"/>
                        </a:rPr>
                        <a:t>24</a:t>
                      </a:r>
                      <a:endParaRPr kumimoji="0" lang="es-GT" sz="1600" b="0" i="0" u="none" strike="noStrike" cap="none" normalizeH="0" baseline="0" noProof="0" dirty="0">
                        <a:ln>
                          <a:noFill/>
                        </a:ln>
                        <a:solidFill>
                          <a:schemeClr val="tx1"/>
                        </a:solidFill>
                        <a:effectLst/>
                        <a:latin typeface="+mn-lt"/>
                        <a:cs typeface="Arial" panose="020B0604020202020204" pitchFamily="34"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spcBef>
                          <a:spcPts val="0"/>
                        </a:spcBef>
                        <a:spcAft>
                          <a:spcPts val="0"/>
                        </a:spcAft>
                      </a:pPr>
                      <a:r>
                        <a:rPr lang="es-GT" sz="1600" b="0" u="none" strike="noStrike" noProof="0" dirty="0">
                          <a:solidFill>
                            <a:schemeClr val="tx1"/>
                          </a:solidFill>
                          <a:effectLst/>
                          <a:latin typeface="+mn-lt"/>
                        </a:rPr>
                        <a:t>Sí</a:t>
                      </a:r>
                      <a:endParaRPr lang="es-GT" sz="1600" b="0" i="0" u="none" strike="noStrike" noProof="0" dirty="0">
                        <a:solidFill>
                          <a:schemeClr val="tx1"/>
                        </a:solidFill>
                        <a:effectLst/>
                        <a:latin typeface="+mn-lt"/>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24"/>
                  </a:ext>
                </a:extLst>
              </a:tr>
            </a:tbl>
          </a:graphicData>
        </a:graphic>
      </p:graphicFrame>
      <p:sp>
        <p:nvSpPr>
          <p:cNvPr id="5" name="TextBox 4">
            <a:extLst>
              <a:ext uri="{FF2B5EF4-FFF2-40B4-BE49-F238E27FC236}">
                <a16:creationId xmlns:a16="http://schemas.microsoft.com/office/drawing/2014/main" id="{B7CABD7F-D531-A284-FFDA-4FB71D7197C8}"/>
              </a:ext>
            </a:extLst>
          </p:cNvPr>
          <p:cNvSpPr txBox="1"/>
          <p:nvPr/>
        </p:nvSpPr>
        <p:spPr>
          <a:xfrm>
            <a:off x="9627473" y="1257300"/>
            <a:ext cx="336331" cy="221557"/>
          </a:xfrm>
          <a:prstGeom prst="rect">
            <a:avLst/>
          </a:prstGeom>
          <a:solidFill>
            <a:schemeClr val="accent6">
              <a:lumMod val="20000"/>
              <a:lumOff val="80000"/>
            </a:schemeClr>
          </a:solidFill>
        </p:spPr>
        <p:txBody>
          <a:bodyPr wrap="square" rtlCol="0">
            <a:spAutoFit/>
          </a:bodyPr>
          <a:lstStyle/>
          <a:p>
            <a:endParaRPr lang="es-GT" noProof="0" dirty="0"/>
          </a:p>
        </p:txBody>
      </p:sp>
      <p:sp>
        <p:nvSpPr>
          <p:cNvPr id="6" name="TextBox 5">
            <a:extLst>
              <a:ext uri="{FF2B5EF4-FFF2-40B4-BE49-F238E27FC236}">
                <a16:creationId xmlns:a16="http://schemas.microsoft.com/office/drawing/2014/main" id="{71B40286-727F-0A68-3FEC-A0AB0A239985}"/>
              </a:ext>
            </a:extLst>
          </p:cNvPr>
          <p:cNvSpPr txBox="1"/>
          <p:nvPr/>
        </p:nvSpPr>
        <p:spPr>
          <a:xfrm>
            <a:off x="7530749" y="1263666"/>
            <a:ext cx="219336" cy="215191"/>
          </a:xfrm>
          <a:prstGeom prst="rect">
            <a:avLst/>
          </a:prstGeom>
          <a:solidFill>
            <a:schemeClr val="accent6">
              <a:lumMod val="20000"/>
              <a:lumOff val="80000"/>
            </a:schemeClr>
          </a:solidFill>
        </p:spPr>
        <p:txBody>
          <a:bodyPr wrap="square" rtlCol="0">
            <a:spAutoFit/>
          </a:bodyPr>
          <a:lstStyle/>
          <a:p>
            <a:endParaRPr lang="es-GT" noProof="0" dirty="0"/>
          </a:p>
        </p:txBody>
      </p:sp>
    </p:spTree>
    <p:extLst>
      <p:ext uri="{BB962C8B-B14F-4D97-AF65-F5344CB8AC3E}">
        <p14:creationId xmlns:p14="http://schemas.microsoft.com/office/powerpoint/2010/main" val="21349257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F563D9B-E66E-1187-6750-133BB01665AA}"/>
              </a:ext>
            </a:extLst>
          </p:cNvPr>
          <p:cNvSpPr>
            <a:spLocks noGrp="1"/>
          </p:cNvSpPr>
          <p:nvPr>
            <p:ph sz="half" idx="2"/>
          </p:nvPr>
        </p:nvSpPr>
        <p:spPr/>
        <p:txBody>
          <a:bodyPr/>
          <a:lstStyle/>
          <a:p>
            <a:r>
              <a:rPr lang="es-GT" noProof="0" dirty="0">
                <a:cs typeface="Arial" panose="020B0604020202020204" pitchFamily="34" charset="0"/>
              </a:rPr>
              <a:t>14 / 24 = ?</a:t>
            </a:r>
          </a:p>
          <a:p>
            <a:r>
              <a:rPr lang="es-GT" noProof="0" dirty="0"/>
              <a:t>Si el denominador es &lt;1000, redondear a 2 cifras significativas</a:t>
            </a:r>
          </a:p>
          <a:p>
            <a:r>
              <a:rPr lang="es-GT" noProof="0" dirty="0"/>
              <a:t>Es más fácil leer e interpretar porcentajes redondeados:</a:t>
            </a:r>
          </a:p>
          <a:p>
            <a:r>
              <a:rPr lang="es-GT" noProof="0" dirty="0"/>
              <a:t>A menudo no es necesaria (ni útil) una mayor precisión</a:t>
            </a:r>
          </a:p>
          <a:p>
            <a:endParaRPr lang="es-GT" noProof="0" dirty="0"/>
          </a:p>
          <a:p>
            <a:endParaRPr lang="es-GT" noProof="0" dirty="0"/>
          </a:p>
        </p:txBody>
      </p:sp>
      <p:sp>
        <p:nvSpPr>
          <p:cNvPr id="3" name="Title 2">
            <a:extLst>
              <a:ext uri="{FF2B5EF4-FFF2-40B4-BE49-F238E27FC236}">
                <a16:creationId xmlns:a16="http://schemas.microsoft.com/office/drawing/2014/main" id="{784F480A-F02C-C02D-6E86-F4F41A40A1A5}"/>
              </a:ext>
            </a:extLst>
          </p:cNvPr>
          <p:cNvSpPr>
            <a:spLocks noGrp="1"/>
          </p:cNvSpPr>
          <p:nvPr>
            <p:ph type="title"/>
          </p:nvPr>
        </p:nvSpPr>
        <p:spPr/>
        <p:txBody>
          <a:bodyPr/>
          <a:lstStyle/>
          <a:p>
            <a:r>
              <a:rPr lang="es-GT" noProof="0" dirty="0"/>
              <a:t>Redondeo de porcentajes</a:t>
            </a:r>
          </a:p>
        </p:txBody>
      </p:sp>
      <p:graphicFrame>
        <p:nvGraphicFramePr>
          <p:cNvPr id="5" name="Table 6">
            <a:extLst>
              <a:ext uri="{FF2B5EF4-FFF2-40B4-BE49-F238E27FC236}">
                <a16:creationId xmlns:a16="http://schemas.microsoft.com/office/drawing/2014/main" id="{B08C48E1-DA5B-A3C8-2E12-75A488E4CC03}"/>
              </a:ext>
            </a:extLst>
          </p:cNvPr>
          <p:cNvGraphicFramePr>
            <a:graphicFrameLocks/>
          </p:cNvGraphicFramePr>
          <p:nvPr>
            <p:extLst>
              <p:ext uri="{D42A27DB-BD31-4B8C-83A1-F6EECF244321}">
                <p14:modId xmlns:p14="http://schemas.microsoft.com/office/powerpoint/2010/main" val="3030149557"/>
              </p:ext>
            </p:extLst>
          </p:nvPr>
        </p:nvGraphicFramePr>
        <p:xfrm>
          <a:off x="815340" y="3613091"/>
          <a:ext cx="4813922" cy="2344420"/>
        </p:xfrm>
        <a:graphic>
          <a:graphicData uri="http://schemas.openxmlformats.org/drawingml/2006/table">
            <a:tbl>
              <a:tblPr>
                <a:tableStyleId>{8799B23B-EC83-4686-B30A-512413B5E67A}</a:tableStyleId>
              </a:tblPr>
              <a:tblGrid>
                <a:gridCol w="2819400">
                  <a:extLst>
                    <a:ext uri="{9D8B030D-6E8A-4147-A177-3AD203B41FA5}">
                      <a16:colId xmlns:a16="http://schemas.microsoft.com/office/drawing/2014/main" val="4070875049"/>
                    </a:ext>
                  </a:extLst>
                </a:gridCol>
                <a:gridCol w="965511">
                  <a:extLst>
                    <a:ext uri="{9D8B030D-6E8A-4147-A177-3AD203B41FA5}">
                      <a16:colId xmlns:a16="http://schemas.microsoft.com/office/drawing/2014/main" val="420395267"/>
                    </a:ext>
                  </a:extLst>
                </a:gridCol>
                <a:gridCol w="1029011">
                  <a:extLst>
                    <a:ext uri="{9D8B030D-6E8A-4147-A177-3AD203B41FA5}">
                      <a16:colId xmlns:a16="http://schemas.microsoft.com/office/drawing/2014/main" val="1177851633"/>
                    </a:ext>
                  </a:extLst>
                </a:gridCol>
              </a:tblGrid>
              <a:tr h="370840">
                <a:tc>
                  <a:txBody>
                    <a:bodyPr/>
                    <a:lstStyle/>
                    <a:p>
                      <a:pPr algn="l" fontAlgn="b">
                        <a:spcBef>
                          <a:spcPts val="500"/>
                        </a:spcBef>
                        <a:spcAft>
                          <a:spcPts val="500"/>
                        </a:spcAft>
                      </a:pPr>
                      <a:endParaRPr lang="es-GT" sz="2000" b="1" i="0" u="none" strike="noStrike" noProof="0" dirty="0">
                        <a:solidFill>
                          <a:srgbClr val="000000"/>
                        </a:solidFill>
                        <a:effectLst/>
                        <a:latin typeface="+mn-lt"/>
                      </a:endParaRPr>
                    </a:p>
                  </a:txBody>
                  <a:tcPr marL="6350" marR="6350" marT="6350" anchor="b">
                    <a:lnL w="12700" cmpd="sng">
                      <a:noFill/>
                    </a:lnL>
                    <a:lnR w="12700" cmpd="sng">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spcBef>
                          <a:spcPts val="500"/>
                        </a:spcBef>
                        <a:spcAft>
                          <a:spcPts val="500"/>
                        </a:spcAft>
                      </a:pPr>
                      <a:endParaRPr lang="es-GT" sz="2000" b="1" i="0" u="none" strike="noStrike" noProof="0" dirty="0">
                        <a:solidFill>
                          <a:srgbClr val="000000"/>
                        </a:solidFill>
                        <a:effectLst/>
                        <a:latin typeface="+mn-lt"/>
                      </a:endParaRPr>
                    </a:p>
                  </a:txBody>
                  <a:tcPr marL="6350" marR="6350" marT="6350" anchor="b">
                    <a:lnL w="12700" cmpd="sng">
                      <a:noFill/>
                    </a:lnL>
                    <a:lnR w="12700" cmpd="sng">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spcBef>
                          <a:spcPts val="500"/>
                        </a:spcBef>
                        <a:spcAft>
                          <a:spcPts val="500"/>
                        </a:spcAft>
                      </a:pPr>
                      <a:endParaRPr lang="es-GT" sz="2000" b="1" i="0" u="none" strike="noStrike" noProof="0" dirty="0">
                        <a:solidFill>
                          <a:srgbClr val="000000"/>
                        </a:solidFill>
                        <a:effectLst/>
                        <a:latin typeface="+mn-lt"/>
                      </a:endParaRPr>
                    </a:p>
                  </a:txBody>
                  <a:tcPr marL="6350" marR="6350" marT="6350" anchor="b">
                    <a:lnL w="12700" cmpd="sng">
                      <a:noFill/>
                    </a:lnL>
                    <a:lnR w="12700" cmpd="sng">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93074337"/>
                  </a:ext>
                </a:extLst>
              </a:tr>
              <a:tr h="370840">
                <a:tc>
                  <a:txBody>
                    <a:bodyPr/>
                    <a:lstStyle/>
                    <a:p>
                      <a:pPr marL="0" marR="0" lvl="0" indent="0" algn="l" defTabSz="914400" rtl="0" eaLnBrk="1" fontAlgn="b" latinLnBrk="0" hangingPunct="1">
                        <a:lnSpc>
                          <a:spcPct val="100000"/>
                        </a:lnSpc>
                        <a:spcBef>
                          <a:spcPts val="500"/>
                        </a:spcBef>
                        <a:spcAft>
                          <a:spcPts val="500"/>
                        </a:spcAft>
                        <a:buClrTx/>
                        <a:buSzTx/>
                        <a:buFontTx/>
                        <a:buNone/>
                        <a:tabLst/>
                        <a:defRPr/>
                      </a:pPr>
                      <a:r>
                        <a:rPr lang="es-GT" sz="2000" b="1" i="0" u="none" strike="noStrike" noProof="0" dirty="0">
                          <a:solidFill>
                            <a:srgbClr val="000000"/>
                          </a:solidFill>
                          <a:effectLst/>
                          <a:latin typeface="+mn-lt"/>
                        </a:rPr>
                        <a:t>Causa de muerte</a:t>
                      </a:r>
                    </a:p>
                  </a:txBody>
                  <a:tcPr marL="6350" marR="6350" marT="6350" anchor="b">
                    <a:lnL w="12700" cmpd="sng">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r" defTabSz="914400" rtl="0" eaLnBrk="1" fontAlgn="b" latinLnBrk="0" hangingPunct="1">
                        <a:lnSpc>
                          <a:spcPct val="100000"/>
                        </a:lnSpc>
                        <a:spcBef>
                          <a:spcPts val="500"/>
                        </a:spcBef>
                        <a:spcAft>
                          <a:spcPts val="500"/>
                        </a:spcAft>
                        <a:buClrTx/>
                        <a:buSzTx/>
                        <a:buFontTx/>
                        <a:buNone/>
                        <a:tabLst/>
                        <a:defRPr/>
                      </a:pPr>
                      <a:r>
                        <a:rPr lang="es-GT" sz="2000" b="1" i="0" u="none" strike="noStrike" noProof="0" dirty="0">
                          <a:solidFill>
                            <a:srgbClr val="000000"/>
                          </a:solidFill>
                          <a:effectLst/>
                          <a:latin typeface="+mn-lt"/>
                        </a:rPr>
                        <a:t>2000</a:t>
                      </a:r>
                    </a:p>
                  </a:txBody>
                  <a:tcPr marL="6350" marR="6350" marT="635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r" defTabSz="914400" rtl="0" eaLnBrk="1" fontAlgn="b" latinLnBrk="0" hangingPunct="1">
                        <a:lnSpc>
                          <a:spcPct val="100000"/>
                        </a:lnSpc>
                        <a:spcBef>
                          <a:spcPts val="500"/>
                        </a:spcBef>
                        <a:spcAft>
                          <a:spcPts val="500"/>
                        </a:spcAft>
                        <a:buClrTx/>
                        <a:buSzTx/>
                        <a:buFontTx/>
                        <a:buNone/>
                        <a:tabLst/>
                        <a:defRPr/>
                      </a:pPr>
                      <a:r>
                        <a:rPr lang="es-GT" sz="2000" b="1" i="0" u="none" strike="noStrike" noProof="0" dirty="0">
                          <a:solidFill>
                            <a:srgbClr val="000000"/>
                          </a:solidFill>
                          <a:effectLst/>
                          <a:latin typeface="+mn-lt"/>
                        </a:rPr>
                        <a:t>2019</a:t>
                      </a:r>
                    </a:p>
                  </a:txBody>
                  <a:tcPr marL="6350" marR="6350" marT="6350" anchor="b">
                    <a:lnL w="12700" cap="flat" cmpd="sng" algn="ctr">
                      <a:no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441209149"/>
                  </a:ext>
                </a:extLst>
              </a:tr>
              <a:tr h="370840">
                <a:tc>
                  <a:txBody>
                    <a:bodyPr/>
                    <a:lstStyle/>
                    <a:p>
                      <a:pPr algn="l" rtl="0" fontAlgn="b"/>
                      <a:r>
                        <a:rPr lang="es-GT" sz="2000" b="0" i="0" u="none" strike="noStrike" noProof="0" dirty="0">
                          <a:solidFill>
                            <a:srgbClr val="000000"/>
                          </a:solidFill>
                          <a:effectLst/>
                          <a:latin typeface="Arial" panose="020B0604020202020204" pitchFamily="34" charset="0"/>
                        </a:rPr>
                        <a:t>Cardiopatía isquémica</a:t>
                      </a:r>
                    </a:p>
                  </a:txBody>
                  <a:tcPr marL="6350" marR="6350" marT="6350" marB="0" anchor="ctr">
                    <a:lnL w="12700" cmpd="sng">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es-GT" sz="2000" b="0" i="0" u="none" strike="noStrike" noProof="0" dirty="0">
                          <a:solidFill>
                            <a:schemeClr val="tx1"/>
                          </a:solidFill>
                          <a:effectLst/>
                          <a:latin typeface="Arial" panose="020B0604020202020204" pitchFamily="34" charset="0"/>
                        </a:rPr>
                        <a:t>13.2</a:t>
                      </a:r>
                    </a:p>
                  </a:txBody>
                  <a:tcPr marL="6350" marR="6350" marT="635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es-GT" sz="2000" b="0" i="0" u="none" strike="noStrike" noProof="0" dirty="0">
                          <a:solidFill>
                            <a:schemeClr val="tx1"/>
                          </a:solidFill>
                          <a:effectLst/>
                          <a:latin typeface="Arial" panose="020B0604020202020204" pitchFamily="34" charset="0"/>
                        </a:rPr>
                        <a:t>16.0</a:t>
                      </a:r>
                    </a:p>
                  </a:txBody>
                  <a:tcPr marL="6350" marR="6350" marT="6350" marB="0" anchor="ctr">
                    <a:lnL w="12700" cap="flat" cmpd="sng" algn="ctr">
                      <a:no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830598867"/>
                  </a:ext>
                </a:extLst>
              </a:tr>
              <a:tr h="370840">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s-GT" sz="2000" b="0" i="0" u="none" strike="noStrike" noProof="0" dirty="0">
                          <a:solidFill>
                            <a:srgbClr val="000000"/>
                          </a:solidFill>
                          <a:effectLst/>
                          <a:latin typeface="Arial" panose="020B0604020202020204" pitchFamily="34" charset="0"/>
                        </a:rPr>
                        <a:t>Accidente Cerebrovascular</a:t>
                      </a:r>
                    </a:p>
                  </a:txBody>
                  <a:tcPr marL="6350" marR="6350" marT="6350" marB="0" anchor="ct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es-GT" sz="2000" b="0" i="0" u="none" strike="noStrike" noProof="0" dirty="0">
                          <a:solidFill>
                            <a:schemeClr val="tx1"/>
                          </a:solidFill>
                          <a:effectLst/>
                          <a:latin typeface="Arial" panose="020B0604020202020204" pitchFamily="34" charset="0"/>
                        </a:rPr>
                        <a:t>10.7</a:t>
                      </a:r>
                    </a:p>
                  </a:txBody>
                  <a:tcPr marL="6350" marR="6350" marT="635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es-GT" sz="2000" b="0" i="0" u="none" strike="noStrike" noProof="0" dirty="0">
                          <a:solidFill>
                            <a:schemeClr val="tx1"/>
                          </a:solidFill>
                          <a:effectLst/>
                          <a:latin typeface="Arial" panose="020B0604020202020204" pitchFamily="34" charset="0"/>
                        </a:rPr>
                        <a:t>11.2</a:t>
                      </a:r>
                    </a:p>
                  </a:txBody>
                  <a:tcPr marL="6350" marR="6350" marT="6350" marB="0" anchor="ctr">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934604791"/>
                  </a:ext>
                </a:extLst>
              </a:tr>
              <a:tr h="370840">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s-GT" sz="2000" b="0" i="0" u="none" strike="noStrike" noProof="0" dirty="0">
                          <a:solidFill>
                            <a:srgbClr val="000000"/>
                          </a:solidFill>
                          <a:effectLst/>
                          <a:latin typeface="Arial" panose="020B0604020202020204" pitchFamily="34" charset="0"/>
                        </a:rPr>
                        <a:t>Enfermedad Pulmonar Obstructiva Crónica</a:t>
                      </a:r>
                    </a:p>
                  </a:txBody>
                  <a:tcPr marL="6350" marR="6350" marT="6350" marB="0" anchor="ct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ctr"/>
                      <a:r>
                        <a:rPr lang="es-GT" sz="2000" b="0" i="0" u="none" strike="noStrike" noProof="0" dirty="0">
                          <a:solidFill>
                            <a:schemeClr val="tx1"/>
                          </a:solidFill>
                          <a:effectLst/>
                          <a:latin typeface="Arial" panose="020B0604020202020204" pitchFamily="34" charset="0"/>
                        </a:rPr>
                        <a:t>5.8</a:t>
                      </a:r>
                    </a:p>
                  </a:txBody>
                  <a:tcPr marL="6350" marR="6350" marT="635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es-GT" sz="2000" b="0" i="0" u="none" strike="noStrike" noProof="0" dirty="0">
                          <a:solidFill>
                            <a:schemeClr val="tx1"/>
                          </a:solidFill>
                          <a:effectLst/>
                          <a:latin typeface="Arial" panose="020B0604020202020204" pitchFamily="34" charset="0"/>
                        </a:rPr>
                        <a:t>5.8</a:t>
                      </a:r>
                    </a:p>
                  </a:txBody>
                  <a:tcPr marL="6350" marR="6350" marT="6350" marB="0" anchor="ctr">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002536251"/>
                  </a:ext>
                </a:extLst>
              </a:tr>
            </a:tbl>
          </a:graphicData>
        </a:graphic>
      </p:graphicFrame>
      <p:graphicFrame>
        <p:nvGraphicFramePr>
          <p:cNvPr id="6" name="Table 6">
            <a:extLst>
              <a:ext uri="{FF2B5EF4-FFF2-40B4-BE49-F238E27FC236}">
                <a16:creationId xmlns:a16="http://schemas.microsoft.com/office/drawing/2014/main" id="{6C244EF4-9A7E-708B-5CD5-14061E9710FD}"/>
              </a:ext>
            </a:extLst>
          </p:cNvPr>
          <p:cNvGraphicFramePr>
            <a:graphicFrameLocks/>
          </p:cNvGraphicFramePr>
          <p:nvPr>
            <p:extLst>
              <p:ext uri="{D42A27DB-BD31-4B8C-83A1-F6EECF244321}">
                <p14:modId xmlns:p14="http://schemas.microsoft.com/office/powerpoint/2010/main" val="1467925240"/>
              </p:ext>
            </p:extLst>
          </p:nvPr>
        </p:nvGraphicFramePr>
        <p:xfrm>
          <a:off x="6196978" y="3635951"/>
          <a:ext cx="4813922" cy="2649220"/>
        </p:xfrm>
        <a:graphic>
          <a:graphicData uri="http://schemas.openxmlformats.org/drawingml/2006/table">
            <a:tbl>
              <a:tblPr>
                <a:tableStyleId>{8799B23B-EC83-4686-B30A-512413B5E67A}</a:tableStyleId>
              </a:tblPr>
              <a:tblGrid>
                <a:gridCol w="2819400">
                  <a:extLst>
                    <a:ext uri="{9D8B030D-6E8A-4147-A177-3AD203B41FA5}">
                      <a16:colId xmlns:a16="http://schemas.microsoft.com/office/drawing/2014/main" val="4070875049"/>
                    </a:ext>
                  </a:extLst>
                </a:gridCol>
                <a:gridCol w="965511">
                  <a:extLst>
                    <a:ext uri="{9D8B030D-6E8A-4147-A177-3AD203B41FA5}">
                      <a16:colId xmlns:a16="http://schemas.microsoft.com/office/drawing/2014/main" val="420395267"/>
                    </a:ext>
                  </a:extLst>
                </a:gridCol>
                <a:gridCol w="1029011">
                  <a:extLst>
                    <a:ext uri="{9D8B030D-6E8A-4147-A177-3AD203B41FA5}">
                      <a16:colId xmlns:a16="http://schemas.microsoft.com/office/drawing/2014/main" val="1177851633"/>
                    </a:ext>
                  </a:extLst>
                </a:gridCol>
              </a:tblGrid>
              <a:tr h="370840">
                <a:tc>
                  <a:txBody>
                    <a:bodyPr/>
                    <a:lstStyle/>
                    <a:p>
                      <a:pPr algn="l" fontAlgn="b">
                        <a:spcBef>
                          <a:spcPts val="500"/>
                        </a:spcBef>
                        <a:spcAft>
                          <a:spcPts val="500"/>
                        </a:spcAft>
                      </a:pPr>
                      <a:endParaRPr lang="es-GT" sz="2000" b="1" i="0" u="none" strike="noStrike" noProof="0" dirty="0">
                        <a:solidFill>
                          <a:srgbClr val="000000"/>
                        </a:solidFill>
                        <a:effectLst/>
                        <a:latin typeface="+mn-lt"/>
                      </a:endParaRPr>
                    </a:p>
                  </a:txBody>
                  <a:tcPr marL="6350" marR="6350" marT="6350" anchor="b">
                    <a:lnL w="12700" cmpd="sng">
                      <a:noFill/>
                    </a:lnL>
                    <a:lnR w="12700" cmpd="sng">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spcBef>
                          <a:spcPts val="500"/>
                        </a:spcBef>
                        <a:spcAft>
                          <a:spcPts val="500"/>
                        </a:spcAft>
                      </a:pPr>
                      <a:endParaRPr lang="es-GT" sz="2000" b="1" i="0" u="none" strike="noStrike" noProof="0" dirty="0">
                        <a:solidFill>
                          <a:srgbClr val="000000"/>
                        </a:solidFill>
                        <a:effectLst/>
                        <a:latin typeface="+mn-lt"/>
                      </a:endParaRPr>
                    </a:p>
                  </a:txBody>
                  <a:tcPr marL="6350" marR="6350" marT="6350" anchor="b">
                    <a:lnL w="12700" cmpd="sng">
                      <a:noFill/>
                    </a:lnL>
                    <a:lnR w="12700" cmpd="sng">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spcBef>
                          <a:spcPts val="500"/>
                        </a:spcBef>
                        <a:spcAft>
                          <a:spcPts val="500"/>
                        </a:spcAft>
                      </a:pPr>
                      <a:endParaRPr lang="es-GT" sz="2000" b="1" i="0" u="none" strike="noStrike" noProof="0" dirty="0">
                        <a:solidFill>
                          <a:srgbClr val="000000"/>
                        </a:solidFill>
                        <a:effectLst/>
                        <a:latin typeface="+mn-lt"/>
                      </a:endParaRPr>
                    </a:p>
                  </a:txBody>
                  <a:tcPr marL="6350" marR="6350" marT="6350" anchor="b">
                    <a:lnL w="12700" cmpd="sng">
                      <a:noFill/>
                    </a:lnL>
                    <a:lnR w="12700" cmpd="sng">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93074337"/>
                  </a:ext>
                </a:extLst>
              </a:tr>
              <a:tr h="370840">
                <a:tc>
                  <a:txBody>
                    <a:bodyPr/>
                    <a:lstStyle/>
                    <a:p>
                      <a:pPr marL="0" marR="0" lvl="0" indent="0" algn="l" defTabSz="914400" rtl="0" eaLnBrk="1" fontAlgn="b" latinLnBrk="0" hangingPunct="1">
                        <a:lnSpc>
                          <a:spcPct val="100000"/>
                        </a:lnSpc>
                        <a:spcBef>
                          <a:spcPts val="500"/>
                        </a:spcBef>
                        <a:spcAft>
                          <a:spcPts val="500"/>
                        </a:spcAft>
                        <a:buClrTx/>
                        <a:buSzTx/>
                        <a:buFontTx/>
                        <a:buNone/>
                        <a:tabLst/>
                        <a:defRPr/>
                      </a:pPr>
                      <a:r>
                        <a:rPr lang="es-GT" sz="2000" b="1" i="0" u="none" strike="noStrike" noProof="0" dirty="0">
                          <a:solidFill>
                            <a:srgbClr val="000000"/>
                          </a:solidFill>
                          <a:effectLst/>
                          <a:latin typeface="+mn-lt"/>
                        </a:rPr>
                        <a:t>Causa de muerte</a:t>
                      </a:r>
                    </a:p>
                  </a:txBody>
                  <a:tcPr marL="6350" marR="6350" marT="6350" anchor="b">
                    <a:lnL w="12700" cmpd="sng">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r" defTabSz="914400" rtl="0" eaLnBrk="1" fontAlgn="b" latinLnBrk="0" hangingPunct="1">
                        <a:lnSpc>
                          <a:spcPct val="100000"/>
                        </a:lnSpc>
                        <a:spcBef>
                          <a:spcPts val="500"/>
                        </a:spcBef>
                        <a:spcAft>
                          <a:spcPts val="500"/>
                        </a:spcAft>
                        <a:buClrTx/>
                        <a:buSzTx/>
                        <a:buFontTx/>
                        <a:buNone/>
                        <a:tabLst/>
                        <a:defRPr/>
                      </a:pPr>
                      <a:r>
                        <a:rPr lang="es-GT" sz="2000" b="1" i="0" u="none" strike="noStrike" noProof="0" dirty="0">
                          <a:solidFill>
                            <a:srgbClr val="000000"/>
                          </a:solidFill>
                          <a:effectLst/>
                          <a:latin typeface="+mn-lt"/>
                        </a:rPr>
                        <a:t>2000</a:t>
                      </a:r>
                    </a:p>
                  </a:txBody>
                  <a:tcPr marL="6350" marR="6350" marT="635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r" defTabSz="914400" rtl="0" eaLnBrk="1" fontAlgn="b" latinLnBrk="0" hangingPunct="1">
                        <a:lnSpc>
                          <a:spcPct val="100000"/>
                        </a:lnSpc>
                        <a:spcBef>
                          <a:spcPts val="500"/>
                        </a:spcBef>
                        <a:spcAft>
                          <a:spcPts val="500"/>
                        </a:spcAft>
                        <a:buClrTx/>
                        <a:buSzTx/>
                        <a:buFontTx/>
                        <a:buNone/>
                        <a:tabLst/>
                        <a:defRPr/>
                      </a:pPr>
                      <a:r>
                        <a:rPr lang="es-GT" sz="2000" b="1" i="0" u="none" strike="noStrike" noProof="0" dirty="0">
                          <a:solidFill>
                            <a:srgbClr val="000000"/>
                          </a:solidFill>
                          <a:effectLst/>
                          <a:latin typeface="+mn-lt"/>
                        </a:rPr>
                        <a:t>2019</a:t>
                      </a:r>
                    </a:p>
                  </a:txBody>
                  <a:tcPr marL="6350" marR="6350" marT="6350" anchor="b">
                    <a:lnL w="12700" cap="flat" cmpd="sng" algn="ctr">
                      <a:no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441209149"/>
                  </a:ext>
                </a:extLst>
              </a:tr>
              <a:tr h="370840">
                <a:tc>
                  <a:txBody>
                    <a:bodyPr/>
                    <a:lstStyle/>
                    <a:p>
                      <a:pPr algn="l" rtl="0" fontAlgn="b"/>
                      <a:r>
                        <a:rPr lang="es-GT" sz="2000" b="0" i="0" u="none" strike="noStrike" noProof="0" dirty="0">
                          <a:solidFill>
                            <a:srgbClr val="000000"/>
                          </a:solidFill>
                          <a:effectLst/>
                          <a:latin typeface="Arial" panose="020B0604020202020204" pitchFamily="34" charset="0"/>
                        </a:rPr>
                        <a:t>Cardiopatía isquémica</a:t>
                      </a:r>
                    </a:p>
                  </a:txBody>
                  <a:tcPr marL="6350" marR="6350" marT="6350" marB="0" anchor="ctr">
                    <a:lnL w="12700" cmpd="sng">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es-GT" sz="2000" b="0" i="0" u="none" strike="noStrike" noProof="0" dirty="0">
                          <a:solidFill>
                            <a:schemeClr val="tx1"/>
                          </a:solidFill>
                          <a:effectLst/>
                          <a:latin typeface="Arial" panose="020B0604020202020204" pitchFamily="34" charset="0"/>
                        </a:rPr>
                        <a:t>13</a:t>
                      </a:r>
                    </a:p>
                  </a:txBody>
                  <a:tcPr marL="6350" marR="6350" marT="635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es-GT" sz="2000" b="0" i="0" u="none" strike="noStrike" noProof="0" dirty="0">
                          <a:solidFill>
                            <a:schemeClr val="tx1"/>
                          </a:solidFill>
                          <a:effectLst/>
                          <a:latin typeface="Arial" panose="020B0604020202020204" pitchFamily="34" charset="0"/>
                        </a:rPr>
                        <a:t>16</a:t>
                      </a:r>
                    </a:p>
                  </a:txBody>
                  <a:tcPr marL="6350" marR="6350" marT="6350" marB="0" anchor="ctr">
                    <a:lnL w="12700" cap="flat" cmpd="sng" algn="ctr">
                      <a:no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830598867"/>
                  </a:ext>
                </a:extLst>
              </a:tr>
              <a:tr h="370840">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s-GT" sz="2000" b="0" i="0" u="none" strike="noStrike" noProof="0" dirty="0">
                          <a:solidFill>
                            <a:srgbClr val="000000"/>
                          </a:solidFill>
                          <a:effectLst/>
                          <a:latin typeface="Arial" panose="020B0604020202020204" pitchFamily="34" charset="0"/>
                        </a:rPr>
                        <a:t>Accidente Cerebrovascular</a:t>
                      </a:r>
                    </a:p>
                  </a:txBody>
                  <a:tcPr marL="6350" marR="6350" marT="6350" marB="0" anchor="ct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es-GT" sz="2000" b="0" i="0" u="none" strike="noStrike" noProof="0" dirty="0">
                          <a:solidFill>
                            <a:schemeClr val="tx1"/>
                          </a:solidFill>
                          <a:effectLst/>
                          <a:latin typeface="Arial" panose="020B0604020202020204" pitchFamily="34" charset="0"/>
                        </a:rPr>
                        <a:t>11</a:t>
                      </a:r>
                    </a:p>
                  </a:txBody>
                  <a:tcPr marL="6350" marR="6350" marT="635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es-GT" sz="2000" b="0" i="0" u="none" strike="noStrike" noProof="0" dirty="0">
                          <a:solidFill>
                            <a:schemeClr val="tx1"/>
                          </a:solidFill>
                          <a:effectLst/>
                          <a:latin typeface="Arial" panose="020B0604020202020204" pitchFamily="34" charset="0"/>
                        </a:rPr>
                        <a:t>11</a:t>
                      </a:r>
                    </a:p>
                  </a:txBody>
                  <a:tcPr marL="6350" marR="6350" marT="6350" marB="0" anchor="ctr">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934604791"/>
                  </a:ext>
                </a:extLst>
              </a:tr>
              <a:tr h="370840">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s-GT" sz="2000" b="0" i="0" u="none" strike="noStrike" noProof="0" dirty="0">
                          <a:solidFill>
                            <a:srgbClr val="000000"/>
                          </a:solidFill>
                          <a:effectLst/>
                          <a:latin typeface="Arial" panose="020B0604020202020204" pitchFamily="34" charset="0"/>
                        </a:rPr>
                        <a:t>Enfermedad Pulmonar Obstructiva Crónica</a:t>
                      </a:r>
                    </a:p>
                    <a:p>
                      <a:pPr marL="0" marR="0" lvl="0" indent="0" algn="l" defTabSz="914400" rtl="0" eaLnBrk="1" fontAlgn="b" latinLnBrk="0" hangingPunct="1">
                        <a:lnSpc>
                          <a:spcPct val="100000"/>
                        </a:lnSpc>
                        <a:spcBef>
                          <a:spcPts val="0"/>
                        </a:spcBef>
                        <a:spcAft>
                          <a:spcPts val="0"/>
                        </a:spcAft>
                        <a:buClrTx/>
                        <a:buSzTx/>
                        <a:buFontTx/>
                        <a:buNone/>
                        <a:tabLst/>
                        <a:defRPr/>
                      </a:pPr>
                      <a:endParaRPr lang="es-GT" sz="2000" b="0" i="0" u="none" strike="noStrike" noProof="0" dirty="0">
                        <a:solidFill>
                          <a:srgbClr val="000000"/>
                        </a:solidFill>
                        <a:effectLst/>
                        <a:latin typeface="Arial" panose="020B0604020202020204" pitchFamily="34" charset="0"/>
                      </a:endParaRPr>
                    </a:p>
                  </a:txBody>
                  <a:tcPr marL="6350" marR="6350" marT="6350" marB="0" anchor="ct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ctr"/>
                      <a:r>
                        <a:rPr lang="es-GT" sz="2000" b="0" i="0" u="none" strike="noStrike" noProof="0" dirty="0">
                          <a:solidFill>
                            <a:schemeClr val="tx1"/>
                          </a:solidFill>
                          <a:effectLst/>
                          <a:latin typeface="Arial" panose="020B0604020202020204" pitchFamily="34" charset="0"/>
                        </a:rPr>
                        <a:t>6</a:t>
                      </a:r>
                    </a:p>
                  </a:txBody>
                  <a:tcPr marL="6350" marR="6350" marT="635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es-GT" sz="2000" b="0" i="0" u="none" strike="noStrike" noProof="0" dirty="0">
                          <a:solidFill>
                            <a:schemeClr val="tx1"/>
                          </a:solidFill>
                          <a:effectLst/>
                          <a:latin typeface="Arial" panose="020B0604020202020204" pitchFamily="34" charset="0"/>
                        </a:rPr>
                        <a:t>6</a:t>
                      </a:r>
                    </a:p>
                  </a:txBody>
                  <a:tcPr marL="6350" marR="6350" marT="6350" marB="0" anchor="ctr">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002536251"/>
                  </a:ext>
                </a:extLst>
              </a:tr>
            </a:tbl>
          </a:graphicData>
        </a:graphic>
      </p:graphicFrame>
      <p:sp>
        <p:nvSpPr>
          <p:cNvPr id="7" name="TextBox 6">
            <a:extLst>
              <a:ext uri="{FF2B5EF4-FFF2-40B4-BE49-F238E27FC236}">
                <a16:creationId xmlns:a16="http://schemas.microsoft.com/office/drawing/2014/main" id="{3872C334-0DEC-4B35-2FE6-0A0215F60927}"/>
              </a:ext>
            </a:extLst>
          </p:cNvPr>
          <p:cNvSpPr txBox="1"/>
          <p:nvPr/>
        </p:nvSpPr>
        <p:spPr>
          <a:xfrm>
            <a:off x="2610161" y="1478857"/>
            <a:ext cx="1079500" cy="523220"/>
          </a:xfrm>
          <a:prstGeom prst="rect">
            <a:avLst/>
          </a:prstGeom>
          <a:solidFill>
            <a:schemeClr val="bg1"/>
          </a:solidFill>
        </p:spPr>
        <p:txBody>
          <a:bodyPr wrap="square" rtlCol="0">
            <a:spAutoFit/>
          </a:bodyPr>
          <a:lstStyle/>
          <a:p>
            <a:r>
              <a:rPr lang="es-GT" sz="2800" b="1" noProof="0" dirty="0">
                <a:solidFill>
                  <a:srgbClr val="00953A"/>
                </a:solidFill>
              </a:rPr>
              <a:t>58%</a:t>
            </a:r>
          </a:p>
        </p:txBody>
      </p:sp>
    </p:spTree>
    <p:extLst>
      <p:ext uri="{BB962C8B-B14F-4D97-AF65-F5344CB8AC3E}">
        <p14:creationId xmlns:p14="http://schemas.microsoft.com/office/powerpoint/2010/main" val="12854793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p:txBody>
          <a:bodyPr/>
          <a:lstStyle/>
          <a:p>
            <a:pPr marL="0" indent="0">
              <a:buNone/>
              <a:defRPr/>
            </a:pPr>
            <a:r>
              <a:rPr lang="es-GT" noProof="0" dirty="0">
                <a:solidFill>
                  <a:srgbClr val="000000"/>
                </a:solidFill>
              </a:rPr>
              <a:t>Entre los 10,000 adultos inscritos en una encuesta sobre la presión arterial (PA), 570 fueron diagnosticados con hipertensión (definida como una medición de la PA diastólica &gt;95 mm Hg).</a:t>
            </a:r>
          </a:p>
          <a:p>
            <a:pPr marL="463550" indent="-463550">
              <a:spcBef>
                <a:spcPts val="1800"/>
              </a:spcBef>
              <a:buNone/>
              <a:defRPr/>
            </a:pPr>
            <a:r>
              <a:rPr lang="es-GT" noProof="0" dirty="0">
                <a:solidFill>
                  <a:srgbClr val="000000"/>
                </a:solidFill>
              </a:rPr>
              <a:t>¿Qué proporción de los encuestados padecía hipertensión?</a:t>
            </a:r>
          </a:p>
          <a:p>
            <a:pPr marL="0" lvl="1" indent="0">
              <a:spcBef>
                <a:spcPts val="1200"/>
              </a:spcBef>
              <a:spcAft>
                <a:spcPts val="0"/>
              </a:spcAft>
              <a:buNone/>
              <a:tabLst>
                <a:tab pos="914400" algn="l"/>
              </a:tabLst>
              <a:defRPr/>
            </a:pPr>
            <a:r>
              <a:rPr lang="es-GT" sz="2800" b="1" noProof="0" dirty="0">
                <a:solidFill>
                  <a:srgbClr val="00953A"/>
                </a:solidFill>
              </a:rPr>
              <a:t>	570 personas con hipertensión</a:t>
            </a:r>
          </a:p>
          <a:p>
            <a:pPr marL="0" lvl="1" indent="0">
              <a:spcBef>
                <a:spcPts val="0"/>
              </a:spcBef>
              <a:buNone/>
              <a:defRPr/>
            </a:pPr>
            <a:r>
              <a:rPr lang="es-GT" sz="2800" b="1" noProof="0" dirty="0">
                <a:solidFill>
                  <a:srgbClr val="00953A"/>
                </a:solidFill>
              </a:rPr>
              <a:t>	  10,000 personas inscritas</a:t>
            </a:r>
          </a:p>
          <a:p>
            <a:pPr marL="0" lvl="1" indent="0">
              <a:spcBef>
                <a:spcPts val="0"/>
              </a:spcBef>
              <a:buNone/>
              <a:defRPr/>
            </a:pPr>
            <a:r>
              <a:rPr lang="es-GT" sz="2800" noProof="0" dirty="0"/>
              <a:t>¿Qué proporción no padecía hipertensión?</a:t>
            </a:r>
          </a:p>
          <a:p>
            <a:pPr marL="0" indent="0">
              <a:spcBef>
                <a:spcPts val="900"/>
              </a:spcBef>
              <a:buClr>
                <a:srgbClr val="CC0000"/>
              </a:buClr>
              <a:buSzPct val="65000"/>
              <a:buNone/>
              <a:tabLst>
                <a:tab pos="914400" algn="l"/>
                <a:tab pos="2459038" algn="ctr"/>
                <a:tab pos="4797425" algn="l"/>
              </a:tabLst>
              <a:defRPr/>
            </a:pPr>
            <a:r>
              <a:rPr lang="es-GT" b="1" noProof="0" dirty="0">
                <a:solidFill>
                  <a:srgbClr val="00953A"/>
                </a:solidFill>
              </a:rPr>
              <a:t>	9.430 personas no hipertensas = 0,943</a:t>
            </a:r>
          </a:p>
          <a:p>
            <a:pPr marL="0" indent="0">
              <a:buClr>
                <a:srgbClr val="CC0000"/>
              </a:buClr>
              <a:buSzPct val="65000"/>
              <a:buNone/>
              <a:tabLst>
                <a:tab pos="284163" algn="l"/>
                <a:tab pos="2459038" algn="ctr"/>
                <a:tab pos="4797425" algn="l"/>
              </a:tabLst>
              <a:defRPr/>
            </a:pPr>
            <a:r>
              <a:rPr lang="es-GT" b="1" noProof="0" dirty="0">
                <a:solidFill>
                  <a:srgbClr val="00953A"/>
                </a:solidFill>
              </a:rPr>
              <a:t>		          10.000 personas inscritas</a:t>
            </a:r>
          </a:p>
        </p:txBody>
      </p:sp>
      <p:sp>
        <p:nvSpPr>
          <p:cNvPr id="2" name="Title 1"/>
          <p:cNvSpPr>
            <a:spLocks noGrp="1"/>
          </p:cNvSpPr>
          <p:nvPr>
            <p:ph type="title"/>
          </p:nvPr>
        </p:nvSpPr>
        <p:spPr/>
        <p:txBody>
          <a:bodyPr lIns="91440" tIns="45720" rIns="91440" bIns="45720" anchor="t"/>
          <a:lstStyle/>
          <a:p>
            <a:r>
              <a:rPr lang="es-GT" noProof="0" dirty="0"/>
              <a:t>Proporciones: ejercicio 2</a:t>
            </a:r>
          </a:p>
        </p:txBody>
      </p:sp>
      <p:sp>
        <p:nvSpPr>
          <p:cNvPr id="5" name="Rectangle 4"/>
          <p:cNvSpPr/>
          <p:nvPr/>
        </p:nvSpPr>
        <p:spPr>
          <a:xfrm>
            <a:off x="8573433" y="5198840"/>
            <a:ext cx="1513556" cy="523220"/>
          </a:xfrm>
          <a:prstGeom prst="rect">
            <a:avLst/>
          </a:prstGeom>
        </p:spPr>
        <p:txBody>
          <a:bodyPr wrap="none">
            <a:spAutoFit/>
          </a:bodyPr>
          <a:lstStyle/>
          <a:p>
            <a:r>
              <a:rPr lang="es-GT" sz="2800" b="1" kern="0" noProof="0" dirty="0">
                <a:solidFill>
                  <a:srgbClr val="109648"/>
                </a:solidFill>
                <a:latin typeface="Arial" panose="020B0604020202020204" pitchFamily="34" charset="0"/>
                <a:cs typeface="Arial" panose="020B0604020202020204" pitchFamily="34" charset="0"/>
              </a:rPr>
              <a:t>= 94.3%</a:t>
            </a:r>
            <a:endParaRPr lang="es-GT" sz="2800" noProof="0" dirty="0">
              <a:solidFill>
                <a:srgbClr val="109648"/>
              </a:solidFill>
              <a:latin typeface="Arial" panose="020B0604020202020204" pitchFamily="34" charset="0"/>
              <a:cs typeface="Arial" panose="020B0604020202020204" pitchFamily="34" charset="0"/>
            </a:endParaRPr>
          </a:p>
        </p:txBody>
      </p:sp>
      <p:cxnSp>
        <p:nvCxnSpPr>
          <p:cNvPr id="8" name="Straight Connector 7">
            <a:extLst>
              <a:ext uri="{FF2B5EF4-FFF2-40B4-BE49-F238E27FC236}">
                <a16:creationId xmlns:a16="http://schemas.microsoft.com/office/drawing/2014/main" id="{11BD69DB-5D62-9705-47D5-D1A36BDDCB0B}"/>
              </a:ext>
            </a:extLst>
          </p:cNvPr>
          <p:cNvCxnSpPr>
            <a:cxnSpLocks/>
          </p:cNvCxnSpPr>
          <p:nvPr/>
        </p:nvCxnSpPr>
        <p:spPr>
          <a:xfrm>
            <a:off x="1769423" y="5795320"/>
            <a:ext cx="5569840" cy="0"/>
          </a:xfrm>
          <a:prstGeom prst="line">
            <a:avLst/>
          </a:prstGeom>
          <a:ln w="38100">
            <a:solidFill>
              <a:srgbClr val="00953A"/>
            </a:solidFill>
          </a:ln>
        </p:spPr>
        <p:style>
          <a:lnRef idx="1">
            <a:schemeClr val="accent1"/>
          </a:lnRef>
          <a:fillRef idx="0">
            <a:schemeClr val="accent1"/>
          </a:fillRef>
          <a:effectRef idx="0">
            <a:schemeClr val="accent1"/>
          </a:effectRef>
          <a:fontRef idx="minor">
            <a:schemeClr val="tx1"/>
          </a:fontRef>
        </p:style>
      </p:cxnSp>
      <p:sp>
        <p:nvSpPr>
          <p:cNvPr id="4" name="Rectangle 3"/>
          <p:cNvSpPr/>
          <p:nvPr/>
        </p:nvSpPr>
        <p:spPr>
          <a:xfrm>
            <a:off x="7466264" y="3902003"/>
            <a:ext cx="2528636" cy="523220"/>
          </a:xfrm>
          <a:prstGeom prst="rect">
            <a:avLst/>
          </a:prstGeom>
        </p:spPr>
        <p:txBody>
          <a:bodyPr wrap="square" lIns="91440" tIns="45720" rIns="91440" bIns="45720" anchor="t">
            <a:spAutoFit/>
          </a:bodyPr>
          <a:lstStyle/>
          <a:p>
            <a:pPr marL="0" lvl="1"/>
            <a:r>
              <a:rPr lang="es-GT" sz="2800" b="1" noProof="0" dirty="0">
                <a:solidFill>
                  <a:srgbClr val="00953A"/>
                </a:solidFill>
              </a:rPr>
              <a:t>= 0.057 </a:t>
            </a:r>
            <a:r>
              <a:rPr lang="es-GT" sz="2800" b="1" kern="0" noProof="0" dirty="0">
                <a:solidFill>
                  <a:srgbClr val="00953A"/>
                </a:solidFill>
                <a:latin typeface="Arial"/>
                <a:cs typeface="Arial"/>
              </a:rPr>
              <a:t>= 6%</a:t>
            </a:r>
            <a:endParaRPr lang="es-GT" sz="2800" b="1" kern="0" noProof="0" dirty="0">
              <a:solidFill>
                <a:srgbClr val="00953A"/>
              </a:solidFill>
              <a:latin typeface="Arial" panose="020B0604020202020204" pitchFamily="34" charset="0"/>
              <a:cs typeface="Arial" panose="020B0604020202020204" pitchFamily="34" charset="0"/>
            </a:endParaRPr>
          </a:p>
        </p:txBody>
      </p:sp>
      <p:sp>
        <p:nvSpPr>
          <p:cNvPr id="13" name="TextBox 12">
            <a:extLst>
              <a:ext uri="{FF2B5EF4-FFF2-40B4-BE49-F238E27FC236}">
                <a16:creationId xmlns:a16="http://schemas.microsoft.com/office/drawing/2014/main" id="{8E52482E-56CE-7E08-3814-1199D72C056B}"/>
              </a:ext>
            </a:extLst>
          </p:cNvPr>
          <p:cNvSpPr txBox="1"/>
          <p:nvPr/>
        </p:nvSpPr>
        <p:spPr>
          <a:xfrm>
            <a:off x="838201" y="5282926"/>
            <a:ext cx="10828282" cy="954107"/>
          </a:xfrm>
          <a:prstGeom prst="rect">
            <a:avLst/>
          </a:prstGeom>
          <a:solidFill>
            <a:schemeClr val="bg1"/>
          </a:solidFill>
        </p:spPr>
        <p:txBody>
          <a:bodyPr wrap="square" lIns="91440" tIns="45720" rIns="91440" bIns="45720" anchor="t">
            <a:spAutoFit/>
          </a:bodyPr>
          <a:lstStyle/>
          <a:p>
            <a:pPr marL="0" indent="0">
              <a:buClr>
                <a:srgbClr val="CC0000"/>
              </a:buClr>
              <a:buSzPct val="65000"/>
              <a:buNone/>
              <a:tabLst>
                <a:tab pos="284163" algn="l"/>
                <a:tab pos="2459038" algn="ctr"/>
                <a:tab pos="4797425" algn="l"/>
              </a:tabLst>
              <a:defRPr/>
            </a:pPr>
            <a:r>
              <a:rPr lang="es-GT" sz="2800" noProof="0" dirty="0"/>
              <a:t>Método rápido cuando sólo hay dos categorías: </a:t>
            </a:r>
            <a:r>
              <a:rPr lang="es-GT" sz="2800" b="1" noProof="0" dirty="0">
                <a:solidFill>
                  <a:srgbClr val="00953A"/>
                </a:solidFill>
              </a:rPr>
              <a:t>100% - 6% = 94%</a:t>
            </a:r>
          </a:p>
          <a:p>
            <a:pPr marL="0" indent="0">
              <a:buClr>
                <a:srgbClr val="CC0000"/>
              </a:buClr>
              <a:buSzPct val="65000"/>
              <a:buNone/>
              <a:tabLst>
                <a:tab pos="284163" algn="l"/>
                <a:tab pos="2459038" algn="ctr"/>
                <a:tab pos="4797425" algn="l"/>
              </a:tabLst>
              <a:defRPr/>
            </a:pPr>
            <a:endParaRPr lang="es-GT" sz="2800" b="1" noProof="0" dirty="0">
              <a:solidFill>
                <a:srgbClr val="109648"/>
              </a:solidFill>
            </a:endParaRPr>
          </a:p>
        </p:txBody>
      </p:sp>
      <p:cxnSp>
        <p:nvCxnSpPr>
          <p:cNvPr id="6" name="Straight Connector 5">
            <a:extLst>
              <a:ext uri="{FF2B5EF4-FFF2-40B4-BE49-F238E27FC236}">
                <a16:creationId xmlns:a16="http://schemas.microsoft.com/office/drawing/2014/main" id="{D48EBD27-7771-5474-0822-82B83057FA54}"/>
              </a:ext>
            </a:extLst>
          </p:cNvPr>
          <p:cNvCxnSpPr>
            <a:cxnSpLocks/>
          </p:cNvCxnSpPr>
          <p:nvPr/>
        </p:nvCxnSpPr>
        <p:spPr>
          <a:xfrm>
            <a:off x="1701470" y="4184389"/>
            <a:ext cx="541053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E8725148-6824-F266-5A5D-DB3B8CA4C495}"/>
              </a:ext>
            </a:extLst>
          </p:cNvPr>
          <p:cNvSpPr txBox="1"/>
          <p:nvPr/>
        </p:nvSpPr>
        <p:spPr>
          <a:xfrm>
            <a:off x="10349164" y="3902003"/>
            <a:ext cx="1765300" cy="800100"/>
          </a:xfrm>
          <a:prstGeom prst="rect">
            <a:avLst/>
          </a:prstGeom>
          <a:solidFill>
            <a:schemeClr val="bg1"/>
          </a:solidFill>
        </p:spPr>
        <p:txBody>
          <a:bodyPr wrap="square" rtlCol="0">
            <a:spAutoFit/>
          </a:bodyPr>
          <a:lstStyle/>
          <a:p>
            <a:endParaRPr lang="es-GT" noProof="0" dirty="0"/>
          </a:p>
        </p:txBody>
      </p:sp>
    </p:spTree>
    <p:extLst>
      <p:ext uri="{BB962C8B-B14F-4D97-AF65-F5344CB8AC3E}">
        <p14:creationId xmlns:p14="http://schemas.microsoft.com/office/powerpoint/2010/main" val="22445538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p:bldP spid="13" grpId="0" animBg="1"/>
      <p:bldP spid="7"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p:txBody>
          <a:bodyPr/>
          <a:lstStyle/>
          <a:p>
            <a:pPr>
              <a:buClr>
                <a:schemeClr val="tx1"/>
              </a:buClr>
              <a:buFont typeface="Arial" panose="020B0604020202020204" pitchFamily="34" charset="0"/>
              <a:buChar char="•"/>
            </a:pPr>
            <a:r>
              <a:rPr lang="es-GT" noProof="0" dirty="0"/>
              <a:t>Prevalencia</a:t>
            </a:r>
          </a:p>
          <a:p>
            <a:pPr>
              <a:buClr>
                <a:schemeClr val="tx1"/>
              </a:buClr>
              <a:buFont typeface="Arial" panose="020B0604020202020204" pitchFamily="34" charset="0"/>
              <a:buChar char="•"/>
            </a:pPr>
            <a:r>
              <a:rPr lang="es-GT" noProof="0" dirty="0"/>
              <a:t>Incidencia</a:t>
            </a:r>
          </a:p>
          <a:p>
            <a:pPr>
              <a:buClr>
                <a:schemeClr val="tx1"/>
              </a:buClr>
              <a:buFont typeface="Arial" panose="020B0604020202020204" pitchFamily="34" charset="0"/>
              <a:buChar char="•"/>
            </a:pPr>
            <a:r>
              <a:rPr lang="es-GT" noProof="0" dirty="0"/>
              <a:t>Tasa de ataque</a:t>
            </a:r>
          </a:p>
          <a:p>
            <a:pPr>
              <a:buClr>
                <a:schemeClr val="tx1"/>
              </a:buClr>
              <a:buFont typeface="Arial" panose="020B0604020202020204" pitchFamily="34" charset="0"/>
              <a:buChar char="•"/>
            </a:pPr>
            <a:r>
              <a:rPr lang="es-GT" noProof="0" dirty="0"/>
              <a:t>Tasa de mortalidad</a:t>
            </a:r>
          </a:p>
          <a:p>
            <a:pPr>
              <a:buClr>
                <a:schemeClr val="tx1"/>
              </a:buClr>
            </a:pPr>
            <a:r>
              <a:rPr lang="es-GT" noProof="0" dirty="0"/>
              <a:t>Tasa de letalidad</a:t>
            </a:r>
          </a:p>
          <a:p>
            <a:pPr>
              <a:buClr>
                <a:schemeClr val="tx1"/>
              </a:buClr>
              <a:buFont typeface="Arial" panose="020B0604020202020204" pitchFamily="34" charset="0"/>
              <a:buChar char="•"/>
            </a:pPr>
            <a:r>
              <a:rPr lang="es-GT" noProof="0" dirty="0"/>
              <a:t>Otras tasas</a:t>
            </a:r>
          </a:p>
          <a:p>
            <a:pPr marL="287020" indent="-287020"/>
            <a:endParaRPr lang="es-GT" noProof="0" dirty="0"/>
          </a:p>
        </p:txBody>
      </p:sp>
      <p:sp>
        <p:nvSpPr>
          <p:cNvPr id="2" name="Title 1"/>
          <p:cNvSpPr>
            <a:spLocks noGrp="1"/>
          </p:cNvSpPr>
          <p:nvPr>
            <p:ph type="title"/>
          </p:nvPr>
        </p:nvSpPr>
        <p:spPr/>
        <p:txBody>
          <a:bodyPr/>
          <a:lstStyle/>
          <a:p>
            <a:r>
              <a:rPr lang="es-GT" noProof="0" dirty="0"/>
              <a:t>Tasas relacionadas con la salud</a:t>
            </a:r>
          </a:p>
        </p:txBody>
      </p:sp>
      <p:pic>
        <p:nvPicPr>
          <p:cNvPr id="5" name="Graphic 4" descr="Cough with solid fill">
            <a:extLst>
              <a:ext uri="{FF2B5EF4-FFF2-40B4-BE49-F238E27FC236}">
                <a16:creationId xmlns:a16="http://schemas.microsoft.com/office/drawing/2014/main" id="{B4689276-F493-D112-B908-D2A6054DCC6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423611" y="1478857"/>
            <a:ext cx="3035968" cy="3035968"/>
          </a:xfrm>
          <a:prstGeom prst="rect">
            <a:avLst/>
          </a:prstGeom>
        </p:spPr>
      </p:pic>
      <p:pic>
        <p:nvPicPr>
          <p:cNvPr id="7" name="Graphic 6" descr="Fever with solid fill">
            <a:extLst>
              <a:ext uri="{FF2B5EF4-FFF2-40B4-BE49-F238E27FC236}">
                <a16:creationId xmlns:a16="http://schemas.microsoft.com/office/drawing/2014/main" id="{CE977DD2-1317-24CF-0F26-DA6A9AC5D808}"/>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141368" y="3364832"/>
            <a:ext cx="3035968" cy="3035968"/>
          </a:xfrm>
          <a:prstGeom prst="rect">
            <a:avLst/>
          </a:prstGeom>
        </p:spPr>
      </p:pic>
    </p:spTree>
    <p:extLst>
      <p:ext uri="{BB962C8B-B14F-4D97-AF65-F5344CB8AC3E}">
        <p14:creationId xmlns:p14="http://schemas.microsoft.com/office/powerpoint/2010/main" val="102009126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40825"/>
            <a:ext cx="10515600" cy="800100"/>
          </a:xfrm>
        </p:spPr>
        <p:txBody>
          <a:bodyPr lIns="91440" tIns="45720" rIns="91440" bIns="45720" anchor="b"/>
          <a:lstStyle/>
          <a:p>
            <a:r>
              <a:rPr lang="es-GT" noProof="0" dirty="0">
                <a:latin typeface="Franklin Gothic Medium"/>
              </a:rPr>
              <a:t>Incidencia frente a prevalencia: numerador</a:t>
            </a:r>
          </a:p>
        </p:txBody>
      </p:sp>
      <p:sp>
        <p:nvSpPr>
          <p:cNvPr id="6" name="Content Placeholder 8">
            <a:extLst>
              <a:ext uri="{FF2B5EF4-FFF2-40B4-BE49-F238E27FC236}">
                <a16:creationId xmlns:a16="http://schemas.microsoft.com/office/drawing/2014/main" id="{BFB1804F-2478-F3B8-3F57-FFC99CACC77D}"/>
              </a:ext>
            </a:extLst>
          </p:cNvPr>
          <p:cNvSpPr txBox="1">
            <a:spLocks/>
          </p:cNvSpPr>
          <p:nvPr/>
        </p:nvSpPr>
        <p:spPr>
          <a:xfrm>
            <a:off x="2784475" y="2459039"/>
            <a:ext cx="6459538" cy="3667125"/>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tabLst>
                <a:tab pos="2003425" algn="l"/>
              </a:tabLst>
              <a:defRPr/>
            </a:pPr>
            <a:r>
              <a:rPr lang="es-GT" sz="3200" noProof="0" dirty="0"/>
              <a:t>Incidencia: </a:t>
            </a:r>
            <a:r>
              <a:rPr lang="es-GT" sz="3200" b="1" dirty="0"/>
              <a:t>nuevos</a:t>
            </a:r>
            <a:r>
              <a:rPr lang="es-GT" sz="3200" b="1" noProof="0" dirty="0"/>
              <a:t> </a:t>
            </a:r>
            <a:r>
              <a:rPr lang="es-GT" sz="3200" noProof="0" dirty="0"/>
              <a:t>casos </a:t>
            </a:r>
            <a:endParaRPr lang="es-GT" sz="3200" noProof="0" dirty="0">
              <a:cs typeface="Arial"/>
            </a:endParaRPr>
          </a:p>
          <a:p>
            <a:pPr marL="0" indent="0">
              <a:buFont typeface="Arial" panose="020B0604020202020204" pitchFamily="34" charset="0"/>
              <a:buNone/>
              <a:tabLst>
                <a:tab pos="2003425" algn="l"/>
              </a:tabLst>
              <a:defRPr/>
            </a:pPr>
            <a:endParaRPr lang="es-GT" sz="3200" noProof="0" dirty="0">
              <a:cs typeface="Arial"/>
            </a:endParaRPr>
          </a:p>
          <a:p>
            <a:pPr marL="0" indent="0">
              <a:buFont typeface="Arial" panose="020B0604020202020204" pitchFamily="34" charset="0"/>
              <a:buNone/>
              <a:tabLst>
                <a:tab pos="2003425" algn="l"/>
              </a:tabLst>
              <a:defRPr/>
            </a:pPr>
            <a:r>
              <a:rPr lang="es-GT" sz="3200" noProof="0" dirty="0"/>
              <a:t>Prevalencia: casos </a:t>
            </a:r>
            <a:r>
              <a:rPr lang="es-GT" sz="3200" b="1" noProof="0" dirty="0"/>
              <a:t>actuales</a:t>
            </a:r>
            <a:endParaRPr lang="es-GT" sz="3200" noProof="0" dirty="0">
              <a:cs typeface="Arial"/>
            </a:endParaRPr>
          </a:p>
          <a:p>
            <a:pPr>
              <a:defRPr/>
            </a:pPr>
            <a:endParaRPr lang="es-GT" noProof="0" dirty="0"/>
          </a:p>
        </p:txBody>
      </p:sp>
    </p:spTree>
    <p:extLst>
      <p:ext uri="{BB962C8B-B14F-4D97-AF65-F5344CB8AC3E}">
        <p14:creationId xmlns:p14="http://schemas.microsoft.com/office/powerpoint/2010/main" val="66104152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a:xfrm>
            <a:off x="838200" y="1478857"/>
            <a:ext cx="10607566" cy="4639309"/>
          </a:xfrm>
        </p:spPr>
        <p:txBody>
          <a:bodyPr/>
          <a:lstStyle/>
          <a:p>
            <a:pPr marL="0">
              <a:buNone/>
              <a:defRPr/>
            </a:pPr>
            <a:r>
              <a:rPr lang="es-GT" noProof="0" dirty="0">
                <a:effectLst/>
                <a:latin typeface="Arial" panose="020B0604020202020204" pitchFamily="34" charset="0"/>
                <a:cs typeface="Arial" panose="020B0604020202020204" pitchFamily="34" charset="0"/>
              </a:rPr>
              <a:t>Proporción de una población con una enfermedad o estado de salud en un momento determinado </a:t>
            </a:r>
            <a:r>
              <a:rPr lang="es-GT" noProof="0" dirty="0">
                <a:solidFill>
                  <a:srgbClr val="00953A"/>
                </a:solidFill>
                <a:effectLst/>
                <a:latin typeface="Arial" panose="020B0604020202020204" pitchFamily="34" charset="0"/>
                <a:cs typeface="Arial" panose="020B0604020202020204" pitchFamily="34" charset="0"/>
              </a:rPr>
              <a:t>(</a:t>
            </a:r>
            <a:r>
              <a:rPr lang="es-GT" b="1" noProof="0" dirty="0">
                <a:solidFill>
                  <a:srgbClr val="00953A"/>
                </a:solidFill>
                <a:effectLst/>
                <a:latin typeface="Arial" panose="020B0604020202020204" pitchFamily="34" charset="0"/>
                <a:cs typeface="Arial" panose="020B0604020202020204" pitchFamily="34" charset="0"/>
              </a:rPr>
              <a:t>prevalencia puntual</a:t>
            </a:r>
            <a:r>
              <a:rPr lang="es-GT" noProof="0" dirty="0">
                <a:solidFill>
                  <a:srgbClr val="00953A"/>
                </a:solidFill>
                <a:effectLst/>
                <a:latin typeface="Arial" panose="020B0604020202020204" pitchFamily="34" charset="0"/>
                <a:cs typeface="Arial" panose="020B0604020202020204" pitchFamily="34" charset="0"/>
              </a:rPr>
              <a:t>) </a:t>
            </a:r>
            <a:r>
              <a:rPr lang="es-GT" noProof="0" dirty="0">
                <a:effectLst/>
                <a:latin typeface="Arial" panose="020B0604020202020204" pitchFamily="34" charset="0"/>
                <a:cs typeface="Arial" panose="020B0604020202020204" pitchFamily="34" charset="0"/>
              </a:rPr>
              <a:t>o a lo largo de un periodo de tiempo específico </a:t>
            </a:r>
            <a:r>
              <a:rPr lang="es-GT" noProof="0" dirty="0">
                <a:solidFill>
                  <a:srgbClr val="00953A"/>
                </a:solidFill>
                <a:effectLst/>
                <a:latin typeface="Arial" panose="020B0604020202020204" pitchFamily="34" charset="0"/>
                <a:cs typeface="Arial" panose="020B0604020202020204" pitchFamily="34" charset="0"/>
              </a:rPr>
              <a:t>(</a:t>
            </a:r>
            <a:r>
              <a:rPr lang="es-GT" b="1" noProof="0" dirty="0">
                <a:solidFill>
                  <a:srgbClr val="00953A"/>
                </a:solidFill>
                <a:effectLst/>
                <a:latin typeface="Arial" panose="020B0604020202020204" pitchFamily="34" charset="0"/>
                <a:cs typeface="Arial" panose="020B0604020202020204" pitchFamily="34" charset="0"/>
              </a:rPr>
              <a:t>prevalencia periódica</a:t>
            </a:r>
            <a:r>
              <a:rPr lang="es-GT" noProof="0" dirty="0">
                <a:solidFill>
                  <a:srgbClr val="00953A"/>
                </a:solidFill>
                <a:effectLst/>
                <a:latin typeface="Arial" panose="020B0604020202020204" pitchFamily="34" charset="0"/>
                <a:cs typeface="Arial" panose="020B0604020202020204" pitchFamily="34" charset="0"/>
              </a:rPr>
              <a:t>)</a:t>
            </a:r>
          </a:p>
          <a:p>
            <a:pPr marL="0">
              <a:buNone/>
              <a:defRPr/>
            </a:pPr>
            <a:r>
              <a:rPr lang="es-GT" noProof="0" dirty="0">
                <a:latin typeface="Arial" panose="020B0604020202020204" pitchFamily="34" charset="0"/>
                <a:cs typeface="Arial" panose="020B0604020202020204" pitchFamily="34" charset="0"/>
              </a:rPr>
              <a:t>	</a:t>
            </a:r>
            <a:endParaRPr lang="es-GT" noProof="0" dirty="0">
              <a:effectLst/>
              <a:latin typeface="Arial" panose="020B0604020202020204" pitchFamily="34" charset="0"/>
              <a:cs typeface="Arial" panose="020B0604020202020204" pitchFamily="34" charset="0"/>
            </a:endParaRPr>
          </a:p>
          <a:p>
            <a:pPr marL="0" lvl="2">
              <a:buNone/>
              <a:defRPr/>
            </a:pPr>
            <a:r>
              <a:rPr lang="es-GT" sz="2800" b="1" noProof="0" dirty="0">
                <a:solidFill>
                  <a:srgbClr val="00953A"/>
                </a:solidFill>
                <a:latin typeface="Arial" panose="020B0604020202020204" pitchFamily="34" charset="0"/>
                <a:cs typeface="Arial" panose="020B0604020202020204" pitchFamily="34" charset="0"/>
              </a:rPr>
              <a:t>Prevalencia = </a:t>
            </a:r>
            <a:endParaRPr lang="es-GT" noProof="0" dirty="0">
              <a:solidFill>
                <a:srgbClr val="00953A"/>
              </a:solidFill>
              <a:latin typeface="Arial" panose="020B0604020202020204" pitchFamily="34" charset="0"/>
              <a:cs typeface="Arial" panose="020B0604020202020204" pitchFamily="34" charset="0"/>
            </a:endParaRPr>
          </a:p>
        </p:txBody>
      </p:sp>
      <p:sp>
        <p:nvSpPr>
          <p:cNvPr id="2" name="Title 1"/>
          <p:cNvSpPr>
            <a:spLocks noGrp="1"/>
          </p:cNvSpPr>
          <p:nvPr>
            <p:ph type="title"/>
          </p:nvPr>
        </p:nvSpPr>
        <p:spPr/>
        <p:txBody>
          <a:bodyPr/>
          <a:lstStyle/>
          <a:p>
            <a:r>
              <a:rPr lang="es-GT" noProof="0" dirty="0"/>
              <a:t>Prevalencia</a:t>
            </a:r>
          </a:p>
        </p:txBody>
      </p:sp>
      <p:grpSp>
        <p:nvGrpSpPr>
          <p:cNvPr id="12" name="Group 11">
            <a:extLst>
              <a:ext uri="{FF2B5EF4-FFF2-40B4-BE49-F238E27FC236}">
                <a16:creationId xmlns:a16="http://schemas.microsoft.com/office/drawing/2014/main" id="{D2CE9D6D-6021-EE2F-5561-89AB1CE2FD3E}"/>
              </a:ext>
            </a:extLst>
          </p:cNvPr>
          <p:cNvGrpSpPr/>
          <p:nvPr/>
        </p:nvGrpSpPr>
        <p:grpSpPr>
          <a:xfrm>
            <a:off x="775134" y="4007286"/>
            <a:ext cx="11395836" cy="954107"/>
            <a:chOff x="955398" y="3953535"/>
            <a:chExt cx="10480212" cy="954107"/>
          </a:xfrm>
        </p:grpSpPr>
        <p:sp>
          <p:nvSpPr>
            <p:cNvPr id="9" name="TextBox 8">
              <a:extLst>
                <a:ext uri="{FF2B5EF4-FFF2-40B4-BE49-F238E27FC236}">
                  <a16:creationId xmlns:a16="http://schemas.microsoft.com/office/drawing/2014/main" id="{57FF84CF-267F-421C-833E-681B6F25BC14}"/>
                </a:ext>
              </a:extLst>
            </p:cNvPr>
            <p:cNvSpPr txBox="1"/>
            <p:nvPr/>
          </p:nvSpPr>
          <p:spPr>
            <a:xfrm>
              <a:off x="955398" y="3953535"/>
              <a:ext cx="8421383" cy="954107"/>
            </a:xfrm>
            <a:prstGeom prst="rect">
              <a:avLst/>
            </a:prstGeom>
            <a:noFill/>
          </p:spPr>
          <p:txBody>
            <a:bodyPr wrap="square">
              <a:spAutoFit/>
            </a:bodyPr>
            <a:lstStyle/>
            <a:p>
              <a:pPr marL="0" marR="0" lvl="0" indent="0" algn="ctr" defTabSz="457200" rtl="0" eaLnBrk="1" fontAlgn="auto" latinLnBrk="0" hangingPunct="1">
                <a:lnSpc>
                  <a:spcPct val="100000"/>
                </a:lnSpc>
                <a:spcBef>
                  <a:spcPct val="0"/>
                </a:spcBef>
                <a:spcAft>
                  <a:spcPts val="0"/>
                </a:spcAft>
                <a:buClrTx/>
                <a:buSzTx/>
                <a:buFontTx/>
                <a:buNone/>
                <a:tabLst/>
                <a:defRPr/>
              </a:pPr>
              <a:r>
                <a:rPr kumimoji="0" lang="es-GT" sz="2800" b="1" i="0" u="none" strike="noStrike" kern="1200" cap="none" spc="0" normalizeH="0" baseline="0" noProof="0" dirty="0">
                  <a:ln>
                    <a:noFill/>
                  </a:ln>
                  <a:solidFill>
                    <a:prstClr val="black"/>
                  </a:solidFill>
                  <a:effectLst/>
                  <a:uLnTx/>
                  <a:uFillTx/>
                  <a:latin typeface="Arial"/>
                  <a:ea typeface="+mn-ea"/>
                  <a:cs typeface="Arial" charset="0"/>
                </a:rPr>
                <a:t>Número de casos con enfermedad o estado de salud</a:t>
              </a:r>
            </a:p>
            <a:p>
              <a:pPr marL="0" marR="0" lvl="0" indent="0" algn="ctr" defTabSz="457200" rtl="0" eaLnBrk="1" fontAlgn="auto" latinLnBrk="0" hangingPunct="1">
                <a:lnSpc>
                  <a:spcPct val="100000"/>
                </a:lnSpc>
                <a:spcBef>
                  <a:spcPct val="0"/>
                </a:spcBef>
                <a:spcAft>
                  <a:spcPts val="0"/>
                </a:spcAft>
                <a:buClrTx/>
                <a:buSzTx/>
                <a:buFontTx/>
                <a:buNone/>
                <a:tabLst/>
                <a:defRPr/>
              </a:pPr>
              <a:r>
                <a:rPr kumimoji="0" lang="es-GT" sz="2800" b="1" i="0" u="none" strike="noStrike" kern="1200" cap="none" spc="0" normalizeH="0" baseline="0" noProof="0" dirty="0">
                  <a:ln>
                    <a:noFill/>
                  </a:ln>
                  <a:solidFill>
                    <a:prstClr val="black"/>
                  </a:solidFill>
                  <a:effectLst/>
                  <a:uLnTx/>
                  <a:uFillTx/>
                  <a:latin typeface="Arial"/>
                  <a:ea typeface="+mn-ea"/>
                  <a:cs typeface="Arial" charset="0"/>
                </a:rPr>
                <a:t>Tamaño de la población</a:t>
              </a:r>
            </a:p>
          </p:txBody>
        </p:sp>
        <p:sp>
          <p:nvSpPr>
            <p:cNvPr id="7" name="TextBox 6">
              <a:extLst>
                <a:ext uri="{FF2B5EF4-FFF2-40B4-BE49-F238E27FC236}">
                  <a16:creationId xmlns:a16="http://schemas.microsoft.com/office/drawing/2014/main" id="{F4FB37A0-3F04-B48D-CBF9-CECE1CEC7CB1}"/>
                </a:ext>
              </a:extLst>
            </p:cNvPr>
            <p:cNvSpPr txBox="1"/>
            <p:nvPr/>
          </p:nvSpPr>
          <p:spPr>
            <a:xfrm>
              <a:off x="9334991" y="4155839"/>
              <a:ext cx="2100619" cy="523220"/>
            </a:xfrm>
            <a:prstGeom prst="rect">
              <a:avLst/>
            </a:prstGeom>
            <a:noFill/>
          </p:spPr>
          <p:txBody>
            <a:bodyPr wrap="square">
              <a:spAutoFit/>
            </a:bodyPr>
            <a:lstStyle/>
            <a:p>
              <a:pPr>
                <a:defRPr/>
              </a:pPr>
              <a:r>
                <a:rPr lang="es-GT" sz="2800" b="1" noProof="0" dirty="0">
                  <a:latin typeface="Arial" panose="020B0604020202020204" pitchFamily="34" charset="0"/>
                </a:rPr>
                <a:t>x Constante</a:t>
              </a:r>
            </a:p>
          </p:txBody>
        </p:sp>
        <p:cxnSp>
          <p:nvCxnSpPr>
            <p:cNvPr id="8" name="Straight Connector 7">
              <a:extLst>
                <a:ext uri="{FF2B5EF4-FFF2-40B4-BE49-F238E27FC236}">
                  <a16:creationId xmlns:a16="http://schemas.microsoft.com/office/drawing/2014/main" id="{92FA20DE-9B20-B6EE-06E2-483EFD518105}"/>
                </a:ext>
              </a:extLst>
            </p:cNvPr>
            <p:cNvCxnSpPr>
              <a:cxnSpLocks/>
            </p:cNvCxnSpPr>
            <p:nvPr/>
          </p:nvCxnSpPr>
          <p:spPr>
            <a:xfrm>
              <a:off x="1102931" y="4430588"/>
              <a:ext cx="812886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9629037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Content Placeholder 2">
            <a:extLst>
              <a:ext uri="{FF2B5EF4-FFF2-40B4-BE49-F238E27FC236}">
                <a16:creationId xmlns:a16="http://schemas.microsoft.com/office/drawing/2014/main" id="{74A9A4F4-C9CC-5732-708B-B6E1716D4731}"/>
              </a:ext>
            </a:extLst>
          </p:cNvPr>
          <p:cNvSpPr>
            <a:spLocks noGrp="1"/>
          </p:cNvSpPr>
          <p:nvPr>
            <p:ph sz="half" idx="2"/>
          </p:nvPr>
        </p:nvSpPr>
        <p:spPr/>
        <p:txBody>
          <a:bodyPr/>
          <a:lstStyle/>
          <a:p>
            <a:pPr marL="0" algn="ctr">
              <a:buNone/>
              <a:tabLst>
                <a:tab pos="857250" algn="l"/>
              </a:tabLst>
              <a:defRPr/>
            </a:pPr>
            <a:r>
              <a:rPr lang="es-GT" noProof="0" dirty="0"/>
              <a:t>Número de niños con anemia en el distrito Y en 2023</a:t>
            </a:r>
          </a:p>
          <a:p>
            <a:pPr marL="0" algn="ctr">
              <a:buNone/>
              <a:tabLst>
                <a:tab pos="857250" algn="l"/>
              </a:tabLst>
              <a:defRPr/>
            </a:pPr>
            <a:r>
              <a:rPr lang="es-GT" noProof="0" dirty="0"/>
              <a:t>Población infantil del distrito Y al 1 de julio de 2023</a:t>
            </a:r>
          </a:p>
          <a:p>
            <a:pPr marL="0" algn="ctr">
              <a:buNone/>
              <a:tabLst>
                <a:tab pos="857250" algn="l"/>
              </a:tabLst>
              <a:defRPr/>
            </a:pPr>
            <a:endParaRPr lang="es-GT" noProof="0" dirty="0"/>
          </a:p>
          <a:p>
            <a:pPr marL="0" algn="ctr">
              <a:buNone/>
              <a:tabLst>
                <a:tab pos="857250" algn="l"/>
              </a:tabLst>
              <a:defRPr/>
            </a:pPr>
            <a:endParaRPr lang="es-GT" sz="2400" noProof="0" dirty="0">
              <a:solidFill>
                <a:srgbClr val="C00000"/>
              </a:solidFill>
            </a:endParaRPr>
          </a:p>
          <a:p>
            <a:pPr marL="0" algn="ctr">
              <a:buNone/>
              <a:tabLst>
                <a:tab pos="857250" algn="l"/>
              </a:tabLst>
              <a:defRPr/>
            </a:pPr>
            <a:endParaRPr lang="es-GT" sz="2400" noProof="0" dirty="0">
              <a:solidFill>
                <a:srgbClr val="C00000"/>
              </a:solidFill>
            </a:endParaRPr>
          </a:p>
          <a:p>
            <a:pPr marL="0" algn="ctr">
              <a:buNone/>
              <a:tabLst>
                <a:tab pos="857250" algn="l"/>
              </a:tabLst>
              <a:defRPr/>
            </a:pPr>
            <a:endParaRPr lang="es-GT" sz="2400" noProof="0" dirty="0"/>
          </a:p>
          <a:p>
            <a:pPr marL="0" algn="ctr">
              <a:buNone/>
              <a:tabLst>
                <a:tab pos="857250" algn="l"/>
              </a:tabLst>
              <a:defRPr/>
            </a:pPr>
            <a:endParaRPr lang="es-GT" sz="2400" noProof="0" dirty="0"/>
          </a:p>
          <a:p>
            <a:pPr marL="287020">
              <a:defRPr/>
            </a:pPr>
            <a:endParaRPr lang="es-GT" noProof="0" dirty="0"/>
          </a:p>
          <a:p>
            <a:pPr marL="0">
              <a:buNone/>
            </a:pPr>
            <a:endParaRPr lang="es-GT" noProof="0" dirty="0"/>
          </a:p>
        </p:txBody>
      </p:sp>
      <p:sp>
        <p:nvSpPr>
          <p:cNvPr id="2" name="Title 1"/>
          <p:cNvSpPr>
            <a:spLocks noGrp="1"/>
          </p:cNvSpPr>
          <p:nvPr>
            <p:ph type="title"/>
          </p:nvPr>
        </p:nvSpPr>
        <p:spPr/>
        <p:txBody>
          <a:bodyPr/>
          <a:lstStyle/>
          <a:p>
            <a:r>
              <a:rPr lang="es-GT" noProof="0" dirty="0"/>
              <a:t>Ejemplos: prevalencia</a:t>
            </a:r>
          </a:p>
        </p:txBody>
      </p:sp>
      <p:sp>
        <p:nvSpPr>
          <p:cNvPr id="25" name="Content Placeholder 2">
            <a:extLst>
              <a:ext uri="{FF2B5EF4-FFF2-40B4-BE49-F238E27FC236}">
                <a16:creationId xmlns:a16="http://schemas.microsoft.com/office/drawing/2014/main" id="{B8AAA236-15E6-027C-AB23-53145B99F317}"/>
              </a:ext>
            </a:extLst>
          </p:cNvPr>
          <p:cNvSpPr txBox="1">
            <a:spLocks/>
          </p:cNvSpPr>
          <p:nvPr/>
        </p:nvSpPr>
        <p:spPr>
          <a:xfrm>
            <a:off x="838200" y="2998456"/>
            <a:ext cx="10515600" cy="1686296"/>
          </a:xfrm>
          <a:prstGeom prst="rect">
            <a:avLst/>
          </a:prstGeom>
        </p:spPr>
        <p:txBody>
          <a:bodyPr/>
          <a:lstStyle>
            <a:lvl1pPr marL="228600" indent="-228600" algn="l" defTabSz="914400" rtl="0" eaLnBrk="1" latinLnBrk="0" hangingPunct="1">
              <a:lnSpc>
                <a:spcPct val="100000"/>
              </a:lnSpc>
              <a:spcBef>
                <a:spcPts val="500"/>
              </a:spcBef>
              <a:spcAft>
                <a:spcPts val="500"/>
              </a:spcAft>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500"/>
              </a:spcAft>
              <a:buClr>
                <a:srgbClr val="109648"/>
              </a:buClr>
              <a:buFont typeface="Wingdings" panose="05000000000000000000" pitchFamily="2" charset="2"/>
              <a:buChar char="§"/>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algn="ctr">
              <a:spcAft>
                <a:spcPts val="0"/>
              </a:spcAft>
              <a:buFont typeface="Arial" panose="020B0604020202020204" pitchFamily="34" charset="0"/>
              <a:buNone/>
              <a:tabLst>
                <a:tab pos="857250" algn="l"/>
              </a:tabLst>
              <a:defRPr/>
            </a:pPr>
            <a:r>
              <a:rPr lang="es-GT" noProof="0" dirty="0"/>
              <a:t>Número de bovinos con un resultado positivo a la prueba de anticuerpos contra</a:t>
            </a:r>
            <a:r>
              <a:rPr lang="es-GT" i="1" noProof="0" dirty="0"/>
              <a:t> Brucella </a:t>
            </a:r>
            <a:r>
              <a:rPr lang="es-GT" noProof="0" dirty="0"/>
              <a:t>en el condado Z en 2023</a:t>
            </a:r>
            <a:endParaRPr lang="es-GT" sz="2400" noProof="0" dirty="0">
              <a:solidFill>
                <a:srgbClr val="C00000"/>
              </a:solidFill>
            </a:endParaRPr>
          </a:p>
          <a:p>
            <a:pPr marL="0" algn="ctr">
              <a:buFont typeface="Arial" panose="020B0604020202020204" pitchFamily="34" charset="0"/>
              <a:buNone/>
              <a:tabLst>
                <a:tab pos="857250" algn="l"/>
              </a:tabLst>
              <a:defRPr/>
            </a:pPr>
            <a:r>
              <a:rPr lang="es-GT" noProof="0" dirty="0"/>
              <a:t>Censo bovino del condado Z al 1 de julio de 2023</a:t>
            </a:r>
          </a:p>
          <a:p>
            <a:pPr marL="0" algn="ctr">
              <a:buFont typeface="Arial" panose="020B0604020202020204" pitchFamily="34" charset="0"/>
              <a:buNone/>
              <a:tabLst>
                <a:tab pos="857250" algn="l"/>
              </a:tabLst>
              <a:defRPr/>
            </a:pPr>
            <a:endParaRPr lang="es-GT" sz="2400" noProof="0" dirty="0"/>
          </a:p>
        </p:txBody>
      </p:sp>
      <p:sp>
        <p:nvSpPr>
          <p:cNvPr id="20" name="Content Placeholder 2">
            <a:extLst>
              <a:ext uri="{FF2B5EF4-FFF2-40B4-BE49-F238E27FC236}">
                <a16:creationId xmlns:a16="http://schemas.microsoft.com/office/drawing/2014/main" id="{00DB239D-9551-F597-8E64-7A64CED54303}"/>
              </a:ext>
            </a:extLst>
          </p:cNvPr>
          <p:cNvSpPr txBox="1">
            <a:spLocks/>
          </p:cNvSpPr>
          <p:nvPr/>
        </p:nvSpPr>
        <p:spPr>
          <a:xfrm>
            <a:off x="838200" y="4787819"/>
            <a:ext cx="10515600" cy="1140027"/>
          </a:xfrm>
          <a:prstGeom prst="rect">
            <a:avLst/>
          </a:prstGeom>
        </p:spPr>
        <p:txBody>
          <a:bodyPr/>
          <a:lstStyle>
            <a:lvl1pPr marL="228600" indent="-228600" algn="l" defTabSz="914400" rtl="0" eaLnBrk="1" latinLnBrk="0" hangingPunct="1">
              <a:lnSpc>
                <a:spcPct val="100000"/>
              </a:lnSpc>
              <a:spcBef>
                <a:spcPts val="500"/>
              </a:spcBef>
              <a:spcAft>
                <a:spcPts val="500"/>
              </a:spcAft>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500"/>
              </a:spcAft>
              <a:buClr>
                <a:srgbClr val="109648"/>
              </a:buClr>
              <a:buFont typeface="Wingdings" panose="05000000000000000000" pitchFamily="2" charset="2"/>
              <a:buChar char="§"/>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algn="ctr">
              <a:buFont typeface="Arial" panose="020B0604020202020204" pitchFamily="34" charset="0"/>
              <a:buNone/>
              <a:tabLst>
                <a:tab pos="857250" algn="l"/>
              </a:tabLst>
              <a:defRPr/>
            </a:pPr>
            <a:r>
              <a:rPr lang="es-GT" noProof="0" dirty="0"/>
              <a:t>Número de trabajadores con un nivel de plomo en sangre superior al nivel seguro máximo</a:t>
            </a:r>
          </a:p>
          <a:p>
            <a:pPr marL="0" algn="ctr">
              <a:buFont typeface="Arial" panose="020B0604020202020204" pitchFamily="34" charset="0"/>
              <a:buNone/>
              <a:tabLst>
                <a:tab pos="857250" algn="l"/>
              </a:tabLst>
              <a:defRPr/>
            </a:pPr>
            <a:r>
              <a:rPr lang="es-GT" noProof="0" dirty="0"/>
              <a:t>Número total de personas que trabajan en la mina de oro ABC al 1 de julio de 2023</a:t>
            </a:r>
          </a:p>
          <a:p>
            <a:pPr marL="0" algn="ctr">
              <a:buFont typeface="Arial" panose="020B0604020202020204" pitchFamily="34" charset="0"/>
              <a:buNone/>
              <a:tabLst>
                <a:tab pos="857250" algn="l"/>
              </a:tabLst>
              <a:defRPr/>
            </a:pPr>
            <a:endParaRPr lang="es-GT" sz="2400" noProof="0" dirty="0">
              <a:solidFill>
                <a:srgbClr val="C00000"/>
              </a:solidFill>
            </a:endParaRPr>
          </a:p>
          <a:p>
            <a:pPr marL="0" algn="ctr">
              <a:buFont typeface="Arial" panose="020B0604020202020204" pitchFamily="34" charset="0"/>
              <a:buNone/>
              <a:tabLst>
                <a:tab pos="857250" algn="l"/>
              </a:tabLst>
              <a:defRPr/>
            </a:pPr>
            <a:endParaRPr lang="es-GT" sz="2400" noProof="0" dirty="0">
              <a:solidFill>
                <a:srgbClr val="C00000"/>
              </a:solidFill>
            </a:endParaRPr>
          </a:p>
          <a:p>
            <a:pPr marL="0" algn="ctr">
              <a:buFont typeface="Arial" panose="020B0604020202020204" pitchFamily="34" charset="0"/>
              <a:buNone/>
              <a:tabLst>
                <a:tab pos="857250" algn="l"/>
              </a:tabLst>
              <a:defRPr/>
            </a:pPr>
            <a:endParaRPr lang="es-GT" sz="2400" noProof="0" dirty="0"/>
          </a:p>
          <a:p>
            <a:pPr marL="0" algn="ctr">
              <a:buFont typeface="Arial" panose="020B0604020202020204" pitchFamily="34" charset="0"/>
              <a:buNone/>
              <a:tabLst>
                <a:tab pos="857250" algn="l"/>
              </a:tabLst>
              <a:defRPr/>
            </a:pPr>
            <a:endParaRPr lang="es-GT" sz="2400" noProof="0" dirty="0"/>
          </a:p>
          <a:p>
            <a:pPr marL="287020">
              <a:defRPr/>
            </a:pPr>
            <a:endParaRPr lang="es-GT" noProof="0" dirty="0"/>
          </a:p>
          <a:p>
            <a:pPr marL="0">
              <a:buFont typeface="Arial" panose="020B0604020202020204" pitchFamily="34" charset="0"/>
              <a:buNone/>
            </a:pPr>
            <a:endParaRPr lang="es-GT" noProof="0" dirty="0"/>
          </a:p>
        </p:txBody>
      </p:sp>
      <p:cxnSp>
        <p:nvCxnSpPr>
          <p:cNvPr id="22" name="Straight Connector 21">
            <a:extLst>
              <a:ext uri="{FF2B5EF4-FFF2-40B4-BE49-F238E27FC236}">
                <a16:creationId xmlns:a16="http://schemas.microsoft.com/office/drawing/2014/main" id="{CAF66622-A17C-4FD9-99E9-152C7560094D}"/>
              </a:ext>
            </a:extLst>
          </p:cNvPr>
          <p:cNvCxnSpPr>
            <a:cxnSpLocks/>
          </p:cNvCxnSpPr>
          <p:nvPr/>
        </p:nvCxnSpPr>
        <p:spPr>
          <a:xfrm>
            <a:off x="1650670" y="2038089"/>
            <a:ext cx="895399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9AE032DC-9E19-8E59-9955-DF80F13231C4}"/>
              </a:ext>
            </a:extLst>
          </p:cNvPr>
          <p:cNvCxnSpPr>
            <a:cxnSpLocks/>
          </p:cNvCxnSpPr>
          <p:nvPr/>
        </p:nvCxnSpPr>
        <p:spPr>
          <a:xfrm>
            <a:off x="1389413" y="3965207"/>
            <a:ext cx="934588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1AB3FC26-7803-E0BB-77DF-73B65CD2FF67}"/>
              </a:ext>
            </a:extLst>
          </p:cNvPr>
          <p:cNvCxnSpPr>
            <a:cxnSpLocks/>
          </p:cNvCxnSpPr>
          <p:nvPr/>
        </p:nvCxnSpPr>
        <p:spPr>
          <a:xfrm>
            <a:off x="838200" y="5779329"/>
            <a:ext cx="105156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306306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3"/>
                                        </p:tgtEl>
                                        <p:attrNameLst>
                                          <p:attrName>style.visibility</p:attrName>
                                        </p:attrNameLst>
                                      </p:cBhvr>
                                      <p:to>
                                        <p:strVal val="visible"/>
                                      </p:to>
                                    </p:set>
                                  </p:childTnLst>
                                </p:cTn>
                              </p:par>
                              <p:par>
                                <p:cTn id="9" presetID="1" presetClass="exit" presetSubtype="0" fill="hold" grpId="0" nodeType="withEffect">
                                  <p:stCondLst>
                                    <p:cond delay="0"/>
                                  </p:stCondLst>
                                  <p:childTnLst>
                                    <p:set>
                                      <p:cBhvr>
                                        <p:cTn id="10" dur="1" fill="hold">
                                          <p:stCondLst>
                                            <p:cond delay="0"/>
                                          </p:stCondLst>
                                        </p:cTn>
                                        <p:tgtEl>
                                          <p:spTgt spid="21">
                                            <p:txEl>
                                              <p:pRg st="0" end="0"/>
                                            </p:txEl>
                                          </p:spTgt>
                                        </p:tgtEl>
                                        <p:attrNameLst>
                                          <p:attrName>style.visibility</p:attrName>
                                        </p:attrNameLst>
                                      </p:cBhvr>
                                      <p:to>
                                        <p:strVal val="hidden"/>
                                      </p:to>
                                    </p:set>
                                  </p:childTnLst>
                                </p:cTn>
                              </p:par>
                              <p:par>
                                <p:cTn id="11" presetID="1" presetClass="exit" presetSubtype="0" fill="hold" grpId="0" nodeType="withEffect">
                                  <p:stCondLst>
                                    <p:cond delay="0"/>
                                  </p:stCondLst>
                                  <p:childTnLst>
                                    <p:set>
                                      <p:cBhvr>
                                        <p:cTn id="12" dur="1" fill="hold">
                                          <p:stCondLst>
                                            <p:cond delay="0"/>
                                          </p:stCondLst>
                                        </p:cTn>
                                        <p:tgtEl>
                                          <p:spTgt spid="21">
                                            <p:txEl>
                                              <p:pRg st="1" end="1"/>
                                            </p:txEl>
                                          </p:spTgt>
                                        </p:tgtEl>
                                        <p:attrNameLst>
                                          <p:attrName>style.visibility</p:attrName>
                                        </p:attrNameLst>
                                      </p:cBhvr>
                                      <p:to>
                                        <p:strVal val="hidden"/>
                                      </p:to>
                                    </p:set>
                                  </p:childTnLst>
                                </p:cTn>
                              </p:par>
                              <p:par>
                                <p:cTn id="13" presetID="1" presetClass="exit" presetSubtype="0" fill="hold" nodeType="withEffect">
                                  <p:stCondLst>
                                    <p:cond delay="0"/>
                                  </p:stCondLst>
                                  <p:childTnLst>
                                    <p:set>
                                      <p:cBhvr>
                                        <p:cTn id="14" dur="1" fill="hold">
                                          <p:stCondLst>
                                            <p:cond delay="0"/>
                                          </p:stCondLst>
                                        </p:cTn>
                                        <p:tgtEl>
                                          <p:spTgt spid="22"/>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0"/>
                                        </p:tgtEl>
                                        <p:attrNameLst>
                                          <p:attrName>style.visibility</p:attrName>
                                        </p:attrNameLst>
                                      </p:cBhvr>
                                      <p:to>
                                        <p:strVal val="visible"/>
                                      </p:to>
                                    </p:set>
                                  </p:childTnLst>
                                </p:cTn>
                              </p:par>
                              <p:par>
                                <p:cTn id="21" presetID="1" presetClass="exit" presetSubtype="0" fill="hold" grpId="1" nodeType="withEffect">
                                  <p:stCondLst>
                                    <p:cond delay="0"/>
                                  </p:stCondLst>
                                  <p:childTnLst>
                                    <p:set>
                                      <p:cBhvr>
                                        <p:cTn id="22" dur="1" fill="hold">
                                          <p:stCondLst>
                                            <p:cond delay="0"/>
                                          </p:stCondLst>
                                        </p:cTn>
                                        <p:tgtEl>
                                          <p:spTgt spid="25"/>
                                        </p:tgtEl>
                                        <p:attrNameLst>
                                          <p:attrName>style.visibility</p:attrName>
                                        </p:attrNameLst>
                                      </p:cBhvr>
                                      <p:to>
                                        <p:strVal val="hidden"/>
                                      </p:to>
                                    </p:set>
                                  </p:childTnLst>
                                </p:cTn>
                              </p:par>
                              <p:par>
                                <p:cTn id="23" presetID="1" presetClass="exit" presetSubtype="0" fill="hold" nodeType="withEffect">
                                  <p:stCondLst>
                                    <p:cond delay="0"/>
                                  </p:stCondLst>
                                  <p:childTnLst>
                                    <p:set>
                                      <p:cBhvr>
                                        <p:cTn id="24" dur="1" fill="hold">
                                          <p:stCondLst>
                                            <p:cond delay="0"/>
                                          </p:stCondLst>
                                        </p:cTn>
                                        <p:tgtEl>
                                          <p:spTgt spid="2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uild="p"/>
      <p:bldP spid="25" grpId="0"/>
      <p:bldP spid="25" grpId="1"/>
      <p:bldP spid="20"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p:txBody>
          <a:bodyPr/>
          <a:lstStyle/>
          <a:p>
            <a:pPr marL="0" indent="0">
              <a:buNone/>
            </a:pPr>
            <a:r>
              <a:rPr lang="es-GT" noProof="0" dirty="0">
                <a:cs typeface="Arial" charset="0"/>
              </a:rPr>
              <a:t>Nuevos casos de una enfermedad o afección en una población durante un periodo de tiempo determinado en una población </a:t>
            </a:r>
            <a:br>
              <a:rPr lang="es-GT" noProof="0" dirty="0">
                <a:cs typeface="Arial" charset="0"/>
              </a:rPr>
            </a:br>
            <a:r>
              <a:rPr lang="es-GT" noProof="0" dirty="0">
                <a:cs typeface="Arial" charset="0"/>
              </a:rPr>
              <a:t>de riesgo </a:t>
            </a:r>
          </a:p>
          <a:p>
            <a:pPr marL="0" indent="0">
              <a:buNone/>
            </a:pPr>
            <a:endParaRPr lang="es-GT" b="1" noProof="0" dirty="0">
              <a:cs typeface="Arial" charset="0"/>
            </a:endParaRPr>
          </a:p>
          <a:p>
            <a:pPr marL="0" indent="0">
              <a:buNone/>
            </a:pPr>
            <a:r>
              <a:rPr lang="es-GT" b="1" noProof="0" dirty="0">
                <a:solidFill>
                  <a:srgbClr val="00953A"/>
                </a:solidFill>
                <a:cs typeface="Arial" charset="0"/>
              </a:rPr>
              <a:t>Tasa de incidencia = </a:t>
            </a:r>
          </a:p>
          <a:p>
            <a:pPr marL="0" indent="0">
              <a:buNone/>
            </a:pPr>
            <a:endParaRPr lang="es-GT" i="1" noProof="0" dirty="0">
              <a:cs typeface="Arial" charset="0"/>
            </a:endParaRPr>
          </a:p>
          <a:p>
            <a:pPr marL="0" indent="0">
              <a:buNone/>
            </a:pPr>
            <a:endParaRPr lang="es-GT" b="1" noProof="0" dirty="0">
              <a:solidFill>
                <a:srgbClr val="00820C"/>
              </a:solidFill>
            </a:endParaRPr>
          </a:p>
          <a:p>
            <a:pPr marL="0" indent="0">
              <a:buNone/>
            </a:pPr>
            <a:endParaRPr lang="es-GT" b="1" noProof="0" dirty="0">
              <a:solidFill>
                <a:srgbClr val="00820C"/>
              </a:solidFill>
            </a:endParaRPr>
          </a:p>
        </p:txBody>
      </p:sp>
      <p:sp>
        <p:nvSpPr>
          <p:cNvPr id="2" name="Title 1"/>
          <p:cNvSpPr>
            <a:spLocks noGrp="1"/>
          </p:cNvSpPr>
          <p:nvPr>
            <p:ph type="title"/>
          </p:nvPr>
        </p:nvSpPr>
        <p:spPr/>
        <p:txBody>
          <a:bodyPr/>
          <a:lstStyle/>
          <a:p>
            <a:r>
              <a:rPr lang="es-GT" noProof="0" dirty="0"/>
              <a:t>Tasa de incidencia</a:t>
            </a:r>
          </a:p>
        </p:txBody>
      </p:sp>
      <p:grpSp>
        <p:nvGrpSpPr>
          <p:cNvPr id="21" name="Group 20">
            <a:extLst>
              <a:ext uri="{FF2B5EF4-FFF2-40B4-BE49-F238E27FC236}">
                <a16:creationId xmlns:a16="http://schemas.microsoft.com/office/drawing/2014/main" id="{57251658-9B28-4D1C-57AB-76A395CB4171}"/>
              </a:ext>
            </a:extLst>
          </p:cNvPr>
          <p:cNvGrpSpPr/>
          <p:nvPr/>
        </p:nvGrpSpPr>
        <p:grpSpPr>
          <a:xfrm>
            <a:off x="1055347" y="4000682"/>
            <a:ext cx="10989507" cy="1384995"/>
            <a:chOff x="1055347" y="3517207"/>
            <a:chExt cx="10989507" cy="1384995"/>
          </a:xfrm>
        </p:grpSpPr>
        <p:grpSp>
          <p:nvGrpSpPr>
            <p:cNvPr id="15" name="Group 14">
              <a:extLst>
                <a:ext uri="{FF2B5EF4-FFF2-40B4-BE49-F238E27FC236}">
                  <a16:creationId xmlns:a16="http://schemas.microsoft.com/office/drawing/2014/main" id="{FAAAE19D-1359-C23E-EE62-0F9EECEAA5D5}"/>
                </a:ext>
              </a:extLst>
            </p:cNvPr>
            <p:cNvGrpSpPr/>
            <p:nvPr/>
          </p:nvGrpSpPr>
          <p:grpSpPr>
            <a:xfrm>
              <a:off x="1055347" y="3517207"/>
              <a:ext cx="8054048" cy="1384995"/>
              <a:chOff x="1375558" y="3650556"/>
              <a:chExt cx="7707086" cy="1384995"/>
            </a:xfrm>
          </p:grpSpPr>
          <p:sp>
            <p:nvSpPr>
              <p:cNvPr id="11" name="TextBox 10">
                <a:extLst>
                  <a:ext uri="{FF2B5EF4-FFF2-40B4-BE49-F238E27FC236}">
                    <a16:creationId xmlns:a16="http://schemas.microsoft.com/office/drawing/2014/main" id="{E96DF6C1-8E4B-4149-2949-4B183ADBE1C3}"/>
                  </a:ext>
                </a:extLst>
              </p:cNvPr>
              <p:cNvSpPr txBox="1"/>
              <p:nvPr/>
            </p:nvSpPr>
            <p:spPr>
              <a:xfrm>
                <a:off x="1375558" y="3650556"/>
                <a:ext cx="7707086" cy="1384995"/>
              </a:xfrm>
              <a:prstGeom prst="rect">
                <a:avLst/>
              </a:prstGeom>
              <a:noFill/>
            </p:spPr>
            <p:txBody>
              <a:bodyPr wrap="square">
                <a:spAutoFit/>
              </a:bodyPr>
              <a:lstStyle/>
              <a:p>
                <a:pPr marL="0" marR="0" lvl="0" indent="0" algn="ctr" defTabSz="457200" rtl="0" eaLnBrk="1" fontAlgn="auto" latinLnBrk="0" hangingPunct="1">
                  <a:lnSpc>
                    <a:spcPct val="100000"/>
                  </a:lnSpc>
                  <a:spcBef>
                    <a:spcPct val="0"/>
                  </a:spcBef>
                  <a:spcAft>
                    <a:spcPts val="0"/>
                  </a:spcAft>
                  <a:buClrTx/>
                  <a:buSzTx/>
                  <a:buFontTx/>
                  <a:buNone/>
                  <a:tabLst/>
                  <a:defRPr/>
                </a:pPr>
                <a:r>
                  <a:rPr kumimoji="0" lang="es-GT" sz="2800" b="1" i="0" u="none" strike="noStrike" kern="1200" cap="none" spc="0" normalizeH="0" baseline="0" noProof="0" dirty="0">
                    <a:ln>
                      <a:noFill/>
                    </a:ln>
                    <a:solidFill>
                      <a:prstClr val="black"/>
                    </a:solidFill>
                    <a:effectLst/>
                    <a:uLnTx/>
                    <a:uFillTx/>
                    <a:latin typeface="Arial"/>
                    <a:ea typeface="+mn-ea"/>
                    <a:cs typeface="Arial" charset="0"/>
                  </a:rPr>
                  <a:t>Número de nuevos casos durante el </a:t>
                </a:r>
                <a:br>
                  <a:rPr kumimoji="0" lang="es-GT" sz="2800" b="1" i="0" u="none" strike="noStrike" kern="1200" cap="none" spc="0" normalizeH="0" baseline="0" noProof="0" dirty="0">
                    <a:ln>
                      <a:noFill/>
                    </a:ln>
                    <a:solidFill>
                      <a:prstClr val="black"/>
                    </a:solidFill>
                    <a:effectLst/>
                    <a:uLnTx/>
                    <a:uFillTx/>
                    <a:latin typeface="Arial"/>
                    <a:ea typeface="+mn-ea"/>
                    <a:cs typeface="Arial" charset="0"/>
                  </a:rPr>
                </a:br>
                <a:r>
                  <a:rPr kumimoji="0" lang="es-GT" sz="2800" b="1" i="0" u="none" strike="noStrike" kern="1200" cap="none" spc="0" normalizeH="0" baseline="0" noProof="0" dirty="0">
                    <a:ln>
                      <a:noFill/>
                    </a:ln>
                    <a:solidFill>
                      <a:prstClr val="black"/>
                    </a:solidFill>
                    <a:effectLst/>
                    <a:uLnTx/>
                    <a:uFillTx/>
                    <a:latin typeface="Arial"/>
                    <a:ea typeface="+mn-ea"/>
                    <a:cs typeface="Arial" charset="0"/>
                  </a:rPr>
                  <a:t>periodo especificado  </a:t>
                </a:r>
              </a:p>
              <a:p>
                <a:pPr marL="0" marR="0" lvl="0" indent="0" algn="ctr" defTabSz="457200" rtl="0" eaLnBrk="1" fontAlgn="auto" latinLnBrk="0" hangingPunct="1">
                  <a:lnSpc>
                    <a:spcPct val="100000"/>
                  </a:lnSpc>
                  <a:spcBef>
                    <a:spcPct val="0"/>
                  </a:spcBef>
                  <a:spcAft>
                    <a:spcPts val="0"/>
                  </a:spcAft>
                  <a:buClrTx/>
                  <a:buSzTx/>
                  <a:buFontTx/>
                  <a:buNone/>
                  <a:tabLst/>
                  <a:defRPr/>
                </a:pPr>
                <a:r>
                  <a:rPr kumimoji="0" lang="es-GT" sz="2800" b="1" i="0" u="none" strike="noStrike" kern="1200" cap="none" spc="0" normalizeH="0" baseline="0" noProof="0" dirty="0">
                    <a:ln>
                      <a:noFill/>
                    </a:ln>
                    <a:solidFill>
                      <a:prstClr val="black"/>
                    </a:solidFill>
                    <a:effectLst/>
                    <a:uLnTx/>
                    <a:uFillTx/>
                    <a:latin typeface="Arial"/>
                    <a:ea typeface="+mn-ea"/>
                    <a:cs typeface="Arial" charset="0"/>
                  </a:rPr>
                  <a:t>(Tamaño de la población) x (Tiempo)</a:t>
                </a:r>
              </a:p>
            </p:txBody>
          </p:sp>
          <p:cxnSp>
            <p:nvCxnSpPr>
              <p:cNvPr id="7" name="Straight Connector 6">
                <a:extLst>
                  <a:ext uri="{FF2B5EF4-FFF2-40B4-BE49-F238E27FC236}">
                    <a16:creationId xmlns:a16="http://schemas.microsoft.com/office/drawing/2014/main" id="{6390E498-6262-0F0E-F2DA-8A51CD1E75BD}"/>
                  </a:ext>
                </a:extLst>
              </p:cNvPr>
              <p:cNvCxnSpPr>
                <a:cxnSpLocks/>
              </p:cNvCxnSpPr>
              <p:nvPr/>
            </p:nvCxnSpPr>
            <p:spPr>
              <a:xfrm>
                <a:off x="1375558" y="4548028"/>
                <a:ext cx="770708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0" name="TextBox 19">
              <a:extLst>
                <a:ext uri="{FF2B5EF4-FFF2-40B4-BE49-F238E27FC236}">
                  <a16:creationId xmlns:a16="http://schemas.microsoft.com/office/drawing/2014/main" id="{B2C4C3A7-D058-6C5B-FC14-E03FDA869EC8}"/>
                </a:ext>
              </a:extLst>
            </p:cNvPr>
            <p:cNvSpPr txBox="1"/>
            <p:nvPr/>
          </p:nvSpPr>
          <p:spPr>
            <a:xfrm>
              <a:off x="9380120" y="3927811"/>
              <a:ext cx="2664734" cy="830997"/>
            </a:xfrm>
            <a:prstGeom prst="rect">
              <a:avLst/>
            </a:prstGeom>
            <a:noFill/>
          </p:spPr>
          <p:txBody>
            <a:bodyPr wrap="square">
              <a:spAutoFit/>
            </a:bodyPr>
            <a:lstStyle/>
            <a:p>
              <a:pPr>
                <a:defRPr/>
              </a:pPr>
              <a:r>
                <a:rPr lang="es-GT" sz="2800" b="1" noProof="0" dirty="0">
                  <a:latin typeface="Arial" panose="020B0604020202020204" pitchFamily="34" charset="0"/>
                  <a:cs typeface="Arial" panose="020B0604020202020204" pitchFamily="34" charset="0"/>
                </a:rPr>
                <a:t>x Constante</a:t>
              </a:r>
            </a:p>
            <a:p>
              <a:pPr algn="ctr">
                <a:defRPr/>
              </a:pPr>
              <a:r>
                <a:rPr lang="es-GT" sz="2000" noProof="0" dirty="0">
                  <a:latin typeface="Arial" panose="020B0604020202020204" pitchFamily="34" charset="0"/>
                  <a:cs typeface="Arial" panose="020B0604020202020204" pitchFamily="34" charset="0"/>
                </a:rPr>
                <a:t>(como 100% o 1,000)</a:t>
              </a:r>
            </a:p>
          </p:txBody>
        </p:sp>
      </p:grpSp>
    </p:spTree>
    <p:extLst>
      <p:ext uri="{BB962C8B-B14F-4D97-AF65-F5344CB8AC3E}">
        <p14:creationId xmlns:p14="http://schemas.microsoft.com/office/powerpoint/2010/main" val="9139270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p:txBody>
          <a:bodyPr/>
          <a:lstStyle/>
          <a:p>
            <a:pPr marL="0" indent="0">
              <a:buNone/>
              <a:defRPr/>
            </a:pPr>
            <a:r>
              <a:rPr lang="es-GT" noProof="0" dirty="0">
                <a:cs typeface="Arial" charset="0"/>
              </a:rPr>
              <a:t>El año pasado se notificaron 24 nuevos casos de enfermedad por el virus del Zika ( EVZ) en el distrito A (300,000 habitantes).</a:t>
            </a:r>
          </a:p>
          <a:p>
            <a:pPr marL="0" indent="0">
              <a:spcBef>
                <a:spcPts val="1200"/>
              </a:spcBef>
              <a:buClr>
                <a:srgbClr val="006600"/>
              </a:buClr>
              <a:buNone/>
              <a:defRPr/>
            </a:pPr>
            <a:r>
              <a:rPr lang="es-GT" noProof="0" dirty="0">
                <a:cs typeface="Arial" charset="0"/>
              </a:rPr>
              <a:t>Calcular la tasa de incidencia de EVZ por 100,000.</a:t>
            </a:r>
            <a:endParaRPr lang="es-GT" noProof="0" dirty="0"/>
          </a:p>
          <a:p>
            <a:pPr>
              <a:defRPr/>
            </a:pPr>
            <a:endParaRPr lang="es-GT" noProof="0" dirty="0"/>
          </a:p>
          <a:p>
            <a:pPr marL="0" indent="0">
              <a:buNone/>
            </a:pPr>
            <a:endParaRPr lang="es-GT" noProof="0" dirty="0"/>
          </a:p>
          <a:p>
            <a:pPr marL="0" indent="0">
              <a:buNone/>
            </a:pPr>
            <a:r>
              <a:rPr lang="es-GT" noProof="0" dirty="0">
                <a:cs typeface="Arial" charset="0"/>
              </a:rPr>
              <a:t>El año pasado, </a:t>
            </a:r>
            <a:r>
              <a:rPr lang="es-GT" noProof="0" dirty="0">
                <a:solidFill>
                  <a:prstClr val="black"/>
                </a:solidFill>
                <a:cs typeface="Arial" charset="0"/>
              </a:rPr>
              <a:t>la tasa de incidencia de la EVZ </a:t>
            </a:r>
            <a:r>
              <a:rPr lang="es-GT" noProof="0" dirty="0">
                <a:cs typeface="Arial" charset="0"/>
              </a:rPr>
              <a:t>fue de 8.0 casos por 100,000 habitantes al año.</a:t>
            </a:r>
          </a:p>
          <a:p>
            <a:pPr marL="0" indent="0">
              <a:buNone/>
            </a:pPr>
            <a:endParaRPr lang="es-GT" noProof="0" dirty="0"/>
          </a:p>
        </p:txBody>
      </p:sp>
      <p:sp>
        <p:nvSpPr>
          <p:cNvPr id="2" name="Title 1"/>
          <p:cNvSpPr>
            <a:spLocks noGrp="1"/>
          </p:cNvSpPr>
          <p:nvPr>
            <p:ph type="title"/>
          </p:nvPr>
        </p:nvSpPr>
        <p:spPr/>
        <p:txBody>
          <a:bodyPr/>
          <a:lstStyle/>
          <a:p>
            <a:r>
              <a:rPr lang="es-GT" noProof="0" dirty="0"/>
              <a:t>Ejemplo: tasa de incidencia</a:t>
            </a:r>
          </a:p>
        </p:txBody>
      </p:sp>
      <p:grpSp>
        <p:nvGrpSpPr>
          <p:cNvPr id="20" name="Group 19">
            <a:extLst>
              <a:ext uri="{FF2B5EF4-FFF2-40B4-BE49-F238E27FC236}">
                <a16:creationId xmlns:a16="http://schemas.microsoft.com/office/drawing/2014/main" id="{3BB764F9-C5AE-95D7-B296-A14B60A2C260}"/>
              </a:ext>
            </a:extLst>
          </p:cNvPr>
          <p:cNvGrpSpPr/>
          <p:nvPr/>
        </p:nvGrpSpPr>
        <p:grpSpPr>
          <a:xfrm>
            <a:off x="1744717" y="3109343"/>
            <a:ext cx="7497146" cy="954107"/>
            <a:chOff x="386853" y="3231985"/>
            <a:chExt cx="5971349" cy="954107"/>
          </a:xfrm>
        </p:grpSpPr>
        <p:grpSp>
          <p:nvGrpSpPr>
            <p:cNvPr id="21" name="Group 20">
              <a:extLst>
                <a:ext uri="{FF2B5EF4-FFF2-40B4-BE49-F238E27FC236}">
                  <a16:creationId xmlns:a16="http://schemas.microsoft.com/office/drawing/2014/main" id="{8C2EF67E-2FFB-F6C9-C97C-19D1F6ACDA6A}"/>
                </a:ext>
              </a:extLst>
            </p:cNvPr>
            <p:cNvGrpSpPr/>
            <p:nvPr/>
          </p:nvGrpSpPr>
          <p:grpSpPr>
            <a:xfrm>
              <a:off x="386853" y="3231985"/>
              <a:ext cx="3824200" cy="954107"/>
              <a:chOff x="615454" y="3650556"/>
              <a:chExt cx="3659456" cy="954107"/>
            </a:xfrm>
          </p:grpSpPr>
          <p:sp>
            <p:nvSpPr>
              <p:cNvPr id="24" name="TextBox 23">
                <a:extLst>
                  <a:ext uri="{FF2B5EF4-FFF2-40B4-BE49-F238E27FC236}">
                    <a16:creationId xmlns:a16="http://schemas.microsoft.com/office/drawing/2014/main" id="{80DB9B08-A0E3-4B5C-AA10-1B025AD17A38}"/>
                  </a:ext>
                </a:extLst>
              </p:cNvPr>
              <p:cNvSpPr txBox="1"/>
              <p:nvPr/>
            </p:nvSpPr>
            <p:spPr>
              <a:xfrm>
                <a:off x="615454" y="3650556"/>
                <a:ext cx="3659456" cy="954107"/>
              </a:xfrm>
              <a:prstGeom prst="rect">
                <a:avLst/>
              </a:prstGeom>
              <a:noFill/>
            </p:spPr>
            <p:txBody>
              <a:bodyPr wrap="square">
                <a:spAutoFit/>
              </a:bodyPr>
              <a:lstStyle/>
              <a:p>
                <a:pPr marL="0" marR="0" lvl="0" indent="0" algn="ctr" defTabSz="457200" rtl="0" eaLnBrk="1" fontAlgn="auto" latinLnBrk="0" hangingPunct="1">
                  <a:lnSpc>
                    <a:spcPct val="100000"/>
                  </a:lnSpc>
                  <a:spcBef>
                    <a:spcPct val="0"/>
                  </a:spcBef>
                  <a:spcAft>
                    <a:spcPts val="0"/>
                  </a:spcAft>
                  <a:buClrTx/>
                  <a:buSzTx/>
                  <a:buFontTx/>
                  <a:buNone/>
                  <a:tabLst/>
                  <a:defRPr/>
                </a:pPr>
                <a:r>
                  <a:rPr lang="es-GT" sz="2800" b="1" noProof="0" dirty="0">
                    <a:solidFill>
                      <a:srgbClr val="109648"/>
                    </a:solidFill>
                    <a:latin typeface="Arial"/>
                    <a:cs typeface="Arial" charset="0"/>
                  </a:rPr>
                  <a:t>24 casos</a:t>
                </a:r>
              </a:p>
              <a:p>
                <a:pPr marL="0" marR="0" lvl="0" indent="0" algn="ctr" defTabSz="457200" rtl="0" eaLnBrk="1" fontAlgn="auto" latinLnBrk="0" hangingPunct="1">
                  <a:lnSpc>
                    <a:spcPct val="100000"/>
                  </a:lnSpc>
                  <a:spcBef>
                    <a:spcPct val="0"/>
                  </a:spcBef>
                  <a:spcAft>
                    <a:spcPts val="0"/>
                  </a:spcAft>
                  <a:buClrTx/>
                  <a:buSzTx/>
                  <a:buFontTx/>
                  <a:buNone/>
                  <a:tabLst/>
                  <a:defRPr/>
                </a:pPr>
                <a:r>
                  <a:rPr lang="es-GT" sz="2800" b="1" noProof="0" dirty="0">
                    <a:solidFill>
                      <a:srgbClr val="109648"/>
                    </a:solidFill>
                    <a:latin typeface="Arial"/>
                    <a:cs typeface="Arial" charset="0"/>
                  </a:rPr>
                  <a:t>300,000 habitantes </a:t>
                </a:r>
                <a:r>
                  <a:rPr kumimoji="0" lang="es-GT" sz="2800" b="1" i="0" u="none" strike="noStrike" kern="1200" cap="none" spc="0" normalizeH="0" baseline="0" noProof="0" dirty="0">
                    <a:ln>
                      <a:noFill/>
                    </a:ln>
                    <a:effectLst/>
                    <a:uLnTx/>
                    <a:uFillTx/>
                    <a:latin typeface="Arial"/>
                    <a:cs typeface="Arial" charset="0"/>
                  </a:rPr>
                  <a:t>x </a:t>
                </a:r>
                <a:r>
                  <a:rPr lang="es-GT" sz="2800" b="1" noProof="0" dirty="0">
                    <a:solidFill>
                      <a:srgbClr val="109648"/>
                    </a:solidFill>
                    <a:latin typeface="Arial"/>
                    <a:cs typeface="Arial" charset="0"/>
                  </a:rPr>
                  <a:t>1 año</a:t>
                </a:r>
                <a:endParaRPr kumimoji="0" lang="es-GT" sz="2800" b="1" i="0" u="none" strike="noStrike" kern="1200" cap="none" spc="0" normalizeH="0" baseline="0" noProof="0" dirty="0">
                  <a:ln>
                    <a:noFill/>
                  </a:ln>
                  <a:solidFill>
                    <a:srgbClr val="109648"/>
                  </a:solidFill>
                  <a:effectLst/>
                  <a:uLnTx/>
                  <a:uFillTx/>
                  <a:latin typeface="Arial"/>
                  <a:cs typeface="Arial" charset="0"/>
                </a:endParaRPr>
              </a:p>
            </p:txBody>
          </p:sp>
          <p:cxnSp>
            <p:nvCxnSpPr>
              <p:cNvPr id="23" name="Straight Connector 22">
                <a:extLst>
                  <a:ext uri="{FF2B5EF4-FFF2-40B4-BE49-F238E27FC236}">
                    <a16:creationId xmlns:a16="http://schemas.microsoft.com/office/drawing/2014/main" id="{21DD2351-04BF-C849-3F61-0BB7432A141A}"/>
                  </a:ext>
                </a:extLst>
              </p:cNvPr>
              <p:cNvCxnSpPr>
                <a:cxnSpLocks/>
              </p:cNvCxnSpPr>
              <p:nvPr/>
            </p:nvCxnSpPr>
            <p:spPr>
              <a:xfrm>
                <a:off x="735614" y="4127611"/>
                <a:ext cx="3539296"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2" name="TextBox 21">
              <a:extLst>
                <a:ext uri="{FF2B5EF4-FFF2-40B4-BE49-F238E27FC236}">
                  <a16:creationId xmlns:a16="http://schemas.microsoft.com/office/drawing/2014/main" id="{314A8C2C-0C6F-EC33-74F3-ECAF2E33F31F}"/>
                </a:ext>
              </a:extLst>
            </p:cNvPr>
            <p:cNvSpPr txBox="1"/>
            <p:nvPr/>
          </p:nvSpPr>
          <p:spPr>
            <a:xfrm>
              <a:off x="4205552" y="3384248"/>
              <a:ext cx="2152650" cy="523220"/>
            </a:xfrm>
            <a:prstGeom prst="rect">
              <a:avLst/>
            </a:prstGeom>
            <a:noFill/>
          </p:spPr>
          <p:txBody>
            <a:bodyPr wrap="square">
              <a:spAutoFit/>
            </a:bodyPr>
            <a:lstStyle/>
            <a:p>
              <a:pPr>
                <a:defRPr/>
              </a:pPr>
              <a:r>
                <a:rPr lang="es-GT" sz="2800" b="1" noProof="0" dirty="0">
                  <a:latin typeface="Arial" panose="020B0604020202020204" pitchFamily="34" charset="0"/>
                  <a:cs typeface="Arial" panose="020B0604020202020204" pitchFamily="34" charset="0"/>
                </a:rPr>
                <a:t>x </a:t>
              </a:r>
              <a:r>
                <a:rPr lang="es-GT" sz="2800" b="1" noProof="0" dirty="0">
                  <a:solidFill>
                    <a:srgbClr val="109648"/>
                  </a:solidFill>
                  <a:latin typeface="Arial" panose="020B0604020202020204" pitchFamily="34" charset="0"/>
                  <a:cs typeface="Arial" panose="020B0604020202020204" pitchFamily="34" charset="0"/>
                </a:rPr>
                <a:t>100,000 </a:t>
              </a:r>
              <a:r>
                <a:rPr lang="es-GT" sz="2800" b="1" noProof="0" dirty="0">
                  <a:latin typeface="Arial" panose="020B0604020202020204" pitchFamily="34" charset="0"/>
                  <a:cs typeface="Arial" panose="020B0604020202020204" pitchFamily="34" charset="0"/>
                </a:rPr>
                <a:t>=</a:t>
              </a:r>
            </a:p>
          </p:txBody>
        </p:sp>
      </p:grpSp>
      <p:sp>
        <p:nvSpPr>
          <p:cNvPr id="11" name="TextBox 10"/>
          <p:cNvSpPr txBox="1">
            <a:spLocks noChangeArrowheads="1"/>
          </p:cNvSpPr>
          <p:nvPr/>
        </p:nvSpPr>
        <p:spPr bwMode="auto">
          <a:xfrm>
            <a:off x="8583884" y="3251980"/>
            <a:ext cx="84509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a:spcBef>
                <a:spcPct val="0"/>
              </a:spcBef>
              <a:buClrTx/>
              <a:buSzTx/>
              <a:buFontTx/>
              <a:buNone/>
            </a:pPr>
            <a:r>
              <a:rPr lang="es-GT" b="1" noProof="0" dirty="0">
                <a:solidFill>
                  <a:srgbClr val="109648"/>
                </a:solidFill>
                <a:cs typeface="Arial" panose="020B0604020202020204" pitchFamily="34" charset="0"/>
              </a:rPr>
              <a:t>8.0</a:t>
            </a:r>
          </a:p>
        </p:txBody>
      </p:sp>
    </p:spTree>
    <p:extLst>
      <p:ext uri="{BB962C8B-B14F-4D97-AF65-F5344CB8AC3E}">
        <p14:creationId xmlns:p14="http://schemas.microsoft.com/office/powerpoint/2010/main" val="17142590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p:txBody>
          <a:bodyPr/>
          <a:lstStyle/>
          <a:p>
            <a:pPr marL="0" indent="0">
              <a:buNone/>
              <a:defRPr/>
            </a:pPr>
            <a:r>
              <a:rPr lang="es-GT" noProof="0" dirty="0">
                <a:cs typeface="Arial" charset="0"/>
              </a:rPr>
              <a:t>En los últimos 3 años, se notificaron al sistema de vigilancia un total de 60 casos del virus del Zika en el distrito A </a:t>
            </a:r>
            <a:br>
              <a:rPr lang="es-GT" noProof="0" dirty="0">
                <a:cs typeface="Arial" charset="0"/>
              </a:rPr>
            </a:br>
            <a:r>
              <a:rPr lang="es-GT" noProof="0" dirty="0">
                <a:cs typeface="Arial" charset="0"/>
              </a:rPr>
              <a:t>(300,000 habitantes).</a:t>
            </a:r>
          </a:p>
          <a:p>
            <a:pPr marL="0" indent="0">
              <a:buNone/>
              <a:defRPr/>
            </a:pPr>
            <a:r>
              <a:rPr lang="es-GT" noProof="0" dirty="0">
                <a:cs typeface="Arial" charset="0"/>
              </a:rPr>
              <a:t>Calcule la tasa de incidencia </a:t>
            </a:r>
            <a:r>
              <a:rPr lang="es-GT" b="1" noProof="0" dirty="0">
                <a:cs typeface="Arial" charset="0"/>
              </a:rPr>
              <a:t>MEDIA ANUAL </a:t>
            </a:r>
            <a:r>
              <a:rPr lang="es-GT" noProof="0" dirty="0">
                <a:cs typeface="Arial" charset="0"/>
              </a:rPr>
              <a:t>durante el </a:t>
            </a:r>
            <a:br>
              <a:rPr lang="es-GT" noProof="0" dirty="0">
                <a:cs typeface="Arial" charset="0"/>
              </a:rPr>
            </a:br>
            <a:r>
              <a:rPr lang="es-GT" noProof="0" dirty="0">
                <a:cs typeface="Arial" charset="0"/>
              </a:rPr>
              <a:t>período de 3 años.</a:t>
            </a:r>
          </a:p>
          <a:p>
            <a:pPr marL="0" indent="0">
              <a:buNone/>
              <a:defRPr/>
            </a:pPr>
            <a:endParaRPr lang="es-GT" noProof="0" dirty="0">
              <a:solidFill>
                <a:prstClr val="black"/>
              </a:solidFill>
              <a:cs typeface="Arial" charset="0"/>
            </a:endParaRPr>
          </a:p>
          <a:p>
            <a:pPr marL="0" indent="0">
              <a:buNone/>
              <a:defRPr/>
            </a:pPr>
            <a:endParaRPr lang="es-GT" noProof="0" dirty="0">
              <a:solidFill>
                <a:prstClr val="black"/>
              </a:solidFill>
              <a:cs typeface="Arial" charset="0"/>
            </a:endParaRPr>
          </a:p>
          <a:p>
            <a:pPr marL="0" indent="0">
              <a:buNone/>
              <a:defRPr/>
            </a:pPr>
            <a:r>
              <a:rPr lang="es-GT" noProof="0" dirty="0">
                <a:solidFill>
                  <a:prstClr val="black"/>
                </a:solidFill>
                <a:cs typeface="Arial" charset="0"/>
              </a:rPr>
              <a:t>La tasa media de incidencia anual de </a:t>
            </a:r>
            <a:r>
              <a:rPr lang="es-GT" noProof="0" dirty="0">
                <a:cs typeface="Arial" charset="0"/>
              </a:rPr>
              <a:t>EVZ en el distrito A fue de 6.7 casos por 100,000 habitantes al año.</a:t>
            </a:r>
            <a:endParaRPr lang="es-GT" noProof="0" dirty="0">
              <a:solidFill>
                <a:prstClr val="black"/>
              </a:solidFill>
              <a:cs typeface="Arial" charset="0"/>
            </a:endParaRPr>
          </a:p>
          <a:p>
            <a:endParaRPr lang="es-GT" noProof="0" dirty="0"/>
          </a:p>
        </p:txBody>
      </p:sp>
      <p:sp>
        <p:nvSpPr>
          <p:cNvPr id="2" name="Title 1"/>
          <p:cNvSpPr>
            <a:spLocks noGrp="1"/>
          </p:cNvSpPr>
          <p:nvPr>
            <p:ph type="title"/>
          </p:nvPr>
        </p:nvSpPr>
        <p:spPr/>
        <p:txBody>
          <a:bodyPr lIns="91440" tIns="45720" rIns="91440" bIns="45720" anchor="t"/>
          <a:lstStyle/>
          <a:p>
            <a:r>
              <a:rPr lang="es-GT" noProof="0" dirty="0"/>
              <a:t>Tasa de incidencia: ejercicio</a:t>
            </a:r>
          </a:p>
        </p:txBody>
      </p:sp>
      <p:grpSp>
        <p:nvGrpSpPr>
          <p:cNvPr id="5" name="Group 4">
            <a:extLst>
              <a:ext uri="{FF2B5EF4-FFF2-40B4-BE49-F238E27FC236}">
                <a16:creationId xmlns:a16="http://schemas.microsoft.com/office/drawing/2014/main" id="{16F0710E-B39F-0B16-F6CF-67AC0DBB24D4}"/>
              </a:ext>
            </a:extLst>
          </p:cNvPr>
          <p:cNvGrpSpPr/>
          <p:nvPr/>
        </p:nvGrpSpPr>
        <p:grpSpPr>
          <a:xfrm>
            <a:off x="1902371" y="3798511"/>
            <a:ext cx="8061465" cy="954088"/>
            <a:chOff x="2628509" y="3987801"/>
            <a:chExt cx="6353869" cy="954088"/>
          </a:xfrm>
        </p:grpSpPr>
        <p:grpSp>
          <p:nvGrpSpPr>
            <p:cNvPr id="10" name="Group 9"/>
            <p:cNvGrpSpPr>
              <a:grpSpLocks/>
            </p:cNvGrpSpPr>
            <p:nvPr/>
          </p:nvGrpSpPr>
          <p:grpSpPr bwMode="auto">
            <a:xfrm>
              <a:off x="2628901" y="3987801"/>
              <a:ext cx="6346825" cy="954088"/>
              <a:chOff x="457201" y="2926080"/>
              <a:chExt cx="6523606" cy="954107"/>
            </a:xfrm>
          </p:grpSpPr>
          <p:sp>
            <p:nvSpPr>
              <p:cNvPr id="11" name="TextBox 2"/>
              <p:cNvSpPr txBox="1">
                <a:spLocks noChangeArrowheads="1"/>
              </p:cNvSpPr>
              <p:nvPr/>
            </p:nvSpPr>
            <p:spPr bwMode="auto">
              <a:xfrm>
                <a:off x="457201" y="2926080"/>
                <a:ext cx="3983023" cy="954107"/>
              </a:xfrm>
              <a:prstGeom prst="rect">
                <a:avLst/>
              </a:prstGeom>
              <a:noFill/>
              <a:ln>
                <a:noFill/>
              </a:ln>
              <a:extLst>
                <a:ext uri="{909E8E84-426E-40dd-AFC4-6F175D3DCCD1}"/>
                <a:ext uri="{91240B29-F687-4f45-9708-019B960494DF}"/>
              </a:extLst>
            </p:spPr>
            <p:txBody>
              <a:bodyPr>
                <a:spAutoFit/>
              </a:bodyPr>
              <a:lstStyle>
                <a:lvl1pPr eaLnBrk="0" hangingPunct="0">
                  <a:spcBef>
                    <a:spcPct val="20000"/>
                  </a:spcBef>
                  <a:buClr>
                    <a:srgbClr val="00A000"/>
                  </a:buClr>
                  <a:buFont typeface="Wingdings" pitchFamily="2" charset="2"/>
                  <a:buChar char="§"/>
                  <a:defRPr sz="2800">
                    <a:solidFill>
                      <a:schemeClr val="tx1"/>
                    </a:solidFill>
                    <a:latin typeface="Arial" charset="0"/>
                    <a:ea typeface="ＭＳ Ｐゴシック" pitchFamily="34" charset="-128"/>
                  </a:defRPr>
                </a:lvl1pPr>
                <a:lvl2pPr marL="742950" indent="-285750" eaLnBrk="0" hangingPunct="0">
                  <a:spcBef>
                    <a:spcPct val="20000"/>
                  </a:spcBef>
                  <a:buClr>
                    <a:srgbClr val="00A000"/>
                  </a:buClr>
                  <a:buFont typeface="Arial" charset="0"/>
                  <a:buChar char="–"/>
                  <a:defRPr sz="2800">
                    <a:solidFill>
                      <a:schemeClr val="tx1"/>
                    </a:solidFill>
                    <a:latin typeface="Arial" charset="0"/>
                    <a:ea typeface="ＭＳ Ｐゴシック" pitchFamily="34" charset="-128"/>
                  </a:defRPr>
                </a:lvl2pPr>
                <a:lvl3pPr marL="1143000" indent="-228600" eaLnBrk="0" hangingPunct="0">
                  <a:spcBef>
                    <a:spcPct val="20000"/>
                  </a:spcBef>
                  <a:buClr>
                    <a:srgbClr val="00A000"/>
                  </a:buClr>
                  <a:buChar char="•"/>
                  <a:defRPr sz="2400">
                    <a:solidFill>
                      <a:schemeClr val="tx1"/>
                    </a:solidFill>
                    <a:latin typeface="Arial" charset="0"/>
                    <a:ea typeface="ＭＳ Ｐゴシック" pitchFamily="34" charset="-128"/>
                  </a:defRPr>
                </a:lvl3pPr>
                <a:lvl4pPr marL="1600200" indent="-228600" eaLnBrk="0" hangingPunct="0">
                  <a:spcBef>
                    <a:spcPct val="20000"/>
                  </a:spcBef>
                  <a:buClr>
                    <a:schemeClr val="accent2"/>
                  </a:buClr>
                  <a:buFont typeface="Arial" charset="0"/>
                  <a:buChar char="–"/>
                  <a:defRPr sz="2000">
                    <a:solidFill>
                      <a:schemeClr val="tx1"/>
                    </a:solidFill>
                    <a:latin typeface="Arial" charset="0"/>
                    <a:ea typeface="ＭＳ Ｐゴシック" pitchFamily="34" charset="-128"/>
                  </a:defRPr>
                </a:lvl4pPr>
                <a:lvl5pPr marL="2057400" indent="-228600"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eaLnBrk="1" hangingPunct="1">
                  <a:spcBef>
                    <a:spcPct val="0"/>
                  </a:spcBef>
                  <a:buClrTx/>
                  <a:buNone/>
                  <a:tabLst>
                    <a:tab pos="6400800" algn="r"/>
                  </a:tabLst>
                  <a:defRPr/>
                </a:pPr>
                <a:r>
                  <a:rPr lang="es-GT" b="1" noProof="0" dirty="0">
                    <a:solidFill>
                      <a:srgbClr val="00953A"/>
                    </a:solidFill>
                    <a:cs typeface="Arial" charset="0"/>
                  </a:rPr>
                  <a:t>           60 casos     </a:t>
                </a:r>
              </a:p>
              <a:p>
                <a:pPr eaLnBrk="1" hangingPunct="1">
                  <a:spcBef>
                    <a:spcPct val="0"/>
                  </a:spcBef>
                  <a:buClrTx/>
                  <a:buNone/>
                  <a:tabLst>
                    <a:tab pos="2743200" algn="ctr"/>
                  </a:tabLst>
                  <a:defRPr/>
                </a:pPr>
                <a:r>
                  <a:rPr lang="es-GT" b="1" noProof="0" dirty="0">
                    <a:solidFill>
                      <a:srgbClr val="00953A"/>
                    </a:solidFill>
                    <a:cs typeface="Arial" charset="0"/>
                  </a:rPr>
                  <a:t>300,000 habitantes </a:t>
                </a:r>
                <a:r>
                  <a:rPr lang="es-GT" b="1" noProof="0" dirty="0">
                    <a:cs typeface="Arial" charset="0"/>
                  </a:rPr>
                  <a:t>x </a:t>
                </a:r>
                <a:r>
                  <a:rPr lang="es-GT" b="1" noProof="0" dirty="0">
                    <a:solidFill>
                      <a:srgbClr val="00953A"/>
                    </a:solidFill>
                    <a:cs typeface="Arial" charset="0"/>
                  </a:rPr>
                  <a:t>3 años</a:t>
                </a:r>
              </a:p>
            </p:txBody>
          </p:sp>
          <p:sp>
            <p:nvSpPr>
              <p:cNvPr id="12" name="TextBox 7"/>
              <p:cNvSpPr txBox="1">
                <a:spLocks noChangeArrowheads="1"/>
              </p:cNvSpPr>
              <p:nvPr/>
            </p:nvSpPr>
            <p:spPr bwMode="auto">
              <a:xfrm>
                <a:off x="4440627" y="3066116"/>
                <a:ext cx="254018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a:spcBef>
                    <a:spcPct val="0"/>
                  </a:spcBef>
                  <a:buClrTx/>
                  <a:buSzTx/>
                  <a:buFontTx/>
                  <a:buNone/>
                </a:pPr>
                <a:r>
                  <a:rPr lang="es-GT" b="1" noProof="0" dirty="0">
                    <a:cs typeface="Arial" panose="020B0604020202020204" pitchFamily="34" charset="0"/>
                  </a:rPr>
                  <a:t>x </a:t>
                </a:r>
                <a:r>
                  <a:rPr lang="es-GT" b="1" noProof="0" dirty="0">
                    <a:solidFill>
                      <a:srgbClr val="00953A"/>
                    </a:solidFill>
                    <a:cs typeface="Arial" panose="020B0604020202020204" pitchFamily="34" charset="0"/>
                  </a:rPr>
                  <a:t>100,000 </a:t>
                </a:r>
                <a:r>
                  <a:rPr lang="es-GT" b="1" noProof="0" dirty="0">
                    <a:cs typeface="Arial" panose="020B0604020202020204" pitchFamily="34" charset="0"/>
                  </a:rPr>
                  <a:t>=</a:t>
                </a:r>
              </a:p>
            </p:txBody>
          </p:sp>
        </p:grpSp>
        <p:cxnSp>
          <p:nvCxnSpPr>
            <p:cNvPr id="13" name="Straight Connector 12"/>
            <p:cNvCxnSpPr>
              <a:cxnSpLocks/>
              <a:endCxn id="11" idx="3"/>
            </p:cNvCxnSpPr>
            <p:nvPr/>
          </p:nvCxnSpPr>
          <p:spPr>
            <a:xfrm>
              <a:off x="2628509" y="4456908"/>
              <a:ext cx="3875480" cy="7937"/>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TextBox 14"/>
            <p:cNvSpPr txBox="1">
              <a:spLocks noChangeArrowheads="1"/>
            </p:cNvSpPr>
            <p:nvPr/>
          </p:nvSpPr>
          <p:spPr bwMode="auto">
            <a:xfrm>
              <a:off x="8223553" y="4129381"/>
              <a:ext cx="75882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a:spcBef>
                  <a:spcPct val="0"/>
                </a:spcBef>
                <a:buClrTx/>
                <a:buSzTx/>
                <a:buFontTx/>
                <a:buNone/>
              </a:pPr>
              <a:r>
                <a:rPr lang="es-GT" b="1" noProof="0" dirty="0">
                  <a:solidFill>
                    <a:srgbClr val="00953A"/>
                  </a:solidFill>
                  <a:cs typeface="Arial" panose="020B0604020202020204" pitchFamily="34" charset="0"/>
                </a:rPr>
                <a:t>6.7</a:t>
              </a:r>
            </a:p>
          </p:txBody>
        </p:sp>
      </p:grpSp>
    </p:spTree>
    <p:extLst>
      <p:ext uri="{BB962C8B-B14F-4D97-AF65-F5344CB8AC3E}">
        <p14:creationId xmlns:p14="http://schemas.microsoft.com/office/powerpoint/2010/main" val="26236357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0D78CFFA-AE80-26D5-B512-8792203E6145}"/>
              </a:ext>
            </a:extLst>
          </p:cNvPr>
          <p:cNvSpPr/>
          <p:nvPr/>
        </p:nvSpPr>
        <p:spPr>
          <a:xfrm>
            <a:off x="8026168" y="4532811"/>
            <a:ext cx="1988705" cy="953589"/>
          </a:xfrm>
          <a:prstGeom prst="roundRect">
            <a:avLst/>
          </a:prstGeom>
          <a:noFill/>
          <a:ln w="76200">
            <a:solidFill>
              <a:srgbClr val="F7941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GT" noProof="0" dirty="0"/>
          </a:p>
        </p:txBody>
      </p:sp>
    </p:spTree>
    <p:extLst>
      <p:ext uri="{BB962C8B-B14F-4D97-AF65-F5344CB8AC3E}">
        <p14:creationId xmlns:p14="http://schemas.microsoft.com/office/powerpoint/2010/main" val="80889894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p:txBody>
          <a:bodyPr/>
          <a:lstStyle/>
          <a:p>
            <a:pPr marL="0" indent="0">
              <a:buNone/>
            </a:pPr>
            <a:r>
              <a:rPr lang="es-GT" noProof="0" dirty="0">
                <a:cs typeface="Arial" panose="020B0604020202020204" pitchFamily="34" charset="0"/>
              </a:rPr>
              <a:t>Nuevos casos en una población durante un periodo de tiempo determinado, normalmente durante un brote epidémico</a:t>
            </a:r>
          </a:p>
          <a:p>
            <a:pPr marL="0" indent="0">
              <a:buNone/>
            </a:pPr>
            <a:endParaRPr lang="es-GT" sz="2400" b="1" noProof="0" dirty="0">
              <a:solidFill>
                <a:srgbClr val="00820C"/>
              </a:solidFill>
            </a:endParaRPr>
          </a:p>
          <a:p>
            <a:pPr marL="0" indent="0">
              <a:buNone/>
            </a:pPr>
            <a:r>
              <a:rPr lang="es-GT" b="1" noProof="0" dirty="0">
                <a:solidFill>
                  <a:srgbClr val="00953A"/>
                </a:solidFill>
              </a:rPr>
              <a:t>Tasa de ataque =</a:t>
            </a:r>
          </a:p>
          <a:p>
            <a:pPr marL="0" indent="0">
              <a:buNone/>
            </a:pPr>
            <a:endParaRPr lang="es-GT" b="1" noProof="0" dirty="0">
              <a:solidFill>
                <a:srgbClr val="00820C"/>
              </a:solidFill>
            </a:endParaRPr>
          </a:p>
          <a:p>
            <a:pPr marL="0" indent="0">
              <a:buNone/>
            </a:pPr>
            <a:endParaRPr lang="es-GT" b="1" noProof="0" dirty="0">
              <a:solidFill>
                <a:srgbClr val="00820C"/>
              </a:solidFill>
            </a:endParaRPr>
          </a:p>
          <a:p>
            <a:pPr marL="0" indent="0">
              <a:buNone/>
            </a:pPr>
            <a:endParaRPr lang="es-GT" sz="2400" noProof="0" dirty="0">
              <a:solidFill>
                <a:srgbClr val="000000"/>
              </a:solidFill>
              <a:ea typeface="MS PGothic" panose="020B0600070205080204" pitchFamily="34" charset="-128"/>
              <a:cs typeface="Arial" panose="020B0604020202020204" pitchFamily="34" charset="0"/>
            </a:endParaRPr>
          </a:p>
          <a:p>
            <a:pPr marL="0" indent="0">
              <a:buNone/>
            </a:pPr>
            <a:endParaRPr lang="es-GT" b="1" noProof="0" dirty="0">
              <a:solidFill>
                <a:srgbClr val="00820C"/>
              </a:solidFill>
            </a:endParaRPr>
          </a:p>
        </p:txBody>
      </p:sp>
      <p:sp>
        <p:nvSpPr>
          <p:cNvPr id="2" name="Title 1"/>
          <p:cNvSpPr>
            <a:spLocks noGrp="1"/>
          </p:cNvSpPr>
          <p:nvPr>
            <p:ph type="title"/>
          </p:nvPr>
        </p:nvSpPr>
        <p:spPr/>
        <p:txBody>
          <a:bodyPr/>
          <a:lstStyle/>
          <a:p>
            <a:r>
              <a:rPr lang="es-GT" noProof="0" dirty="0"/>
              <a:t>Tasa de ataque ("Riesgo")</a:t>
            </a:r>
          </a:p>
        </p:txBody>
      </p:sp>
      <p:grpSp>
        <p:nvGrpSpPr>
          <p:cNvPr id="13" name="Group 12">
            <a:extLst>
              <a:ext uri="{FF2B5EF4-FFF2-40B4-BE49-F238E27FC236}">
                <a16:creationId xmlns:a16="http://schemas.microsoft.com/office/drawing/2014/main" id="{219296B0-C156-D621-5C55-247876345D71}"/>
              </a:ext>
            </a:extLst>
          </p:cNvPr>
          <p:cNvGrpSpPr/>
          <p:nvPr/>
        </p:nvGrpSpPr>
        <p:grpSpPr>
          <a:xfrm>
            <a:off x="1000124" y="3455549"/>
            <a:ext cx="10445650" cy="1815882"/>
            <a:chOff x="838200" y="3432097"/>
            <a:chExt cx="9951441" cy="1815882"/>
          </a:xfrm>
        </p:grpSpPr>
        <p:sp>
          <p:nvSpPr>
            <p:cNvPr id="4" name="TextBox 3"/>
            <p:cNvSpPr txBox="1"/>
            <p:nvPr/>
          </p:nvSpPr>
          <p:spPr>
            <a:xfrm>
              <a:off x="8636991" y="4011661"/>
              <a:ext cx="2152650" cy="1138773"/>
            </a:xfrm>
            <a:prstGeom prst="rect">
              <a:avLst/>
            </a:prstGeom>
            <a:noFill/>
          </p:spPr>
          <p:txBody>
            <a:bodyPr wrap="square">
              <a:spAutoFit/>
            </a:bodyPr>
            <a:lstStyle/>
            <a:p>
              <a:pPr>
                <a:defRPr/>
              </a:pPr>
              <a:r>
                <a:rPr lang="es-GT" sz="2800" b="1" noProof="0" dirty="0">
                  <a:latin typeface="Arial" panose="020B0604020202020204" pitchFamily="34" charset="0"/>
                  <a:cs typeface="Arial" panose="020B0604020202020204" pitchFamily="34" charset="0"/>
                </a:rPr>
                <a:t>x Constante</a:t>
              </a:r>
            </a:p>
            <a:p>
              <a:pPr algn="ctr">
                <a:defRPr/>
              </a:pPr>
              <a:r>
                <a:rPr lang="es-GT" sz="2000" noProof="0" dirty="0">
                  <a:latin typeface="Arial" panose="020B0604020202020204" pitchFamily="34" charset="0"/>
                  <a:cs typeface="Arial" panose="020B0604020202020204" pitchFamily="34" charset="0"/>
                </a:rPr>
                <a:t>(como 100% o 1,000)</a:t>
              </a:r>
            </a:p>
          </p:txBody>
        </p:sp>
        <p:sp>
          <p:nvSpPr>
            <p:cNvPr id="5" name="TextBox 2"/>
            <p:cNvSpPr txBox="1">
              <a:spLocks noChangeArrowheads="1"/>
            </p:cNvSpPr>
            <p:nvPr/>
          </p:nvSpPr>
          <p:spPr bwMode="auto">
            <a:xfrm>
              <a:off x="838200" y="3432097"/>
              <a:ext cx="7987796" cy="1815882"/>
            </a:xfrm>
            <a:prstGeom prst="rect">
              <a:avLst/>
            </a:prstGeom>
            <a:noFill/>
            <a:ln>
              <a:noFill/>
            </a:ln>
            <a:extLst>
              <a:ext uri="{909E8E84-426E-40dd-AFC4-6F175D3DCCD1}">
                <a14:hiddenFill xmlns:a14="http://schemas.microsoft.com/office/drawing/2010/main" xmlns:p14="http://schemas.microsoft.com/office/powerpoint/2010/main" xmlns:a16="http://schemas.microsoft.com/office/drawing/2014/main" xmlns="">
                  <a:solidFill>
                    <a:srgbClr val="FFFFFF"/>
                  </a:solidFill>
                </a14:hiddenFill>
              </a:ext>
              <a:ext uri="{91240B29-F687-4f45-9708-019B960494DF}">
                <a14:hiddenLine xmlns:a14="http://schemas.microsoft.com/office/drawing/2010/main" xmlns:p14="http://schemas.microsoft.com/office/powerpoint/2010/main" xmlns:a16="http://schemas.microsoft.com/office/drawing/2014/main" xmlns="" w="9525">
                  <a:solidFill>
                    <a:srgbClr val="000000"/>
                  </a:solidFill>
                  <a:miter lim="800000"/>
                  <a:headEnd/>
                  <a:tailEnd/>
                </a14:hiddenLine>
              </a:ext>
            </a:extLst>
          </p:spPr>
          <p:txBody>
            <a:bodyPr wrap="square">
              <a:spAutoFit/>
            </a:bodyPr>
            <a:lstStyle>
              <a:lvl1pPr eaLnBrk="0" hangingPunct="0">
                <a:spcBef>
                  <a:spcPct val="20000"/>
                </a:spcBef>
                <a:buClr>
                  <a:srgbClr val="00A000"/>
                </a:buClr>
                <a:buFont typeface="Wingdings" pitchFamily="2" charset="2"/>
                <a:buChar char="§"/>
                <a:defRPr sz="2800">
                  <a:solidFill>
                    <a:schemeClr val="tx1"/>
                  </a:solidFill>
                  <a:latin typeface="Arial" charset="0"/>
                  <a:ea typeface="ＭＳ Ｐゴシック" pitchFamily="34" charset="-128"/>
                </a:defRPr>
              </a:lvl1pPr>
              <a:lvl2pPr marL="742950" indent="-285750" eaLnBrk="0" hangingPunct="0">
                <a:spcBef>
                  <a:spcPct val="20000"/>
                </a:spcBef>
                <a:buClr>
                  <a:srgbClr val="00A000"/>
                </a:buClr>
                <a:buFont typeface="Arial" charset="0"/>
                <a:buChar char="–"/>
                <a:defRPr sz="2800">
                  <a:solidFill>
                    <a:schemeClr val="tx1"/>
                  </a:solidFill>
                  <a:latin typeface="Arial" charset="0"/>
                  <a:ea typeface="ＭＳ Ｐゴシック" pitchFamily="34" charset="-128"/>
                </a:defRPr>
              </a:lvl2pPr>
              <a:lvl3pPr marL="1143000" indent="-228600" eaLnBrk="0" hangingPunct="0">
                <a:spcBef>
                  <a:spcPct val="20000"/>
                </a:spcBef>
                <a:buClr>
                  <a:srgbClr val="00A000"/>
                </a:buClr>
                <a:buChar char="•"/>
                <a:defRPr sz="2400">
                  <a:solidFill>
                    <a:schemeClr val="tx1"/>
                  </a:solidFill>
                  <a:latin typeface="Arial" charset="0"/>
                  <a:ea typeface="ＭＳ Ｐゴシック" pitchFamily="34" charset="-128"/>
                </a:defRPr>
              </a:lvl3pPr>
              <a:lvl4pPr marL="1600200" indent="-228600" eaLnBrk="0" hangingPunct="0">
                <a:spcBef>
                  <a:spcPct val="20000"/>
                </a:spcBef>
                <a:buClr>
                  <a:schemeClr val="accent2"/>
                </a:buClr>
                <a:buFont typeface="Arial" charset="0"/>
                <a:buChar char="–"/>
                <a:defRPr sz="2000">
                  <a:solidFill>
                    <a:schemeClr val="tx1"/>
                  </a:solidFill>
                  <a:latin typeface="Arial" charset="0"/>
                  <a:ea typeface="ＭＳ Ｐゴシック" pitchFamily="34" charset="-128"/>
                </a:defRPr>
              </a:lvl4pPr>
              <a:lvl5pPr marL="2057400" indent="-228600"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algn="ctr" eaLnBrk="1" hangingPunct="1">
                <a:spcBef>
                  <a:spcPct val="0"/>
                </a:spcBef>
                <a:buClrTx/>
                <a:buFontTx/>
                <a:buNone/>
              </a:pPr>
              <a:r>
                <a:rPr lang="es-GT" b="1" noProof="0" dirty="0">
                  <a:cs typeface="Arial" charset="0"/>
                </a:rPr>
                <a:t> Número de nuevos casos durante un </a:t>
              </a:r>
              <a:br>
                <a:rPr lang="es-GT" b="1" noProof="0" dirty="0">
                  <a:cs typeface="Arial" charset="0"/>
                </a:rPr>
              </a:br>
              <a:r>
                <a:rPr lang="es-GT" b="1" noProof="0" dirty="0">
                  <a:cs typeface="Arial" charset="0"/>
                </a:rPr>
                <a:t>periodo especificado  </a:t>
              </a:r>
            </a:p>
            <a:p>
              <a:pPr algn="ctr" eaLnBrk="1" hangingPunct="1">
                <a:spcBef>
                  <a:spcPct val="0"/>
                </a:spcBef>
                <a:buClrTx/>
                <a:buFontTx/>
                <a:buNone/>
              </a:pPr>
              <a:r>
                <a:rPr lang="es-GT" b="1" noProof="0" dirty="0">
                  <a:cs typeface="Arial" charset="0"/>
                </a:rPr>
                <a:t>Tamaño de la población al inicio de </a:t>
              </a:r>
              <a:br>
                <a:rPr lang="es-GT" b="1" noProof="0" dirty="0">
                  <a:cs typeface="Arial" charset="0"/>
                </a:rPr>
              </a:br>
              <a:r>
                <a:rPr lang="es-GT" b="1" noProof="0" dirty="0">
                  <a:cs typeface="Arial" charset="0"/>
                </a:rPr>
                <a:t>ese periodo</a:t>
              </a:r>
            </a:p>
          </p:txBody>
        </p:sp>
      </p:grpSp>
      <p:cxnSp>
        <p:nvCxnSpPr>
          <p:cNvPr id="6" name="Straight Connector 5">
            <a:extLst>
              <a:ext uri="{FF2B5EF4-FFF2-40B4-BE49-F238E27FC236}">
                <a16:creationId xmlns:a16="http://schemas.microsoft.com/office/drawing/2014/main" id="{118BE5AD-C36D-7162-6B84-D9A53230A41C}"/>
              </a:ext>
            </a:extLst>
          </p:cNvPr>
          <p:cNvCxnSpPr>
            <a:cxnSpLocks/>
          </p:cNvCxnSpPr>
          <p:nvPr/>
        </p:nvCxnSpPr>
        <p:spPr>
          <a:xfrm>
            <a:off x="1397876" y="4374033"/>
            <a:ext cx="7602745"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762705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p:txBody>
          <a:bodyPr/>
          <a:lstStyle/>
          <a:p>
            <a:pPr marL="0" indent="0">
              <a:buNone/>
            </a:pPr>
            <a:r>
              <a:rPr lang="es-GT" noProof="0" dirty="0">
                <a:solidFill>
                  <a:srgbClr val="000000"/>
                </a:solidFill>
                <a:ea typeface="MS PGothic" panose="020B0600070205080204" pitchFamily="34" charset="-128"/>
                <a:cs typeface="Arial" panose="020B0604020202020204" pitchFamily="34" charset="0"/>
              </a:rPr>
              <a:t>En mayo de 2023 se produjo un brote de 16 casos de ántrax en el pueblo Q (población = 800). Calcular la tasa de ataque.</a:t>
            </a:r>
          </a:p>
          <a:p>
            <a:pPr marL="0" indent="0">
              <a:buNone/>
            </a:pPr>
            <a:endParaRPr lang="es-GT" noProof="0" dirty="0">
              <a:solidFill>
                <a:srgbClr val="000000"/>
              </a:solidFill>
              <a:ea typeface="MS PGothic" panose="020B0600070205080204" pitchFamily="34" charset="-128"/>
              <a:cs typeface="Arial" panose="020B0604020202020204" pitchFamily="34" charset="0"/>
            </a:endParaRPr>
          </a:p>
          <a:p>
            <a:pPr marL="0" indent="0">
              <a:buNone/>
            </a:pPr>
            <a:endParaRPr lang="es-GT" noProof="0" dirty="0">
              <a:solidFill>
                <a:srgbClr val="000000"/>
              </a:solidFill>
              <a:ea typeface="MS PGothic" panose="020B0600070205080204" pitchFamily="34" charset="-128"/>
              <a:cs typeface="Arial" panose="020B0604020202020204" pitchFamily="34" charset="0"/>
            </a:endParaRPr>
          </a:p>
          <a:p>
            <a:pPr marL="0" indent="0">
              <a:buNone/>
            </a:pPr>
            <a:r>
              <a:rPr lang="es-GT" noProof="0" dirty="0">
                <a:solidFill>
                  <a:srgbClr val="000000"/>
                </a:solidFill>
                <a:ea typeface="MS PGothic" panose="020B0600070205080204" pitchFamily="34" charset="-128"/>
                <a:cs typeface="Arial" panose="020B0604020202020204" pitchFamily="34" charset="0"/>
              </a:rPr>
              <a:t>La tasa de ataque (riesgo) durante el brote de carbunco fue </a:t>
            </a:r>
            <a:br>
              <a:rPr lang="es-GT" noProof="0" dirty="0">
                <a:solidFill>
                  <a:srgbClr val="000000"/>
                </a:solidFill>
                <a:ea typeface="MS PGothic" panose="020B0600070205080204" pitchFamily="34" charset="-128"/>
                <a:cs typeface="Arial" panose="020B0604020202020204" pitchFamily="34" charset="0"/>
              </a:rPr>
            </a:br>
            <a:r>
              <a:rPr lang="es-GT" noProof="0" dirty="0">
                <a:solidFill>
                  <a:srgbClr val="000000"/>
                </a:solidFill>
                <a:ea typeface="MS PGothic" panose="020B0600070205080204" pitchFamily="34" charset="-128"/>
                <a:cs typeface="Arial" panose="020B0604020202020204" pitchFamily="34" charset="0"/>
              </a:rPr>
              <a:t>del 2.0%.</a:t>
            </a:r>
          </a:p>
          <a:p>
            <a:pPr marL="0" indent="0">
              <a:buNone/>
            </a:pPr>
            <a:endParaRPr lang="es-GT" b="1" noProof="0" dirty="0">
              <a:solidFill>
                <a:srgbClr val="00820C"/>
              </a:solidFill>
            </a:endParaRPr>
          </a:p>
        </p:txBody>
      </p:sp>
      <p:sp>
        <p:nvSpPr>
          <p:cNvPr id="2" name="Title 1"/>
          <p:cNvSpPr>
            <a:spLocks noGrp="1"/>
          </p:cNvSpPr>
          <p:nvPr>
            <p:ph type="title"/>
          </p:nvPr>
        </p:nvSpPr>
        <p:spPr/>
        <p:txBody>
          <a:bodyPr/>
          <a:lstStyle/>
          <a:p>
            <a:r>
              <a:rPr lang="es-GT" noProof="0" dirty="0"/>
              <a:t>Ejemplo: tasa de ataque ("Riesgo")</a:t>
            </a:r>
          </a:p>
        </p:txBody>
      </p:sp>
      <p:sp>
        <p:nvSpPr>
          <p:cNvPr id="8" name="TextBox 7"/>
          <p:cNvSpPr txBox="1">
            <a:spLocks noChangeArrowheads="1"/>
          </p:cNvSpPr>
          <p:nvPr/>
        </p:nvSpPr>
        <p:spPr bwMode="auto">
          <a:xfrm>
            <a:off x="2694745" y="2536473"/>
            <a:ext cx="2976465"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eaLnBrk="1" hangingPunct="1">
              <a:spcBef>
                <a:spcPct val="0"/>
              </a:spcBef>
              <a:buClrTx/>
              <a:buSzTx/>
              <a:buFontTx/>
              <a:buNone/>
            </a:pPr>
            <a:r>
              <a:rPr lang="es-GT" b="1" u="sng" noProof="0" dirty="0">
                <a:solidFill>
                  <a:srgbClr val="00953A"/>
                </a:solidFill>
                <a:ea typeface="MS PGothic" panose="020B0600070205080204" pitchFamily="34" charset="-128"/>
                <a:cs typeface="Arial" panose="020B0604020202020204" pitchFamily="34" charset="0"/>
              </a:rPr>
              <a:t>16 </a:t>
            </a:r>
          </a:p>
          <a:p>
            <a:pPr eaLnBrk="1" hangingPunct="1">
              <a:spcBef>
                <a:spcPct val="0"/>
              </a:spcBef>
              <a:buClrTx/>
              <a:buSzTx/>
              <a:buFontTx/>
              <a:buNone/>
            </a:pPr>
            <a:r>
              <a:rPr lang="es-GT" noProof="0" dirty="0">
                <a:solidFill>
                  <a:srgbClr val="00953A"/>
                </a:solidFill>
                <a:ea typeface="MS PGothic" panose="020B0600070205080204" pitchFamily="34" charset="-128"/>
                <a:cs typeface="Arial" panose="020B0604020202020204" pitchFamily="34" charset="0"/>
              </a:rPr>
              <a:t>800 </a:t>
            </a:r>
          </a:p>
        </p:txBody>
      </p:sp>
      <p:sp>
        <p:nvSpPr>
          <p:cNvPr id="10" name="TextBox 9"/>
          <p:cNvSpPr txBox="1">
            <a:spLocks noChangeArrowheads="1"/>
          </p:cNvSpPr>
          <p:nvPr/>
        </p:nvSpPr>
        <p:spPr bwMode="auto">
          <a:xfrm>
            <a:off x="3368842" y="2736571"/>
            <a:ext cx="125128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eaLnBrk="1" hangingPunct="1">
              <a:spcBef>
                <a:spcPct val="0"/>
              </a:spcBef>
              <a:buClrTx/>
              <a:buSzTx/>
              <a:buFontTx/>
              <a:buNone/>
            </a:pPr>
            <a:r>
              <a:rPr lang="es-GT" b="1" noProof="0" dirty="0">
                <a:solidFill>
                  <a:srgbClr val="00953A"/>
                </a:solidFill>
                <a:ea typeface="MS PGothic" panose="020B0600070205080204" pitchFamily="34" charset="-128"/>
                <a:cs typeface="Arial" panose="020B0604020202020204" pitchFamily="34" charset="0"/>
              </a:rPr>
              <a:t>= 0.</a:t>
            </a:r>
            <a:r>
              <a:rPr lang="es-GT" noProof="0" dirty="0">
                <a:solidFill>
                  <a:srgbClr val="00953A"/>
                </a:solidFill>
                <a:ea typeface="MS PGothic" panose="020B0600070205080204" pitchFamily="34" charset="-128"/>
                <a:cs typeface="Arial" panose="020B0604020202020204" pitchFamily="34" charset="0"/>
              </a:rPr>
              <a:t>02 </a:t>
            </a:r>
            <a:endParaRPr lang="es-GT" b="1" noProof="0" dirty="0">
              <a:solidFill>
                <a:srgbClr val="00953A"/>
              </a:solidFill>
              <a:ea typeface="MS PGothic" panose="020B0600070205080204" pitchFamily="34" charset="-128"/>
              <a:cs typeface="Arial" panose="020B0604020202020204" pitchFamily="34" charset="0"/>
            </a:endParaRPr>
          </a:p>
        </p:txBody>
      </p:sp>
      <p:sp>
        <p:nvSpPr>
          <p:cNvPr id="11" name="TextBox 10"/>
          <p:cNvSpPr txBox="1">
            <a:spLocks noChangeArrowheads="1"/>
          </p:cNvSpPr>
          <p:nvPr/>
        </p:nvSpPr>
        <p:spPr bwMode="auto">
          <a:xfrm>
            <a:off x="7919380" y="2751916"/>
            <a:ext cx="137799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eaLnBrk="1" hangingPunct="1">
              <a:spcBef>
                <a:spcPct val="0"/>
              </a:spcBef>
              <a:buClrTx/>
              <a:buSzTx/>
              <a:buFontTx/>
              <a:buNone/>
            </a:pPr>
            <a:r>
              <a:rPr lang="es-GT" b="1" noProof="0" dirty="0">
                <a:solidFill>
                  <a:srgbClr val="00953A"/>
                </a:solidFill>
                <a:ea typeface="MS PGothic" panose="020B0600070205080204" pitchFamily="34" charset="-128"/>
                <a:cs typeface="Arial" panose="020B0604020202020204" pitchFamily="34" charset="0"/>
              </a:rPr>
              <a:t>2.0%</a:t>
            </a:r>
          </a:p>
        </p:txBody>
      </p:sp>
      <p:sp>
        <p:nvSpPr>
          <p:cNvPr id="4" name="TextBox 3">
            <a:extLst>
              <a:ext uri="{FF2B5EF4-FFF2-40B4-BE49-F238E27FC236}">
                <a16:creationId xmlns:a16="http://schemas.microsoft.com/office/drawing/2014/main" id="{D7640BAA-4407-2477-4964-E1B39B992A00}"/>
              </a:ext>
            </a:extLst>
          </p:cNvPr>
          <p:cNvSpPr txBox="1">
            <a:spLocks noChangeArrowheads="1"/>
          </p:cNvSpPr>
          <p:nvPr/>
        </p:nvSpPr>
        <p:spPr bwMode="auto">
          <a:xfrm>
            <a:off x="5792987" y="2751916"/>
            <a:ext cx="243661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eaLnBrk="1" hangingPunct="1">
              <a:spcBef>
                <a:spcPct val="0"/>
              </a:spcBef>
              <a:buClrTx/>
              <a:buSzTx/>
              <a:buFontTx/>
              <a:buNone/>
            </a:pPr>
            <a:r>
              <a:rPr lang="es-GT" b="1" noProof="0" dirty="0">
                <a:solidFill>
                  <a:srgbClr val="00953A"/>
                </a:solidFill>
                <a:ea typeface="MS PGothic" panose="020B0600070205080204" pitchFamily="34" charset="-128"/>
                <a:cs typeface="Arial" panose="020B0604020202020204" pitchFamily="34" charset="0"/>
              </a:rPr>
              <a:t>0.02 x 100 </a:t>
            </a:r>
            <a:r>
              <a:rPr lang="es-GT" noProof="0" dirty="0">
                <a:solidFill>
                  <a:srgbClr val="00953A"/>
                </a:solidFill>
                <a:ea typeface="MS PGothic" panose="020B0600070205080204" pitchFamily="34" charset="-128"/>
                <a:cs typeface="Arial" panose="020B0604020202020204" pitchFamily="34" charset="0"/>
              </a:rPr>
              <a:t>= </a:t>
            </a:r>
            <a:endParaRPr lang="es-GT" b="1" noProof="0" dirty="0">
              <a:solidFill>
                <a:srgbClr val="00953A"/>
              </a:solidFill>
              <a:ea typeface="MS PGothic" panose="020B0600070205080204" pitchFamily="34" charset="-128"/>
              <a:cs typeface="Arial" panose="020B0604020202020204" pitchFamily="34" charset="0"/>
            </a:endParaRPr>
          </a:p>
        </p:txBody>
      </p:sp>
      <p:sp>
        <p:nvSpPr>
          <p:cNvPr id="5" name="AutoShape 319">
            <a:extLst>
              <a:ext uri="{FF2B5EF4-FFF2-40B4-BE49-F238E27FC236}">
                <a16:creationId xmlns:a16="http://schemas.microsoft.com/office/drawing/2014/main" id="{7792B406-E11E-3077-6567-E3C84FA435A4}"/>
              </a:ext>
            </a:extLst>
          </p:cNvPr>
          <p:cNvSpPr>
            <a:spLocks noChangeArrowheads="1"/>
          </p:cNvSpPr>
          <p:nvPr/>
        </p:nvSpPr>
        <p:spPr bwMode="auto">
          <a:xfrm>
            <a:off x="4850799" y="2814129"/>
            <a:ext cx="797541" cy="368103"/>
          </a:xfrm>
          <a:prstGeom prst="rightArrow">
            <a:avLst>
              <a:gd name="adj1" fmla="val 50000"/>
              <a:gd name="adj2" fmla="val 65033"/>
            </a:avLst>
          </a:prstGeom>
          <a:solidFill>
            <a:schemeClr val="tx1"/>
          </a:solidFill>
          <a:ln w="9525">
            <a:noFill/>
            <a:miter lim="800000"/>
            <a:headEnd/>
            <a:tailEnd/>
          </a:ln>
        </p:spPr>
        <p:txBody>
          <a:bodyPr wrap="none" anchor="ctr"/>
          <a:lstStyle>
            <a:lvl1pPr>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eaLnBrk="1" hangingPunct="1">
              <a:spcBef>
                <a:spcPct val="0"/>
              </a:spcBef>
              <a:buClrTx/>
              <a:buSzTx/>
              <a:buFontTx/>
              <a:buNone/>
            </a:pPr>
            <a:endParaRPr lang="es-GT" sz="2400" noProof="0" dirty="0">
              <a:latin typeface="Times New Roman" panose="02020603050405020304" pitchFamily="18" charset="0"/>
            </a:endParaRPr>
          </a:p>
        </p:txBody>
      </p:sp>
    </p:spTree>
    <p:extLst>
      <p:ext uri="{BB962C8B-B14F-4D97-AF65-F5344CB8AC3E}">
        <p14:creationId xmlns:p14="http://schemas.microsoft.com/office/powerpoint/2010/main" val="21204878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1" grpId="0"/>
      <p:bldP spid="4" grpId="0"/>
      <p:bldP spid="5"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5">
            <a:extLst>
              <a:ext uri="{FF2B5EF4-FFF2-40B4-BE49-F238E27FC236}">
                <a16:creationId xmlns:a16="http://schemas.microsoft.com/office/drawing/2014/main" id="{D0DC2F2F-6D7E-4FAC-102C-702C4BCD6518}"/>
              </a:ext>
            </a:extLst>
          </p:cNvPr>
          <p:cNvSpPr txBox="1">
            <a:spLocks/>
          </p:cNvSpPr>
          <p:nvPr/>
        </p:nvSpPr>
        <p:spPr>
          <a:xfrm>
            <a:off x="838200" y="4772285"/>
            <a:ext cx="10744200" cy="1637357"/>
          </a:xfrm>
          <a:prstGeom prst="rect">
            <a:avLst/>
          </a:prstGeom>
        </p:spPr>
        <p:txBody>
          <a:bodyPr/>
          <a:lstStyle>
            <a:lvl1pPr marL="228600" indent="-228600" algn="l" defTabSz="914400" rtl="0" eaLnBrk="1" latinLnBrk="0" hangingPunct="1">
              <a:lnSpc>
                <a:spcPct val="100000"/>
              </a:lnSpc>
              <a:spcBef>
                <a:spcPts val="500"/>
              </a:spcBef>
              <a:spcAft>
                <a:spcPts val="500"/>
              </a:spcAft>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500"/>
              </a:spcAft>
              <a:buClr>
                <a:srgbClr val="109648"/>
              </a:buClr>
              <a:buFont typeface="Wingdings" panose="05000000000000000000" pitchFamily="2" charset="2"/>
              <a:buChar char="§"/>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s-GT" noProof="0" dirty="0">
                <a:latin typeface="Arial" panose="020B0604020202020204" pitchFamily="34" charset="0"/>
                <a:cs typeface="Arial" panose="020B0604020202020204" pitchFamily="34" charset="0"/>
              </a:rPr>
              <a:t>1. ¿En qué grupo de edad se dieron más casos?</a:t>
            </a:r>
          </a:p>
          <a:p>
            <a:pPr marL="0" indent="0">
              <a:buFont typeface="Arial" panose="020B0604020202020204" pitchFamily="34" charset="0"/>
              <a:buNone/>
            </a:pPr>
            <a:r>
              <a:rPr lang="es-GT" noProof="0" dirty="0">
                <a:latin typeface="Arial" panose="020B0604020202020204" pitchFamily="34" charset="0"/>
                <a:cs typeface="Arial" panose="020B0604020202020204" pitchFamily="34" charset="0"/>
              </a:rPr>
              <a:t>2. ¿Qué grupo de edad presentaba mayor </a:t>
            </a:r>
            <a:r>
              <a:rPr lang="es-GT" b="1" noProof="0" dirty="0">
                <a:latin typeface="Arial" panose="020B0604020202020204" pitchFamily="34" charset="0"/>
                <a:cs typeface="Arial" panose="020B0604020202020204" pitchFamily="34" charset="0"/>
              </a:rPr>
              <a:t>riesgo </a:t>
            </a:r>
            <a:r>
              <a:rPr lang="es-GT" noProof="0" dirty="0">
                <a:latin typeface="Arial" panose="020B0604020202020204" pitchFamily="34" charset="0"/>
                <a:cs typeface="Arial" panose="020B0604020202020204" pitchFamily="34" charset="0"/>
              </a:rPr>
              <a:t>de enfermedad?</a:t>
            </a:r>
          </a:p>
          <a:p>
            <a:pPr marL="0" indent="0" algn="ctr">
              <a:spcBef>
                <a:spcPts val="0"/>
              </a:spcBef>
              <a:buNone/>
            </a:pPr>
            <a:r>
              <a:rPr lang="es-GT" sz="2800" b="1" noProof="0" dirty="0">
                <a:solidFill>
                  <a:srgbClr val="00953A"/>
                </a:solidFill>
                <a:latin typeface="Arial" panose="020B0604020202020204" pitchFamily="34" charset="0"/>
                <a:cs typeface="Arial" panose="020B0604020202020204" pitchFamily="34" charset="0"/>
              </a:rPr>
              <a:t>Se necesitan denominadores (tamaño de la población) para calcular el riesgo</a:t>
            </a:r>
            <a:endParaRPr lang="es-GT" noProof="0" dirty="0">
              <a:solidFill>
                <a:srgbClr val="00953A"/>
              </a:solidFill>
              <a:latin typeface="Arial" panose="020B0604020202020204" pitchFamily="34" charset="0"/>
              <a:cs typeface="Arial" panose="020B0604020202020204" pitchFamily="34" charset="0"/>
            </a:endParaRPr>
          </a:p>
          <a:p>
            <a:pPr marL="0" indent="0">
              <a:buFont typeface="Arial" panose="020B0604020202020204" pitchFamily="34" charset="0"/>
              <a:buNone/>
            </a:pPr>
            <a:endParaRPr lang="es-GT" sz="2000" kern="0" noProof="0" dirty="0"/>
          </a:p>
          <a:p>
            <a:pPr algn="ctr"/>
            <a:endParaRPr lang="es-GT" noProof="0" dirty="0"/>
          </a:p>
        </p:txBody>
      </p:sp>
      <p:sp>
        <p:nvSpPr>
          <p:cNvPr id="6" name="Content Placeholder 5">
            <a:extLst>
              <a:ext uri="{FF2B5EF4-FFF2-40B4-BE49-F238E27FC236}">
                <a16:creationId xmlns:a16="http://schemas.microsoft.com/office/drawing/2014/main" id="{8A3B6511-2C66-E7FC-CD1A-A97505AA896E}"/>
              </a:ext>
            </a:extLst>
          </p:cNvPr>
          <p:cNvSpPr>
            <a:spLocks noGrp="1"/>
          </p:cNvSpPr>
          <p:nvPr>
            <p:ph sz="half" idx="2"/>
          </p:nvPr>
        </p:nvSpPr>
        <p:spPr>
          <a:xfrm>
            <a:off x="838199" y="1402657"/>
            <a:ext cx="10660117" cy="4639309"/>
          </a:xfrm>
        </p:spPr>
        <p:txBody>
          <a:bodyPr/>
          <a:lstStyle/>
          <a:p>
            <a:pPr marL="0" indent="0" algn="ctr">
              <a:spcBef>
                <a:spcPts val="0"/>
              </a:spcBef>
              <a:spcAft>
                <a:spcPts val="0"/>
              </a:spcAft>
              <a:buNone/>
            </a:pPr>
            <a:r>
              <a:rPr lang="es-GT" sz="2400" b="1" kern="0" noProof="0" dirty="0">
                <a:ea typeface="ＭＳ Ｐゴシック" pitchFamily="34" charset="-128"/>
                <a:cs typeface="Arial" panose="020B0604020202020204" pitchFamily="34" charset="0"/>
              </a:rPr>
              <a:t>Casos de diarrea acuosa aguda por edad y sexo, Aldea X, enero de 2024</a:t>
            </a:r>
          </a:p>
          <a:p>
            <a:pPr marL="0" indent="0" algn="ctr">
              <a:spcBef>
                <a:spcPts val="0"/>
              </a:spcBef>
              <a:spcAft>
                <a:spcPts val="0"/>
              </a:spcAft>
              <a:buNone/>
            </a:pPr>
            <a:endParaRPr lang="es-GT" sz="2400" b="1" kern="0" noProof="0" dirty="0">
              <a:ea typeface="ＭＳ Ｐゴシック" pitchFamily="34" charset="-128"/>
              <a:cs typeface="Arial" panose="020B0604020202020204" pitchFamily="34" charset="0"/>
            </a:endParaRPr>
          </a:p>
          <a:p>
            <a:pPr marL="0" indent="0" algn="ctr">
              <a:spcBef>
                <a:spcPts val="0"/>
              </a:spcBef>
              <a:spcAft>
                <a:spcPts val="0"/>
              </a:spcAft>
              <a:buNone/>
            </a:pPr>
            <a:endParaRPr lang="es-GT" sz="2400" b="1" kern="0" noProof="0" dirty="0">
              <a:ea typeface="ＭＳ Ｐゴシック" pitchFamily="34" charset="-128"/>
              <a:cs typeface="Arial" panose="020B0604020202020204" pitchFamily="34" charset="0"/>
            </a:endParaRPr>
          </a:p>
          <a:p>
            <a:pPr marL="0" indent="0" algn="ctr">
              <a:spcBef>
                <a:spcPts val="0"/>
              </a:spcBef>
              <a:spcAft>
                <a:spcPts val="0"/>
              </a:spcAft>
              <a:buNone/>
            </a:pPr>
            <a:endParaRPr lang="es-GT" sz="2400" b="1" kern="0" noProof="0" dirty="0">
              <a:ea typeface="ＭＳ Ｐゴシック" pitchFamily="34" charset="-128"/>
              <a:cs typeface="Arial" panose="020B0604020202020204" pitchFamily="34" charset="0"/>
            </a:endParaRPr>
          </a:p>
          <a:p>
            <a:pPr marL="0" indent="0" algn="ctr">
              <a:spcBef>
                <a:spcPts val="0"/>
              </a:spcBef>
              <a:spcAft>
                <a:spcPts val="0"/>
              </a:spcAft>
              <a:buNone/>
            </a:pPr>
            <a:endParaRPr lang="es-GT" sz="2400" b="1" kern="0" noProof="0" dirty="0">
              <a:ea typeface="ＭＳ Ｐゴシック" pitchFamily="34" charset="-128"/>
              <a:cs typeface="Arial" panose="020B0604020202020204" pitchFamily="34" charset="0"/>
            </a:endParaRPr>
          </a:p>
          <a:p>
            <a:pPr marL="0" indent="0" algn="ctr">
              <a:spcBef>
                <a:spcPts val="0"/>
              </a:spcBef>
              <a:spcAft>
                <a:spcPts val="0"/>
              </a:spcAft>
              <a:buNone/>
            </a:pPr>
            <a:endParaRPr lang="es-GT" sz="2400" b="1" kern="0" noProof="0" dirty="0">
              <a:ea typeface="ＭＳ Ｐゴシック" pitchFamily="34" charset="-128"/>
              <a:cs typeface="Arial" panose="020B0604020202020204" pitchFamily="34" charset="0"/>
            </a:endParaRPr>
          </a:p>
          <a:p>
            <a:pPr marL="0" indent="0" algn="ctr">
              <a:spcBef>
                <a:spcPts val="0"/>
              </a:spcBef>
              <a:spcAft>
                <a:spcPts val="0"/>
              </a:spcAft>
              <a:buNone/>
            </a:pPr>
            <a:endParaRPr lang="es-GT" sz="2400" b="1" kern="0" noProof="0" dirty="0">
              <a:ea typeface="ＭＳ Ｐゴシック" pitchFamily="34" charset="-128"/>
              <a:cs typeface="Arial" panose="020B0604020202020204" pitchFamily="34" charset="0"/>
            </a:endParaRPr>
          </a:p>
          <a:p>
            <a:pPr marL="0" indent="0" algn="ctr">
              <a:spcBef>
                <a:spcPts val="0"/>
              </a:spcBef>
              <a:spcAft>
                <a:spcPts val="0"/>
              </a:spcAft>
              <a:buNone/>
            </a:pPr>
            <a:endParaRPr lang="es-GT" sz="2400" b="1" noProof="0" dirty="0"/>
          </a:p>
        </p:txBody>
      </p:sp>
      <p:sp>
        <p:nvSpPr>
          <p:cNvPr id="2" name="Title 1"/>
          <p:cNvSpPr>
            <a:spLocks noGrp="1"/>
          </p:cNvSpPr>
          <p:nvPr>
            <p:ph type="title"/>
          </p:nvPr>
        </p:nvSpPr>
        <p:spPr/>
        <p:txBody>
          <a:bodyPr/>
          <a:lstStyle/>
          <a:p>
            <a:r>
              <a:rPr lang="es-GT" noProof="0" dirty="0"/>
              <a:t>Conteos frente a tasas de ataque</a:t>
            </a:r>
          </a:p>
        </p:txBody>
      </p:sp>
      <p:sp>
        <p:nvSpPr>
          <p:cNvPr id="4" name="Text Placeholder 1"/>
          <p:cNvSpPr txBox="1">
            <a:spLocks/>
          </p:cNvSpPr>
          <p:nvPr/>
        </p:nvSpPr>
        <p:spPr>
          <a:xfrm>
            <a:off x="8655222" y="4772285"/>
            <a:ext cx="2766350" cy="582592"/>
          </a:xfrm>
          <a:prstGeom prst="rect">
            <a:avLst/>
          </a:prstGeom>
        </p:spPr>
        <p:txBody>
          <a:bodyPr anchor="t" anchorCtr="0"/>
          <a:lstStyle>
            <a:lvl1pPr marL="0" indent="0" algn="l" defTabSz="914400" rtl="0" eaLnBrk="1" latinLnBrk="0" hangingPunct="1">
              <a:lnSpc>
                <a:spcPts val="3900"/>
              </a:lnSpc>
              <a:spcBef>
                <a:spcPts val="0"/>
              </a:spcBef>
              <a:buFont typeface="Arial" panose="020B0604020202020204" pitchFamily="34" charset="0"/>
              <a:buNone/>
              <a:defRPr lang="en-US" sz="3600" b="0" kern="1200" baseline="0" dirty="0">
                <a:solidFill>
                  <a:schemeClr val="accent5"/>
                </a:solidFill>
                <a:latin typeface="Franklin Gothic Medium" panose="020B0603020102020204" pitchFamily="34" charset="0"/>
                <a:ea typeface="+mn-ea"/>
                <a:cs typeface="Arial"/>
              </a:defRPr>
            </a:lvl1pPr>
            <a:lvl2pPr marL="742950" indent="-285750" algn="l" defTabSz="914400" rtl="0" eaLnBrk="1" latinLnBrk="0" hangingPunct="1">
              <a:spcBef>
                <a:spcPct val="20000"/>
              </a:spcBef>
              <a:buFont typeface="Arial" panose="020B0604020202020204" pitchFamily="34" charset="0"/>
              <a:buChar char="–"/>
              <a:defRPr sz="2800" kern="1200">
                <a:solidFill>
                  <a:schemeClr val="accent5"/>
                </a:solidFill>
                <a:latin typeface="Arial"/>
                <a:ea typeface="+mn-ea"/>
                <a:cs typeface="Arial"/>
              </a:defRPr>
            </a:lvl2pPr>
            <a:lvl3pPr marL="1143000" indent="-228600" algn="l" defTabSz="914400" rtl="0" eaLnBrk="1" latinLnBrk="0" hangingPunct="1">
              <a:spcBef>
                <a:spcPct val="20000"/>
              </a:spcBef>
              <a:buFont typeface="Arial" panose="020B0604020202020204" pitchFamily="34" charset="0"/>
              <a:buChar char="•"/>
              <a:defRPr sz="2800" kern="1200">
                <a:solidFill>
                  <a:schemeClr val="accent5"/>
                </a:solidFill>
                <a:latin typeface="Arial"/>
                <a:ea typeface="+mn-ea"/>
                <a:cs typeface="Arial"/>
              </a:defRPr>
            </a:lvl3pPr>
            <a:lvl4pPr marL="1600200" indent="-228600" algn="l" defTabSz="914400" rtl="0" eaLnBrk="1" latinLnBrk="0" hangingPunct="1">
              <a:spcBef>
                <a:spcPct val="20000"/>
              </a:spcBef>
              <a:buFont typeface="Arial" panose="020B0604020202020204" pitchFamily="34" charset="0"/>
              <a:buChar char="–"/>
              <a:defRPr sz="2800" kern="1200">
                <a:solidFill>
                  <a:schemeClr val="accent5"/>
                </a:solidFill>
                <a:latin typeface="Arial"/>
                <a:ea typeface="+mn-ea"/>
                <a:cs typeface="Arial"/>
              </a:defRPr>
            </a:lvl4pPr>
            <a:lvl5pPr marL="2057400" indent="-228600" algn="l" defTabSz="914400" rtl="0" eaLnBrk="1" latinLnBrk="0" hangingPunct="1">
              <a:spcBef>
                <a:spcPct val="20000"/>
              </a:spcBef>
              <a:buFont typeface="Arial" panose="020B0604020202020204" pitchFamily="34" charset="0"/>
              <a:buChar char="»"/>
              <a:defRPr sz="2800" kern="1200">
                <a:solidFill>
                  <a:schemeClr val="accent5"/>
                </a:solidFill>
                <a:latin typeface="Arial"/>
                <a:ea typeface="+mn-ea"/>
                <a:cs typeface="Arial"/>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00000"/>
              </a:lnSpc>
            </a:pPr>
            <a:r>
              <a:rPr lang="es-GT" sz="2800" b="1" noProof="0" dirty="0">
                <a:solidFill>
                  <a:srgbClr val="00953A"/>
                </a:solidFill>
                <a:latin typeface="Arial" panose="020B0604020202020204" pitchFamily="34" charset="0"/>
                <a:cs typeface="Arial" panose="020B0604020202020204" pitchFamily="34" charset="0"/>
              </a:rPr>
              <a:t>1-14 años</a:t>
            </a:r>
          </a:p>
        </p:txBody>
      </p:sp>
      <p:sp>
        <p:nvSpPr>
          <p:cNvPr id="5" name="Text Placeholder 7"/>
          <p:cNvSpPr txBox="1">
            <a:spLocks/>
          </p:cNvSpPr>
          <p:nvPr/>
        </p:nvSpPr>
        <p:spPr>
          <a:xfrm>
            <a:off x="1976946" y="1377327"/>
            <a:ext cx="8530632" cy="416289"/>
          </a:xfrm>
          <a:prstGeom prst="rect">
            <a:avLst/>
          </a:prstGeom>
        </p:spPr>
        <p:txBody>
          <a:bodyPr/>
          <a:lstStyle>
            <a:lvl1pPr marL="287338" indent="-287338" algn="l" rtl="0" eaLnBrk="0" fontAlgn="base" hangingPunct="0">
              <a:spcBef>
                <a:spcPct val="20000"/>
              </a:spcBef>
              <a:spcAft>
                <a:spcPct val="0"/>
              </a:spcAft>
              <a:buClr>
                <a:srgbClr val="C00000"/>
              </a:buClr>
              <a:buSzPct val="100000"/>
              <a:buFont typeface="Wingdings" panose="05000000000000000000" pitchFamily="2" charset="2"/>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SzPct val="100000"/>
              <a:buFont typeface="Arial" panose="020B0604020202020204" pitchFamily="34" charset="0"/>
              <a:buChar char="–"/>
              <a:defRPr sz="2400">
                <a:solidFill>
                  <a:schemeClr val="tx1"/>
                </a:solidFill>
                <a:latin typeface="+mn-lt"/>
                <a:cs typeface="+mn-cs"/>
              </a:defRPr>
            </a:lvl2pPr>
            <a:lvl3pPr marL="1200150" indent="-285750" algn="l" rtl="0" eaLnBrk="0" fontAlgn="base" hangingPunct="0">
              <a:spcBef>
                <a:spcPct val="20000"/>
              </a:spcBef>
              <a:spcAft>
                <a:spcPct val="0"/>
              </a:spcAft>
              <a:buClr>
                <a:srgbClr val="C00000"/>
              </a:buClr>
              <a:buSzPct val="100000"/>
              <a:buFont typeface="Arial" panose="020B0604020202020204" pitchFamily="34" charset="0"/>
              <a:buChar char="•"/>
              <a:defRPr sz="20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1600">
                <a:solidFill>
                  <a:schemeClr val="tx1"/>
                </a:solidFill>
                <a:latin typeface="+mn-lt"/>
                <a:cs typeface="+mn-cs"/>
              </a:defRPr>
            </a:lvl5pPr>
            <a:lvl6pPr marL="2514600" indent="-228600" algn="l" rtl="0" fontAlgn="base">
              <a:spcBef>
                <a:spcPct val="20000"/>
              </a:spcBef>
              <a:spcAft>
                <a:spcPct val="0"/>
              </a:spcAft>
              <a:buChar char="»"/>
              <a:defRPr sz="1600">
                <a:solidFill>
                  <a:schemeClr val="tx1"/>
                </a:solidFill>
                <a:latin typeface="+mn-lt"/>
                <a:cs typeface="+mn-cs"/>
              </a:defRPr>
            </a:lvl6pPr>
            <a:lvl7pPr marL="2971800" indent="-228600" algn="l" rtl="0" fontAlgn="base">
              <a:spcBef>
                <a:spcPct val="20000"/>
              </a:spcBef>
              <a:spcAft>
                <a:spcPct val="0"/>
              </a:spcAft>
              <a:buChar char="»"/>
              <a:defRPr sz="1600">
                <a:solidFill>
                  <a:schemeClr val="tx1"/>
                </a:solidFill>
                <a:latin typeface="+mn-lt"/>
                <a:cs typeface="+mn-cs"/>
              </a:defRPr>
            </a:lvl7pPr>
            <a:lvl8pPr marL="3429000" indent="-228600" algn="l" rtl="0" fontAlgn="base">
              <a:spcBef>
                <a:spcPct val="20000"/>
              </a:spcBef>
              <a:spcAft>
                <a:spcPct val="0"/>
              </a:spcAft>
              <a:buChar char="»"/>
              <a:defRPr sz="1600">
                <a:solidFill>
                  <a:schemeClr val="tx1"/>
                </a:solidFill>
                <a:latin typeface="+mn-lt"/>
                <a:cs typeface="+mn-cs"/>
              </a:defRPr>
            </a:lvl8pPr>
            <a:lvl9pPr marL="3886200" indent="-228600" algn="l" rtl="0" fontAlgn="base">
              <a:spcBef>
                <a:spcPct val="20000"/>
              </a:spcBef>
              <a:spcAft>
                <a:spcPct val="0"/>
              </a:spcAft>
              <a:buChar char="»"/>
              <a:defRPr sz="1600">
                <a:solidFill>
                  <a:schemeClr val="tx1"/>
                </a:solidFill>
                <a:latin typeface="+mn-lt"/>
                <a:cs typeface="+mn-cs"/>
              </a:defRPr>
            </a:lvl9pPr>
          </a:lstStyle>
          <a:p>
            <a:pPr marL="0" indent="0" algn="ctr">
              <a:spcBef>
                <a:spcPts val="0"/>
              </a:spcBef>
              <a:buNone/>
            </a:pPr>
            <a:endParaRPr lang="es-GT" sz="2000" kern="0" noProof="0" dirty="0"/>
          </a:p>
        </p:txBody>
      </p:sp>
      <p:graphicFrame>
        <p:nvGraphicFramePr>
          <p:cNvPr id="7" name="Content Placeholder 3"/>
          <p:cNvGraphicFramePr>
            <a:graphicFrameLocks/>
          </p:cNvGraphicFramePr>
          <p:nvPr>
            <p:extLst>
              <p:ext uri="{D42A27DB-BD31-4B8C-83A1-F6EECF244321}">
                <p14:modId xmlns:p14="http://schemas.microsoft.com/office/powerpoint/2010/main" val="3127300940"/>
              </p:ext>
            </p:extLst>
          </p:nvPr>
        </p:nvGraphicFramePr>
        <p:xfrm>
          <a:off x="1905349" y="1866685"/>
          <a:ext cx="8381299" cy="2773680"/>
        </p:xfrm>
        <a:graphic>
          <a:graphicData uri="http://schemas.openxmlformats.org/drawingml/2006/table">
            <a:tbl>
              <a:tblPr firstRow="1" bandRow="1">
                <a:tableStyleId>{68D230F3-CF80-4859-8CE7-A43EE81993B5}</a:tableStyleId>
              </a:tblPr>
              <a:tblGrid>
                <a:gridCol w="1777624">
                  <a:extLst>
                    <a:ext uri="{9D8B030D-6E8A-4147-A177-3AD203B41FA5}">
                      <a16:colId xmlns:a16="http://schemas.microsoft.com/office/drawing/2014/main" val="20000"/>
                    </a:ext>
                  </a:extLst>
                </a:gridCol>
                <a:gridCol w="2201225">
                  <a:extLst>
                    <a:ext uri="{9D8B030D-6E8A-4147-A177-3AD203B41FA5}">
                      <a16:colId xmlns:a16="http://schemas.microsoft.com/office/drawing/2014/main" val="20001"/>
                    </a:ext>
                  </a:extLst>
                </a:gridCol>
                <a:gridCol w="2201225">
                  <a:extLst>
                    <a:ext uri="{9D8B030D-6E8A-4147-A177-3AD203B41FA5}">
                      <a16:colId xmlns:a16="http://schemas.microsoft.com/office/drawing/2014/main" val="20002"/>
                    </a:ext>
                  </a:extLst>
                </a:gridCol>
                <a:gridCol w="2201225">
                  <a:extLst>
                    <a:ext uri="{9D8B030D-6E8A-4147-A177-3AD203B41FA5}">
                      <a16:colId xmlns:a16="http://schemas.microsoft.com/office/drawing/2014/main" val="20003"/>
                    </a:ext>
                  </a:extLst>
                </a:gridCol>
              </a:tblGrid>
              <a:tr h="274320">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pPr algn="ctr"/>
                      <a:r>
                        <a:rPr lang="es-GT" sz="2000" noProof="0" dirty="0">
                          <a:solidFill>
                            <a:schemeClr val="tx1"/>
                          </a:solidFill>
                          <a:latin typeface="+mn-lt"/>
                        </a:rPr>
                        <a:t>Edad (años)</a:t>
                      </a:r>
                      <a:endParaRPr lang="es-GT" sz="2000" noProof="0" dirty="0">
                        <a:solidFill>
                          <a:schemeClr val="tx1"/>
                        </a:solidFill>
                        <a:latin typeface="+mn-lt"/>
                        <a:cs typeface="Arial" panose="020B0604020202020204" pitchFamily="34" charset="0"/>
                      </a:endParaRPr>
                    </a:p>
                  </a:txBody>
                  <a:tcPr marL="100773" marR="10077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pPr algn="ctr"/>
                      <a:r>
                        <a:rPr lang="es-GT" sz="2000" noProof="0" dirty="0">
                          <a:solidFill>
                            <a:schemeClr val="tx1"/>
                          </a:solidFill>
                          <a:latin typeface="+mn-lt"/>
                        </a:rPr>
                        <a:t>Hombre</a:t>
                      </a:r>
                      <a:endParaRPr lang="es-GT" sz="2000" noProof="0" dirty="0">
                        <a:solidFill>
                          <a:schemeClr val="tx1"/>
                        </a:solidFill>
                        <a:latin typeface="+mn-lt"/>
                        <a:cs typeface="Arial" panose="020B0604020202020204" pitchFamily="34" charset="0"/>
                      </a:endParaRPr>
                    </a:p>
                  </a:txBody>
                  <a:tcPr marL="100773" marR="10077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pPr algn="ctr"/>
                      <a:r>
                        <a:rPr lang="es-GT" sz="2000" noProof="0" dirty="0">
                          <a:solidFill>
                            <a:schemeClr val="tx1"/>
                          </a:solidFill>
                          <a:latin typeface="+mn-lt"/>
                        </a:rPr>
                        <a:t>Mujer</a:t>
                      </a:r>
                      <a:endParaRPr lang="es-GT" sz="2000" noProof="0" dirty="0">
                        <a:solidFill>
                          <a:schemeClr val="tx1"/>
                        </a:solidFill>
                        <a:latin typeface="+mn-lt"/>
                        <a:cs typeface="Arial" panose="020B0604020202020204" pitchFamily="34" charset="0"/>
                      </a:endParaRPr>
                    </a:p>
                  </a:txBody>
                  <a:tcPr marL="100773" marR="10077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pPr algn="ctr"/>
                      <a:r>
                        <a:rPr lang="es-GT" sz="2000" noProof="0" dirty="0">
                          <a:solidFill>
                            <a:schemeClr val="tx1"/>
                          </a:solidFill>
                          <a:latin typeface="+mn-lt"/>
                        </a:rPr>
                        <a:t>Total</a:t>
                      </a:r>
                      <a:endParaRPr lang="es-GT" sz="2000" noProof="0" dirty="0">
                        <a:solidFill>
                          <a:schemeClr val="tx1"/>
                        </a:solidFill>
                        <a:latin typeface="+mn-lt"/>
                        <a:cs typeface="Arial" panose="020B0604020202020204" pitchFamily="34" charset="0"/>
                      </a:endParaRPr>
                    </a:p>
                  </a:txBody>
                  <a:tcPr marL="100773" marR="10077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0000"/>
                  </a:ext>
                </a:extLst>
              </a:tr>
              <a:tr h="27432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es-GT" sz="2000" noProof="0" dirty="0">
                          <a:solidFill>
                            <a:schemeClr val="tx1"/>
                          </a:solidFill>
                          <a:latin typeface="+mn-lt"/>
                        </a:rPr>
                        <a:t>&lt;1</a:t>
                      </a:r>
                      <a:endParaRPr lang="es-GT" sz="2000" noProof="0" dirty="0">
                        <a:solidFill>
                          <a:schemeClr val="tx1"/>
                        </a:solidFill>
                        <a:latin typeface="+mn-lt"/>
                        <a:cs typeface="Arial" panose="020B0604020202020204" pitchFamily="34" charset="0"/>
                      </a:endParaRPr>
                    </a:p>
                  </a:txBody>
                  <a:tcPr marL="100773" marR="10077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es-GT" sz="2000" noProof="0" dirty="0">
                          <a:solidFill>
                            <a:schemeClr val="tx1"/>
                          </a:solidFill>
                          <a:latin typeface="+mn-lt"/>
                        </a:rPr>
                        <a:t>9</a:t>
                      </a:r>
                      <a:endParaRPr lang="es-GT" sz="2000" noProof="0" dirty="0">
                        <a:solidFill>
                          <a:schemeClr val="tx1"/>
                        </a:solidFill>
                        <a:latin typeface="+mn-lt"/>
                        <a:cs typeface="Arial" panose="020B0604020202020204" pitchFamily="34" charset="0"/>
                      </a:endParaRPr>
                    </a:p>
                  </a:txBody>
                  <a:tcPr marL="100773" marR="10077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es-GT" sz="2000" noProof="0" dirty="0">
                          <a:solidFill>
                            <a:schemeClr val="tx1"/>
                          </a:solidFill>
                          <a:latin typeface="+mn-lt"/>
                        </a:rPr>
                        <a:t>17</a:t>
                      </a:r>
                      <a:endParaRPr lang="es-GT" sz="2000" noProof="0" dirty="0">
                        <a:solidFill>
                          <a:schemeClr val="tx1"/>
                        </a:solidFill>
                        <a:latin typeface="+mn-lt"/>
                        <a:cs typeface="Arial" panose="020B0604020202020204" pitchFamily="34" charset="0"/>
                      </a:endParaRPr>
                    </a:p>
                  </a:txBody>
                  <a:tcPr marL="100773" marR="10077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es-GT" sz="2000" b="1" noProof="0" dirty="0">
                          <a:solidFill>
                            <a:schemeClr val="tx1"/>
                          </a:solidFill>
                          <a:latin typeface="+mn-lt"/>
                        </a:rPr>
                        <a:t>26</a:t>
                      </a:r>
                      <a:endParaRPr lang="es-GT" sz="2000" b="1" noProof="0" dirty="0">
                        <a:solidFill>
                          <a:schemeClr val="tx1"/>
                        </a:solidFill>
                        <a:latin typeface="+mn-lt"/>
                        <a:cs typeface="Arial" panose="020B0604020202020204" pitchFamily="34" charset="0"/>
                      </a:endParaRPr>
                    </a:p>
                  </a:txBody>
                  <a:tcPr marL="100773" marR="10077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27432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es-GT" sz="2000" noProof="0" dirty="0">
                          <a:solidFill>
                            <a:schemeClr val="tx1"/>
                          </a:solidFill>
                          <a:latin typeface="+mn-lt"/>
                        </a:rPr>
                        <a:t>1-14</a:t>
                      </a:r>
                      <a:endParaRPr lang="es-GT" sz="2000" noProof="0" dirty="0">
                        <a:solidFill>
                          <a:schemeClr val="tx1"/>
                        </a:solidFill>
                        <a:latin typeface="+mn-lt"/>
                        <a:cs typeface="Arial" panose="020B0604020202020204" pitchFamily="34" charset="0"/>
                      </a:endParaRPr>
                    </a:p>
                  </a:txBody>
                  <a:tcPr marL="100773" marR="10077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es-GT" sz="2000" noProof="0" dirty="0">
                          <a:solidFill>
                            <a:schemeClr val="tx1"/>
                          </a:solidFill>
                          <a:latin typeface="+mn-lt"/>
                        </a:rPr>
                        <a:t>152</a:t>
                      </a:r>
                      <a:endParaRPr lang="es-GT" sz="2000" noProof="0" dirty="0">
                        <a:solidFill>
                          <a:schemeClr val="tx1"/>
                        </a:solidFill>
                        <a:latin typeface="+mn-lt"/>
                        <a:cs typeface="Arial" panose="020B0604020202020204" pitchFamily="34" charset="0"/>
                      </a:endParaRPr>
                    </a:p>
                  </a:txBody>
                  <a:tcPr marL="100773" marR="10077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es-GT" sz="2000" noProof="0" dirty="0">
                          <a:solidFill>
                            <a:schemeClr val="tx1"/>
                          </a:solidFill>
                          <a:latin typeface="+mn-lt"/>
                        </a:rPr>
                        <a:t>107</a:t>
                      </a:r>
                      <a:endParaRPr lang="es-GT" sz="2000" noProof="0" dirty="0">
                        <a:solidFill>
                          <a:schemeClr val="tx1"/>
                        </a:solidFill>
                        <a:latin typeface="+mn-lt"/>
                        <a:cs typeface="Arial" panose="020B0604020202020204" pitchFamily="34" charset="0"/>
                      </a:endParaRPr>
                    </a:p>
                  </a:txBody>
                  <a:tcPr marL="100773" marR="10077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es-GT" sz="2000" b="1" noProof="0" dirty="0">
                          <a:solidFill>
                            <a:schemeClr val="tx1"/>
                          </a:solidFill>
                          <a:latin typeface="+mn-lt"/>
                        </a:rPr>
                        <a:t>259</a:t>
                      </a:r>
                      <a:endParaRPr lang="es-GT" sz="2000" b="1" noProof="0" dirty="0">
                        <a:solidFill>
                          <a:schemeClr val="tx1"/>
                        </a:solidFill>
                        <a:latin typeface="+mn-lt"/>
                        <a:cs typeface="Arial" panose="020B0604020202020204" pitchFamily="34" charset="0"/>
                      </a:endParaRPr>
                    </a:p>
                  </a:txBody>
                  <a:tcPr marL="100773" marR="10077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27432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es-GT" sz="2000" noProof="0" dirty="0">
                          <a:solidFill>
                            <a:schemeClr val="tx1"/>
                          </a:solidFill>
                          <a:latin typeface="+mn-lt"/>
                        </a:rPr>
                        <a:t>15-29</a:t>
                      </a:r>
                      <a:endParaRPr lang="es-GT" sz="2000" noProof="0" dirty="0">
                        <a:solidFill>
                          <a:schemeClr val="tx1"/>
                        </a:solidFill>
                        <a:latin typeface="+mn-lt"/>
                        <a:cs typeface="Arial" panose="020B0604020202020204" pitchFamily="34" charset="0"/>
                      </a:endParaRPr>
                    </a:p>
                  </a:txBody>
                  <a:tcPr marL="100773" marR="10077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es-GT" sz="2000" noProof="0" dirty="0">
                          <a:solidFill>
                            <a:schemeClr val="tx1"/>
                          </a:solidFill>
                          <a:latin typeface="+mn-lt"/>
                        </a:rPr>
                        <a:t>44</a:t>
                      </a:r>
                      <a:endParaRPr lang="es-GT" sz="2000" noProof="0" dirty="0">
                        <a:solidFill>
                          <a:schemeClr val="tx1"/>
                        </a:solidFill>
                        <a:latin typeface="+mn-lt"/>
                        <a:cs typeface="Arial" panose="020B0604020202020204" pitchFamily="34" charset="0"/>
                      </a:endParaRPr>
                    </a:p>
                  </a:txBody>
                  <a:tcPr marL="100773" marR="10077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es-GT" sz="2000" noProof="0" dirty="0">
                          <a:solidFill>
                            <a:schemeClr val="tx1"/>
                          </a:solidFill>
                          <a:latin typeface="+mn-lt"/>
                        </a:rPr>
                        <a:t>51</a:t>
                      </a:r>
                      <a:endParaRPr lang="es-GT" sz="2000" noProof="0" dirty="0">
                        <a:solidFill>
                          <a:schemeClr val="tx1"/>
                        </a:solidFill>
                        <a:latin typeface="+mn-lt"/>
                        <a:cs typeface="Arial" panose="020B0604020202020204" pitchFamily="34" charset="0"/>
                      </a:endParaRPr>
                    </a:p>
                  </a:txBody>
                  <a:tcPr marL="100773" marR="10077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es-GT" sz="2000" b="1" noProof="0" dirty="0">
                          <a:solidFill>
                            <a:schemeClr val="tx1"/>
                          </a:solidFill>
                          <a:latin typeface="+mn-lt"/>
                        </a:rPr>
                        <a:t>95</a:t>
                      </a:r>
                      <a:endParaRPr lang="es-GT" sz="2000" b="1" noProof="0" dirty="0">
                        <a:solidFill>
                          <a:schemeClr val="tx1"/>
                        </a:solidFill>
                        <a:latin typeface="+mn-lt"/>
                        <a:cs typeface="Arial" panose="020B0604020202020204" pitchFamily="34" charset="0"/>
                      </a:endParaRPr>
                    </a:p>
                  </a:txBody>
                  <a:tcPr marL="100773" marR="10077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27432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es-GT" sz="2000" noProof="0" dirty="0">
                          <a:solidFill>
                            <a:schemeClr val="tx1"/>
                          </a:solidFill>
                          <a:latin typeface="+mn-lt"/>
                        </a:rPr>
                        <a:t>30-49</a:t>
                      </a:r>
                      <a:endParaRPr lang="es-GT" sz="2000" noProof="0" dirty="0">
                        <a:solidFill>
                          <a:schemeClr val="tx1"/>
                        </a:solidFill>
                        <a:latin typeface="+mn-lt"/>
                        <a:cs typeface="Arial" panose="020B0604020202020204" pitchFamily="34" charset="0"/>
                      </a:endParaRPr>
                    </a:p>
                  </a:txBody>
                  <a:tcPr marL="100773" marR="10077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es-GT" sz="2000" noProof="0" dirty="0">
                          <a:solidFill>
                            <a:schemeClr val="tx1"/>
                          </a:solidFill>
                          <a:latin typeface="+mn-lt"/>
                        </a:rPr>
                        <a:t>17</a:t>
                      </a:r>
                      <a:endParaRPr lang="es-GT" sz="2000" noProof="0" dirty="0">
                        <a:solidFill>
                          <a:schemeClr val="tx1"/>
                        </a:solidFill>
                        <a:latin typeface="+mn-lt"/>
                        <a:cs typeface="Arial" panose="020B0604020202020204" pitchFamily="34" charset="0"/>
                      </a:endParaRPr>
                    </a:p>
                  </a:txBody>
                  <a:tcPr marL="100773" marR="10077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es-GT" sz="2000" noProof="0" dirty="0">
                          <a:solidFill>
                            <a:schemeClr val="tx1"/>
                          </a:solidFill>
                          <a:latin typeface="+mn-lt"/>
                        </a:rPr>
                        <a:t>24</a:t>
                      </a:r>
                      <a:endParaRPr lang="es-GT" sz="2000" noProof="0" dirty="0">
                        <a:solidFill>
                          <a:schemeClr val="tx1"/>
                        </a:solidFill>
                        <a:latin typeface="+mn-lt"/>
                        <a:cs typeface="Arial" panose="020B0604020202020204" pitchFamily="34" charset="0"/>
                      </a:endParaRPr>
                    </a:p>
                  </a:txBody>
                  <a:tcPr marL="100773" marR="10077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es-GT" sz="2000" b="1" noProof="0" dirty="0">
                          <a:solidFill>
                            <a:schemeClr val="tx1"/>
                          </a:solidFill>
                          <a:latin typeface="+mn-lt"/>
                        </a:rPr>
                        <a:t>41</a:t>
                      </a:r>
                      <a:endParaRPr lang="es-GT" sz="2000" b="1" noProof="0" dirty="0">
                        <a:solidFill>
                          <a:schemeClr val="tx1"/>
                        </a:solidFill>
                        <a:latin typeface="+mn-lt"/>
                        <a:cs typeface="Arial" panose="020B0604020202020204" pitchFamily="34" charset="0"/>
                      </a:endParaRPr>
                    </a:p>
                  </a:txBody>
                  <a:tcPr marL="100773" marR="10077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27432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es-GT" sz="2000" noProof="0" dirty="0">
                          <a:solidFill>
                            <a:schemeClr val="tx1"/>
                          </a:solidFill>
                          <a:latin typeface="+mn-lt"/>
                        </a:rPr>
                        <a:t>≥50</a:t>
                      </a:r>
                      <a:endParaRPr lang="es-GT" sz="2000" noProof="0" dirty="0">
                        <a:solidFill>
                          <a:schemeClr val="tx1"/>
                        </a:solidFill>
                        <a:latin typeface="+mn-lt"/>
                        <a:cs typeface="Arial" panose="020B0604020202020204" pitchFamily="34" charset="0"/>
                      </a:endParaRPr>
                    </a:p>
                  </a:txBody>
                  <a:tcPr marL="100773" marR="10077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es-GT" sz="2000" noProof="0" dirty="0">
                          <a:solidFill>
                            <a:schemeClr val="tx1"/>
                          </a:solidFill>
                          <a:latin typeface="+mn-lt"/>
                        </a:rPr>
                        <a:t>8</a:t>
                      </a:r>
                      <a:endParaRPr lang="es-GT" sz="2000" noProof="0" dirty="0">
                        <a:solidFill>
                          <a:schemeClr val="tx1"/>
                        </a:solidFill>
                        <a:latin typeface="+mn-lt"/>
                        <a:cs typeface="Arial" panose="020B0604020202020204" pitchFamily="34" charset="0"/>
                      </a:endParaRPr>
                    </a:p>
                  </a:txBody>
                  <a:tcPr marL="100773" marR="10077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es-GT" sz="2000" noProof="0" dirty="0">
                          <a:solidFill>
                            <a:schemeClr val="tx1"/>
                          </a:solidFill>
                          <a:latin typeface="+mn-lt"/>
                        </a:rPr>
                        <a:t>10</a:t>
                      </a:r>
                      <a:endParaRPr lang="es-GT" sz="2000" noProof="0" dirty="0">
                        <a:solidFill>
                          <a:schemeClr val="tx1"/>
                        </a:solidFill>
                        <a:latin typeface="+mn-lt"/>
                        <a:cs typeface="Arial" panose="020B0604020202020204" pitchFamily="34" charset="0"/>
                      </a:endParaRPr>
                    </a:p>
                  </a:txBody>
                  <a:tcPr marL="100773" marR="10077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es-GT" sz="2000" b="1" noProof="0" dirty="0">
                          <a:solidFill>
                            <a:schemeClr val="tx1"/>
                          </a:solidFill>
                          <a:latin typeface="+mn-lt"/>
                        </a:rPr>
                        <a:t>18</a:t>
                      </a:r>
                      <a:endParaRPr lang="es-GT" sz="2000" b="1" noProof="0" dirty="0">
                        <a:solidFill>
                          <a:schemeClr val="tx1"/>
                        </a:solidFill>
                        <a:latin typeface="+mn-lt"/>
                        <a:cs typeface="Arial" panose="020B0604020202020204" pitchFamily="34" charset="0"/>
                      </a:endParaRPr>
                    </a:p>
                  </a:txBody>
                  <a:tcPr marL="100773" marR="10077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274320">
                <a:tc>
                  <a:txBody>
                    <a:bodyPr/>
                    <a:lstStyle>
                      <a:lvl1pPr marL="0" algn="l" defTabSz="914400" rtl="0" eaLnBrk="1" latinLnBrk="0" hangingPunct="1">
                        <a:defRPr sz="1800" b="1" kern="1200">
                          <a:solidFill>
                            <a:schemeClr val="tx1"/>
                          </a:solidFill>
                          <a:latin typeface="Calibri"/>
                        </a:defRPr>
                      </a:lvl1pPr>
                      <a:lvl2pPr marL="457200" algn="l" defTabSz="914400" rtl="0" eaLnBrk="1" latinLnBrk="0" hangingPunct="1">
                        <a:defRPr sz="1800" b="1" kern="1200">
                          <a:solidFill>
                            <a:schemeClr val="tx1"/>
                          </a:solidFill>
                          <a:latin typeface="Calibri"/>
                        </a:defRPr>
                      </a:lvl2pPr>
                      <a:lvl3pPr marL="914400" algn="l" defTabSz="914400" rtl="0" eaLnBrk="1" latinLnBrk="0" hangingPunct="1">
                        <a:defRPr sz="1800" b="1" kern="1200">
                          <a:solidFill>
                            <a:schemeClr val="tx1"/>
                          </a:solidFill>
                          <a:latin typeface="Calibri"/>
                        </a:defRPr>
                      </a:lvl3pPr>
                      <a:lvl4pPr marL="1371600" algn="l" defTabSz="914400" rtl="0" eaLnBrk="1" latinLnBrk="0" hangingPunct="1">
                        <a:defRPr sz="1800" b="1" kern="1200">
                          <a:solidFill>
                            <a:schemeClr val="tx1"/>
                          </a:solidFill>
                          <a:latin typeface="Calibri"/>
                        </a:defRPr>
                      </a:lvl4pPr>
                      <a:lvl5pPr marL="1828800" algn="l" defTabSz="914400" rtl="0" eaLnBrk="1" latinLnBrk="0" hangingPunct="1">
                        <a:defRPr sz="1800" b="1" kern="1200">
                          <a:solidFill>
                            <a:schemeClr val="tx1"/>
                          </a:solidFill>
                          <a:latin typeface="Calibri"/>
                        </a:defRPr>
                      </a:lvl5pPr>
                      <a:lvl6pPr marL="2286000" algn="l" defTabSz="914400" rtl="0" eaLnBrk="1" latinLnBrk="0" hangingPunct="1">
                        <a:defRPr sz="1800" b="1" kern="1200">
                          <a:solidFill>
                            <a:schemeClr val="tx1"/>
                          </a:solidFill>
                          <a:latin typeface="Calibri"/>
                        </a:defRPr>
                      </a:lvl6pPr>
                      <a:lvl7pPr marL="2743200" algn="l" defTabSz="914400" rtl="0" eaLnBrk="1" latinLnBrk="0" hangingPunct="1">
                        <a:defRPr sz="1800" b="1" kern="1200">
                          <a:solidFill>
                            <a:schemeClr val="tx1"/>
                          </a:solidFill>
                          <a:latin typeface="Calibri"/>
                        </a:defRPr>
                      </a:lvl7pPr>
                      <a:lvl8pPr marL="3200400" algn="l" defTabSz="914400" rtl="0" eaLnBrk="1" latinLnBrk="0" hangingPunct="1">
                        <a:defRPr sz="1800" b="1" kern="1200">
                          <a:solidFill>
                            <a:schemeClr val="tx1"/>
                          </a:solidFill>
                          <a:latin typeface="Calibri"/>
                        </a:defRPr>
                      </a:lvl8pPr>
                      <a:lvl9pPr marL="3657600" algn="l" defTabSz="914400" rtl="0" eaLnBrk="1" latinLnBrk="0" hangingPunct="1">
                        <a:defRPr sz="1800" b="1" kern="1200">
                          <a:solidFill>
                            <a:schemeClr val="tx1"/>
                          </a:solidFill>
                          <a:latin typeface="Calibri"/>
                        </a:defRPr>
                      </a:lvl9pPr>
                    </a:lstStyle>
                    <a:p>
                      <a:pPr algn="ctr"/>
                      <a:r>
                        <a:rPr lang="es-GT" sz="2000" noProof="0" dirty="0">
                          <a:solidFill>
                            <a:schemeClr val="tx1"/>
                          </a:solidFill>
                          <a:latin typeface="+mn-lt"/>
                        </a:rPr>
                        <a:t>Total</a:t>
                      </a:r>
                      <a:endParaRPr lang="es-GT" sz="2000" noProof="0" dirty="0">
                        <a:solidFill>
                          <a:schemeClr val="tx1"/>
                        </a:solidFill>
                        <a:latin typeface="+mn-lt"/>
                        <a:cs typeface="Arial" panose="020B0604020202020204" pitchFamily="34" charset="0"/>
                      </a:endParaRPr>
                    </a:p>
                  </a:txBody>
                  <a:tcPr marL="100773" marR="10077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b="1" kern="1200">
                          <a:solidFill>
                            <a:schemeClr val="tx1"/>
                          </a:solidFill>
                          <a:latin typeface="Calibri"/>
                        </a:defRPr>
                      </a:lvl1pPr>
                      <a:lvl2pPr marL="457200" algn="l" defTabSz="914400" rtl="0" eaLnBrk="1" latinLnBrk="0" hangingPunct="1">
                        <a:defRPr sz="1800" b="1" kern="1200">
                          <a:solidFill>
                            <a:schemeClr val="tx1"/>
                          </a:solidFill>
                          <a:latin typeface="Calibri"/>
                        </a:defRPr>
                      </a:lvl2pPr>
                      <a:lvl3pPr marL="914400" algn="l" defTabSz="914400" rtl="0" eaLnBrk="1" latinLnBrk="0" hangingPunct="1">
                        <a:defRPr sz="1800" b="1" kern="1200">
                          <a:solidFill>
                            <a:schemeClr val="tx1"/>
                          </a:solidFill>
                          <a:latin typeface="Calibri"/>
                        </a:defRPr>
                      </a:lvl3pPr>
                      <a:lvl4pPr marL="1371600" algn="l" defTabSz="914400" rtl="0" eaLnBrk="1" latinLnBrk="0" hangingPunct="1">
                        <a:defRPr sz="1800" b="1" kern="1200">
                          <a:solidFill>
                            <a:schemeClr val="tx1"/>
                          </a:solidFill>
                          <a:latin typeface="Calibri"/>
                        </a:defRPr>
                      </a:lvl4pPr>
                      <a:lvl5pPr marL="1828800" algn="l" defTabSz="914400" rtl="0" eaLnBrk="1" latinLnBrk="0" hangingPunct="1">
                        <a:defRPr sz="1800" b="1" kern="1200">
                          <a:solidFill>
                            <a:schemeClr val="tx1"/>
                          </a:solidFill>
                          <a:latin typeface="Calibri"/>
                        </a:defRPr>
                      </a:lvl5pPr>
                      <a:lvl6pPr marL="2286000" algn="l" defTabSz="914400" rtl="0" eaLnBrk="1" latinLnBrk="0" hangingPunct="1">
                        <a:defRPr sz="1800" b="1" kern="1200">
                          <a:solidFill>
                            <a:schemeClr val="tx1"/>
                          </a:solidFill>
                          <a:latin typeface="Calibri"/>
                        </a:defRPr>
                      </a:lvl6pPr>
                      <a:lvl7pPr marL="2743200" algn="l" defTabSz="914400" rtl="0" eaLnBrk="1" latinLnBrk="0" hangingPunct="1">
                        <a:defRPr sz="1800" b="1" kern="1200">
                          <a:solidFill>
                            <a:schemeClr val="tx1"/>
                          </a:solidFill>
                          <a:latin typeface="Calibri"/>
                        </a:defRPr>
                      </a:lvl7pPr>
                      <a:lvl8pPr marL="3200400" algn="l" defTabSz="914400" rtl="0" eaLnBrk="1" latinLnBrk="0" hangingPunct="1">
                        <a:defRPr sz="1800" b="1" kern="1200">
                          <a:solidFill>
                            <a:schemeClr val="tx1"/>
                          </a:solidFill>
                          <a:latin typeface="Calibri"/>
                        </a:defRPr>
                      </a:lvl8pPr>
                      <a:lvl9pPr marL="3657600" algn="l" defTabSz="914400" rtl="0" eaLnBrk="1" latinLnBrk="0" hangingPunct="1">
                        <a:defRPr sz="1800" b="1" kern="1200">
                          <a:solidFill>
                            <a:schemeClr val="tx1"/>
                          </a:solidFill>
                          <a:latin typeface="Calibri"/>
                        </a:defRPr>
                      </a:lvl9pPr>
                    </a:lstStyle>
                    <a:p>
                      <a:pPr algn="ctr"/>
                      <a:r>
                        <a:rPr lang="es-GT" sz="2000" noProof="0" dirty="0">
                          <a:solidFill>
                            <a:schemeClr val="tx1"/>
                          </a:solidFill>
                          <a:latin typeface="+mn-lt"/>
                        </a:rPr>
                        <a:t>230</a:t>
                      </a:r>
                      <a:endParaRPr lang="es-GT" sz="2000" noProof="0" dirty="0">
                        <a:solidFill>
                          <a:schemeClr val="tx1"/>
                        </a:solidFill>
                        <a:latin typeface="+mn-lt"/>
                        <a:cs typeface="Arial" panose="020B0604020202020204" pitchFamily="34" charset="0"/>
                      </a:endParaRPr>
                    </a:p>
                  </a:txBody>
                  <a:tcPr marL="100773" marR="10077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b="1" kern="1200">
                          <a:solidFill>
                            <a:schemeClr val="tx1"/>
                          </a:solidFill>
                          <a:latin typeface="Calibri"/>
                        </a:defRPr>
                      </a:lvl1pPr>
                      <a:lvl2pPr marL="457200" algn="l" defTabSz="914400" rtl="0" eaLnBrk="1" latinLnBrk="0" hangingPunct="1">
                        <a:defRPr sz="1800" b="1" kern="1200">
                          <a:solidFill>
                            <a:schemeClr val="tx1"/>
                          </a:solidFill>
                          <a:latin typeface="Calibri"/>
                        </a:defRPr>
                      </a:lvl2pPr>
                      <a:lvl3pPr marL="914400" algn="l" defTabSz="914400" rtl="0" eaLnBrk="1" latinLnBrk="0" hangingPunct="1">
                        <a:defRPr sz="1800" b="1" kern="1200">
                          <a:solidFill>
                            <a:schemeClr val="tx1"/>
                          </a:solidFill>
                          <a:latin typeface="Calibri"/>
                        </a:defRPr>
                      </a:lvl3pPr>
                      <a:lvl4pPr marL="1371600" algn="l" defTabSz="914400" rtl="0" eaLnBrk="1" latinLnBrk="0" hangingPunct="1">
                        <a:defRPr sz="1800" b="1" kern="1200">
                          <a:solidFill>
                            <a:schemeClr val="tx1"/>
                          </a:solidFill>
                          <a:latin typeface="Calibri"/>
                        </a:defRPr>
                      </a:lvl4pPr>
                      <a:lvl5pPr marL="1828800" algn="l" defTabSz="914400" rtl="0" eaLnBrk="1" latinLnBrk="0" hangingPunct="1">
                        <a:defRPr sz="1800" b="1" kern="1200">
                          <a:solidFill>
                            <a:schemeClr val="tx1"/>
                          </a:solidFill>
                          <a:latin typeface="Calibri"/>
                        </a:defRPr>
                      </a:lvl5pPr>
                      <a:lvl6pPr marL="2286000" algn="l" defTabSz="914400" rtl="0" eaLnBrk="1" latinLnBrk="0" hangingPunct="1">
                        <a:defRPr sz="1800" b="1" kern="1200">
                          <a:solidFill>
                            <a:schemeClr val="tx1"/>
                          </a:solidFill>
                          <a:latin typeface="Calibri"/>
                        </a:defRPr>
                      </a:lvl6pPr>
                      <a:lvl7pPr marL="2743200" algn="l" defTabSz="914400" rtl="0" eaLnBrk="1" latinLnBrk="0" hangingPunct="1">
                        <a:defRPr sz="1800" b="1" kern="1200">
                          <a:solidFill>
                            <a:schemeClr val="tx1"/>
                          </a:solidFill>
                          <a:latin typeface="Calibri"/>
                        </a:defRPr>
                      </a:lvl7pPr>
                      <a:lvl8pPr marL="3200400" algn="l" defTabSz="914400" rtl="0" eaLnBrk="1" latinLnBrk="0" hangingPunct="1">
                        <a:defRPr sz="1800" b="1" kern="1200">
                          <a:solidFill>
                            <a:schemeClr val="tx1"/>
                          </a:solidFill>
                          <a:latin typeface="Calibri"/>
                        </a:defRPr>
                      </a:lvl8pPr>
                      <a:lvl9pPr marL="3657600" algn="l" defTabSz="914400" rtl="0" eaLnBrk="1" latinLnBrk="0" hangingPunct="1">
                        <a:defRPr sz="1800" b="1" kern="1200">
                          <a:solidFill>
                            <a:schemeClr val="tx1"/>
                          </a:solidFill>
                          <a:latin typeface="Calibri"/>
                        </a:defRPr>
                      </a:lvl9pPr>
                    </a:lstStyle>
                    <a:p>
                      <a:pPr algn="ctr"/>
                      <a:r>
                        <a:rPr lang="es-GT" sz="2000" noProof="0" dirty="0">
                          <a:solidFill>
                            <a:schemeClr val="tx1"/>
                          </a:solidFill>
                          <a:latin typeface="+mn-lt"/>
                        </a:rPr>
                        <a:t>209</a:t>
                      </a:r>
                      <a:endParaRPr lang="es-GT" sz="2000" noProof="0" dirty="0">
                        <a:solidFill>
                          <a:schemeClr val="tx1"/>
                        </a:solidFill>
                        <a:latin typeface="+mn-lt"/>
                        <a:cs typeface="Arial" panose="020B0604020202020204" pitchFamily="34" charset="0"/>
                      </a:endParaRPr>
                    </a:p>
                  </a:txBody>
                  <a:tcPr marL="100773" marR="10077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b="1" kern="1200">
                          <a:solidFill>
                            <a:schemeClr val="tx1"/>
                          </a:solidFill>
                          <a:latin typeface="Calibri"/>
                        </a:defRPr>
                      </a:lvl1pPr>
                      <a:lvl2pPr marL="457200" algn="l" defTabSz="914400" rtl="0" eaLnBrk="1" latinLnBrk="0" hangingPunct="1">
                        <a:defRPr sz="1800" b="1" kern="1200">
                          <a:solidFill>
                            <a:schemeClr val="tx1"/>
                          </a:solidFill>
                          <a:latin typeface="Calibri"/>
                        </a:defRPr>
                      </a:lvl2pPr>
                      <a:lvl3pPr marL="914400" algn="l" defTabSz="914400" rtl="0" eaLnBrk="1" latinLnBrk="0" hangingPunct="1">
                        <a:defRPr sz="1800" b="1" kern="1200">
                          <a:solidFill>
                            <a:schemeClr val="tx1"/>
                          </a:solidFill>
                          <a:latin typeface="Calibri"/>
                        </a:defRPr>
                      </a:lvl3pPr>
                      <a:lvl4pPr marL="1371600" algn="l" defTabSz="914400" rtl="0" eaLnBrk="1" latinLnBrk="0" hangingPunct="1">
                        <a:defRPr sz="1800" b="1" kern="1200">
                          <a:solidFill>
                            <a:schemeClr val="tx1"/>
                          </a:solidFill>
                          <a:latin typeface="Calibri"/>
                        </a:defRPr>
                      </a:lvl4pPr>
                      <a:lvl5pPr marL="1828800" algn="l" defTabSz="914400" rtl="0" eaLnBrk="1" latinLnBrk="0" hangingPunct="1">
                        <a:defRPr sz="1800" b="1" kern="1200">
                          <a:solidFill>
                            <a:schemeClr val="tx1"/>
                          </a:solidFill>
                          <a:latin typeface="Calibri"/>
                        </a:defRPr>
                      </a:lvl5pPr>
                      <a:lvl6pPr marL="2286000" algn="l" defTabSz="914400" rtl="0" eaLnBrk="1" latinLnBrk="0" hangingPunct="1">
                        <a:defRPr sz="1800" b="1" kern="1200">
                          <a:solidFill>
                            <a:schemeClr val="tx1"/>
                          </a:solidFill>
                          <a:latin typeface="Calibri"/>
                        </a:defRPr>
                      </a:lvl6pPr>
                      <a:lvl7pPr marL="2743200" algn="l" defTabSz="914400" rtl="0" eaLnBrk="1" latinLnBrk="0" hangingPunct="1">
                        <a:defRPr sz="1800" b="1" kern="1200">
                          <a:solidFill>
                            <a:schemeClr val="tx1"/>
                          </a:solidFill>
                          <a:latin typeface="Calibri"/>
                        </a:defRPr>
                      </a:lvl7pPr>
                      <a:lvl8pPr marL="3200400" algn="l" defTabSz="914400" rtl="0" eaLnBrk="1" latinLnBrk="0" hangingPunct="1">
                        <a:defRPr sz="1800" b="1" kern="1200">
                          <a:solidFill>
                            <a:schemeClr val="tx1"/>
                          </a:solidFill>
                          <a:latin typeface="Calibri"/>
                        </a:defRPr>
                      </a:lvl8pPr>
                      <a:lvl9pPr marL="3657600" algn="l" defTabSz="914400" rtl="0" eaLnBrk="1" latinLnBrk="0" hangingPunct="1">
                        <a:defRPr sz="1800" b="1" kern="1200">
                          <a:solidFill>
                            <a:schemeClr val="tx1"/>
                          </a:solidFill>
                          <a:latin typeface="Calibri"/>
                        </a:defRPr>
                      </a:lvl9pPr>
                    </a:lstStyle>
                    <a:p>
                      <a:pPr algn="ctr"/>
                      <a:r>
                        <a:rPr lang="es-GT" sz="2000" noProof="0" dirty="0">
                          <a:solidFill>
                            <a:schemeClr val="tx1"/>
                          </a:solidFill>
                          <a:latin typeface="+mn-lt"/>
                        </a:rPr>
                        <a:t>439</a:t>
                      </a:r>
                      <a:endParaRPr lang="es-GT" sz="2000" noProof="0" dirty="0">
                        <a:solidFill>
                          <a:schemeClr val="tx1"/>
                        </a:solidFill>
                        <a:latin typeface="+mn-lt"/>
                        <a:cs typeface="Arial" panose="020B0604020202020204" pitchFamily="34" charset="0"/>
                      </a:endParaRPr>
                    </a:p>
                  </a:txBody>
                  <a:tcPr marL="100773" marR="10077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bl>
          </a:graphicData>
        </a:graphic>
      </p:graphicFrame>
      <p:sp>
        <p:nvSpPr>
          <p:cNvPr id="13" name="Rectangle: Rounded Corners 12">
            <a:extLst>
              <a:ext uri="{FF2B5EF4-FFF2-40B4-BE49-F238E27FC236}">
                <a16:creationId xmlns:a16="http://schemas.microsoft.com/office/drawing/2014/main" id="{B6A108E7-F3BE-E6B8-18F9-E73A40CE78D7}"/>
              </a:ext>
            </a:extLst>
          </p:cNvPr>
          <p:cNvSpPr/>
          <p:nvPr/>
        </p:nvSpPr>
        <p:spPr>
          <a:xfrm>
            <a:off x="8079129" y="2695481"/>
            <a:ext cx="2207519" cy="333135"/>
          </a:xfrm>
          <a:prstGeom prst="roundRect">
            <a:avLst/>
          </a:prstGeom>
          <a:noFill/>
          <a:ln w="76200">
            <a:solidFill>
              <a:srgbClr val="00953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GT" noProof="0" dirty="0"/>
          </a:p>
        </p:txBody>
      </p:sp>
    </p:spTree>
    <p:extLst>
      <p:ext uri="{BB962C8B-B14F-4D97-AF65-F5344CB8AC3E}">
        <p14:creationId xmlns:p14="http://schemas.microsoft.com/office/powerpoint/2010/main" val="41460154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Rounded Corners 11">
            <a:extLst>
              <a:ext uri="{FF2B5EF4-FFF2-40B4-BE49-F238E27FC236}">
                <a16:creationId xmlns:a16="http://schemas.microsoft.com/office/drawing/2014/main" id="{5AB37513-F4A6-9F23-F390-4C290C40EF0D}"/>
              </a:ext>
            </a:extLst>
          </p:cNvPr>
          <p:cNvSpPr/>
          <p:nvPr/>
        </p:nvSpPr>
        <p:spPr>
          <a:xfrm>
            <a:off x="8001000" y="3245119"/>
            <a:ext cx="2446020" cy="458201"/>
          </a:xfrm>
          <a:prstGeom prst="roundRect">
            <a:avLst/>
          </a:prstGeom>
          <a:noFill/>
          <a:ln w="76200">
            <a:solidFill>
              <a:srgbClr val="00953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GT" noProof="0" dirty="0"/>
          </a:p>
        </p:txBody>
      </p:sp>
      <p:graphicFrame>
        <p:nvGraphicFramePr>
          <p:cNvPr id="8" name="Content Placeholder 3"/>
          <p:cNvGraphicFramePr>
            <a:graphicFrameLocks/>
          </p:cNvGraphicFramePr>
          <p:nvPr>
            <p:extLst>
              <p:ext uri="{D42A27DB-BD31-4B8C-83A1-F6EECF244321}">
                <p14:modId xmlns:p14="http://schemas.microsoft.com/office/powerpoint/2010/main" val="3553943629"/>
              </p:ext>
            </p:extLst>
          </p:nvPr>
        </p:nvGraphicFramePr>
        <p:xfrm>
          <a:off x="2016916" y="2078701"/>
          <a:ext cx="8452963" cy="3170730"/>
        </p:xfrm>
        <a:graphic>
          <a:graphicData uri="http://schemas.openxmlformats.org/drawingml/2006/table">
            <a:tbl>
              <a:tblPr firstRow="1" bandRow="1">
                <a:tableStyleId>{68D230F3-CF80-4859-8CE7-A43EE81993B5}</a:tableStyleId>
              </a:tblPr>
              <a:tblGrid>
                <a:gridCol w="1610652">
                  <a:extLst>
                    <a:ext uri="{9D8B030D-6E8A-4147-A177-3AD203B41FA5}">
                      <a16:colId xmlns:a16="http://schemas.microsoft.com/office/drawing/2014/main" val="20000"/>
                    </a:ext>
                  </a:extLst>
                </a:gridCol>
                <a:gridCol w="1140385">
                  <a:extLst>
                    <a:ext uri="{9D8B030D-6E8A-4147-A177-3AD203B41FA5}">
                      <a16:colId xmlns:a16="http://schemas.microsoft.com/office/drawing/2014/main" val="20001"/>
                    </a:ext>
                  </a:extLst>
                </a:gridCol>
                <a:gridCol w="1140385">
                  <a:extLst>
                    <a:ext uri="{9D8B030D-6E8A-4147-A177-3AD203B41FA5}">
                      <a16:colId xmlns:a16="http://schemas.microsoft.com/office/drawing/2014/main" val="20002"/>
                    </a:ext>
                  </a:extLst>
                </a:gridCol>
                <a:gridCol w="1140385">
                  <a:extLst>
                    <a:ext uri="{9D8B030D-6E8A-4147-A177-3AD203B41FA5}">
                      <a16:colId xmlns:a16="http://schemas.microsoft.com/office/drawing/2014/main" val="20003"/>
                    </a:ext>
                  </a:extLst>
                </a:gridCol>
                <a:gridCol w="979025">
                  <a:extLst>
                    <a:ext uri="{9D8B030D-6E8A-4147-A177-3AD203B41FA5}">
                      <a16:colId xmlns:a16="http://schemas.microsoft.com/office/drawing/2014/main" val="20004"/>
                    </a:ext>
                  </a:extLst>
                </a:gridCol>
                <a:gridCol w="1301746">
                  <a:extLst>
                    <a:ext uri="{9D8B030D-6E8A-4147-A177-3AD203B41FA5}">
                      <a16:colId xmlns:a16="http://schemas.microsoft.com/office/drawing/2014/main" val="20005"/>
                    </a:ext>
                  </a:extLst>
                </a:gridCol>
                <a:gridCol w="1140385">
                  <a:extLst>
                    <a:ext uri="{9D8B030D-6E8A-4147-A177-3AD203B41FA5}">
                      <a16:colId xmlns:a16="http://schemas.microsoft.com/office/drawing/2014/main" val="20006"/>
                    </a:ext>
                  </a:extLst>
                </a:gridCol>
              </a:tblGrid>
              <a:tr h="370778">
                <a:tc rowSpan="2">
                  <a:txBody>
                    <a:bodyPr/>
                    <a:lstStyle/>
                    <a:p>
                      <a:pPr algn="ctr"/>
                      <a:r>
                        <a:rPr lang="es-GT" sz="2000" noProof="0" dirty="0">
                          <a:solidFill>
                            <a:schemeClr val="tx1"/>
                          </a:solidFill>
                        </a:rPr>
                        <a:t>Edad (años)</a:t>
                      </a:r>
                      <a:endParaRPr lang="es-GT" sz="2000" noProof="0" dirty="0">
                        <a:solidFill>
                          <a:schemeClr val="tx1"/>
                        </a:solidFill>
                        <a:latin typeface="Arial" panose="020B0604020202020204" pitchFamily="34" charset="0"/>
                        <a:cs typeface="Arial" panose="020B0604020202020204" pitchFamily="34" charset="0"/>
                      </a:endParaRPr>
                    </a:p>
                  </a:txBody>
                  <a:tcPr marL="100773" marR="100773" marT="45722" marB="4572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gridSpan="2">
                  <a:txBody>
                    <a:bodyPr/>
                    <a:lstStyle/>
                    <a:p>
                      <a:pPr algn="ctr"/>
                      <a:r>
                        <a:rPr lang="es-GT" sz="2000" noProof="0" dirty="0">
                          <a:solidFill>
                            <a:schemeClr val="tx1"/>
                          </a:solidFill>
                        </a:rPr>
                        <a:t>Hombres</a:t>
                      </a:r>
                      <a:endParaRPr lang="es-GT" sz="2000" noProof="0" dirty="0">
                        <a:solidFill>
                          <a:schemeClr val="tx1"/>
                        </a:solidFill>
                        <a:latin typeface="Arial" panose="020B0604020202020204" pitchFamily="34" charset="0"/>
                        <a:cs typeface="Arial" panose="020B0604020202020204" pitchFamily="34" charset="0"/>
                      </a:endParaRPr>
                    </a:p>
                  </a:txBody>
                  <a:tcPr marL="100773" marR="100773" marT="45722" marB="4572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hMerge="1">
                  <a:txBody>
                    <a:bodyPr/>
                    <a:lstStyle/>
                    <a:p>
                      <a:pPr algn="ctr"/>
                      <a:endParaRPr lang="en-US" sz="2000">
                        <a:solidFill>
                          <a:schemeClr val="accent5"/>
                        </a:solidFill>
                        <a:latin typeface="Arial" panose="020B0604020202020204" pitchFamily="34" charset="0"/>
                        <a:cs typeface="Arial" panose="020B0604020202020204" pitchFamily="34" charset="0"/>
                      </a:endParaRPr>
                    </a:p>
                  </a:txBody>
                  <a:tcPr marL="100773" marR="100773">
                    <a:lnL w="12700" cap="flat" cmpd="sng" algn="ctr">
                      <a:solidFill>
                        <a:schemeClr val="accent5"/>
                      </a:solidFill>
                      <a:prstDash val="solid"/>
                      <a:round/>
                      <a:headEnd type="none" w="med" len="med"/>
                      <a:tailEnd type="none" w="med" len="med"/>
                    </a:lnL>
                    <a:lnR w="12700" cap="flat" cmpd="sng" algn="ctr">
                      <a:solidFill>
                        <a:schemeClr val="accent5"/>
                      </a:solidFill>
                      <a:prstDash val="solid"/>
                      <a:round/>
                      <a:headEnd type="none" w="med" len="med"/>
                      <a:tailEnd type="none" w="med" len="med"/>
                    </a:lnR>
                    <a:lnT w="12700" cap="flat" cmpd="sng" algn="ctr">
                      <a:solidFill>
                        <a:schemeClr val="accent5"/>
                      </a:solidFill>
                      <a:prstDash val="solid"/>
                      <a:round/>
                      <a:headEnd type="none" w="med" len="med"/>
                      <a:tailEnd type="none" w="med" len="med"/>
                    </a:lnT>
                    <a:lnB w="12700" cap="flat" cmpd="sng" algn="ctr">
                      <a:solidFill>
                        <a:schemeClr val="accent5"/>
                      </a:solidFill>
                      <a:prstDash val="solid"/>
                      <a:round/>
                      <a:headEnd type="none" w="med" len="med"/>
                      <a:tailEnd type="none" w="med" len="med"/>
                    </a:lnB>
                    <a:solidFill>
                      <a:schemeClr val="accent4">
                        <a:lumMod val="20000"/>
                        <a:lumOff val="80000"/>
                      </a:schemeClr>
                    </a:solidFill>
                  </a:tcPr>
                </a:tc>
                <a:tc gridSpan="2">
                  <a:txBody>
                    <a:bodyPr/>
                    <a:lstStyle/>
                    <a:p>
                      <a:pPr algn="ctr"/>
                      <a:r>
                        <a:rPr lang="es-GT" sz="2000" noProof="0" dirty="0">
                          <a:solidFill>
                            <a:schemeClr val="tx1"/>
                          </a:solidFill>
                        </a:rPr>
                        <a:t>Mujeres</a:t>
                      </a:r>
                      <a:endParaRPr lang="es-GT" sz="2000" noProof="0" dirty="0">
                        <a:solidFill>
                          <a:schemeClr val="tx1"/>
                        </a:solidFill>
                        <a:latin typeface="Arial" panose="020B0604020202020204" pitchFamily="34" charset="0"/>
                        <a:cs typeface="Arial" panose="020B0604020202020204" pitchFamily="34" charset="0"/>
                      </a:endParaRPr>
                    </a:p>
                  </a:txBody>
                  <a:tcPr marL="100773" marR="100773" marT="45722" marB="4572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hMerge="1">
                  <a:txBody>
                    <a:bodyPr/>
                    <a:lstStyle/>
                    <a:p>
                      <a:pPr algn="ctr"/>
                      <a:endParaRPr lang="en-US" sz="2000">
                        <a:solidFill>
                          <a:schemeClr val="accent5"/>
                        </a:solidFill>
                        <a:latin typeface="Arial" panose="020B0604020202020204" pitchFamily="34" charset="0"/>
                        <a:cs typeface="Arial" panose="020B0604020202020204" pitchFamily="34" charset="0"/>
                      </a:endParaRPr>
                    </a:p>
                  </a:txBody>
                  <a:tcPr marL="100773" marR="100773">
                    <a:lnL w="12700" cap="flat" cmpd="sng" algn="ctr">
                      <a:solidFill>
                        <a:schemeClr val="accent5"/>
                      </a:solidFill>
                      <a:prstDash val="solid"/>
                      <a:round/>
                      <a:headEnd type="none" w="med" len="med"/>
                      <a:tailEnd type="none" w="med" len="med"/>
                    </a:lnL>
                    <a:lnR w="12700" cap="flat" cmpd="sng" algn="ctr">
                      <a:solidFill>
                        <a:schemeClr val="accent5"/>
                      </a:solidFill>
                      <a:prstDash val="solid"/>
                      <a:round/>
                      <a:headEnd type="none" w="med" len="med"/>
                      <a:tailEnd type="none" w="med" len="med"/>
                    </a:lnR>
                    <a:lnT w="12700" cap="flat" cmpd="sng" algn="ctr">
                      <a:solidFill>
                        <a:schemeClr val="accent5"/>
                      </a:solidFill>
                      <a:prstDash val="solid"/>
                      <a:round/>
                      <a:headEnd type="none" w="med" len="med"/>
                      <a:tailEnd type="none" w="med" len="med"/>
                    </a:lnT>
                    <a:lnB w="12700" cap="flat" cmpd="sng" algn="ctr">
                      <a:solidFill>
                        <a:schemeClr val="accent5"/>
                      </a:solidFill>
                      <a:prstDash val="solid"/>
                      <a:round/>
                      <a:headEnd type="none" w="med" len="med"/>
                      <a:tailEnd type="none" w="med" len="med"/>
                    </a:lnB>
                    <a:solidFill>
                      <a:schemeClr val="accent4">
                        <a:lumMod val="20000"/>
                        <a:lumOff val="80000"/>
                      </a:schemeClr>
                    </a:solidFill>
                  </a:tcPr>
                </a:tc>
                <a:tc gridSpan="2">
                  <a:txBody>
                    <a:bodyPr/>
                    <a:lstStyle/>
                    <a:p>
                      <a:pPr algn="ctr"/>
                      <a:r>
                        <a:rPr lang="es-GT" sz="2000" noProof="0" dirty="0">
                          <a:solidFill>
                            <a:schemeClr val="tx1"/>
                          </a:solidFill>
                        </a:rPr>
                        <a:t>Total</a:t>
                      </a:r>
                      <a:endParaRPr lang="es-GT" sz="2000" noProof="0" dirty="0">
                        <a:solidFill>
                          <a:schemeClr val="tx1"/>
                        </a:solidFill>
                        <a:latin typeface="Arial" panose="020B0604020202020204" pitchFamily="34" charset="0"/>
                        <a:cs typeface="Arial" panose="020B0604020202020204" pitchFamily="34" charset="0"/>
                      </a:endParaRPr>
                    </a:p>
                  </a:txBody>
                  <a:tcPr marL="100773" marR="100773" marT="45722" marB="4572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hMerge="1">
                  <a:txBody>
                    <a:bodyPr/>
                    <a:lstStyle/>
                    <a:p>
                      <a:pPr algn="ctr"/>
                      <a:endParaRPr lang="en-US" sz="2000">
                        <a:solidFill>
                          <a:schemeClr val="accent5"/>
                        </a:solidFill>
                        <a:latin typeface="Arial" panose="020B0604020202020204" pitchFamily="34" charset="0"/>
                        <a:cs typeface="Arial" panose="020B0604020202020204" pitchFamily="34" charset="0"/>
                      </a:endParaRPr>
                    </a:p>
                  </a:txBody>
                  <a:tcPr marL="100773" marR="100773">
                    <a:lnL w="12700" cap="flat" cmpd="sng" algn="ctr">
                      <a:solidFill>
                        <a:schemeClr val="accent5"/>
                      </a:solidFill>
                      <a:prstDash val="solid"/>
                      <a:round/>
                      <a:headEnd type="none" w="med" len="med"/>
                      <a:tailEnd type="none" w="med" len="med"/>
                    </a:lnL>
                    <a:lnR w="12700" cap="flat" cmpd="sng" algn="ctr">
                      <a:solidFill>
                        <a:schemeClr val="accent5"/>
                      </a:solidFill>
                      <a:prstDash val="solid"/>
                      <a:round/>
                      <a:headEnd type="none" w="med" len="med"/>
                      <a:tailEnd type="none" w="med" len="med"/>
                    </a:lnR>
                    <a:lnT w="12700" cap="flat" cmpd="sng" algn="ctr">
                      <a:solidFill>
                        <a:schemeClr val="accent5"/>
                      </a:solidFill>
                      <a:prstDash val="solid"/>
                      <a:round/>
                      <a:headEnd type="none" w="med" len="med"/>
                      <a:tailEnd type="none" w="med" len="med"/>
                    </a:lnT>
                    <a:lnB w="12700" cap="flat" cmpd="sng" algn="ctr">
                      <a:solidFill>
                        <a:schemeClr val="accent5"/>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10000"/>
                  </a:ext>
                </a:extLst>
              </a:tr>
              <a:tr h="370778">
                <a:tc vMerge="1">
                  <a:txBody>
                    <a:bodyPr/>
                    <a:lstStyle/>
                    <a:p>
                      <a:endParaRPr lang="en-US"/>
                    </a:p>
                  </a:txBody>
                  <a:tcPr/>
                </a:tc>
                <a:tc>
                  <a:txBody>
                    <a:bodyPr/>
                    <a:lstStyle/>
                    <a:p>
                      <a:pPr algn="ctr"/>
                      <a:r>
                        <a:rPr lang="es-GT" sz="2000" b="1" noProof="0" dirty="0">
                          <a:solidFill>
                            <a:schemeClr val="tx1"/>
                          </a:solidFill>
                        </a:rPr>
                        <a:t>Casos</a:t>
                      </a:r>
                      <a:endParaRPr lang="es-GT" sz="2000" b="1" noProof="0" dirty="0">
                        <a:solidFill>
                          <a:schemeClr val="tx1"/>
                        </a:solidFill>
                        <a:latin typeface="Arial" panose="020B0604020202020204" pitchFamily="34" charset="0"/>
                        <a:cs typeface="Arial" panose="020B0604020202020204" pitchFamily="34" charset="0"/>
                      </a:endParaRPr>
                    </a:p>
                  </a:txBody>
                  <a:tcPr marL="100773" marR="100773" marT="45722" marB="4572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GT" sz="2000" b="1" noProof="0" dirty="0" err="1">
                          <a:solidFill>
                            <a:schemeClr val="tx1"/>
                          </a:solidFill>
                        </a:rPr>
                        <a:t>Pob</a:t>
                      </a:r>
                      <a:r>
                        <a:rPr lang="es-GT" sz="2000" b="1" noProof="0" dirty="0">
                          <a:solidFill>
                            <a:schemeClr val="tx1"/>
                          </a:solidFill>
                        </a:rPr>
                        <a:t>.</a:t>
                      </a:r>
                      <a:endParaRPr lang="es-GT" sz="2000" b="1" noProof="0" dirty="0">
                        <a:solidFill>
                          <a:schemeClr val="tx1"/>
                        </a:solidFill>
                        <a:latin typeface="Arial" panose="020B0604020202020204" pitchFamily="34" charset="0"/>
                        <a:cs typeface="Arial" panose="020B0604020202020204" pitchFamily="34" charset="0"/>
                      </a:endParaRPr>
                    </a:p>
                  </a:txBody>
                  <a:tcPr marL="100773" marR="100773" marT="45722" marB="4572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r>
                        <a:rPr lang="es-GT" sz="2000" b="1" noProof="0" dirty="0">
                          <a:solidFill>
                            <a:schemeClr val="tx1"/>
                          </a:solidFill>
                        </a:rPr>
                        <a:t>Casos</a:t>
                      </a:r>
                      <a:endParaRPr lang="es-GT" sz="2000" b="1" noProof="0" dirty="0">
                        <a:solidFill>
                          <a:schemeClr val="tx1"/>
                        </a:solidFill>
                        <a:latin typeface="Arial" panose="020B0604020202020204" pitchFamily="34" charset="0"/>
                        <a:cs typeface="Arial" panose="020B0604020202020204" pitchFamily="34" charset="0"/>
                      </a:endParaRPr>
                    </a:p>
                  </a:txBody>
                  <a:tcPr marL="100773" marR="100773" marT="45722" marB="4572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GT" sz="2000" b="1" noProof="0" dirty="0" err="1">
                          <a:solidFill>
                            <a:schemeClr val="tx1"/>
                          </a:solidFill>
                        </a:rPr>
                        <a:t>Pob</a:t>
                      </a:r>
                      <a:r>
                        <a:rPr lang="es-GT" sz="2000" b="1" noProof="0" dirty="0">
                          <a:solidFill>
                            <a:schemeClr val="tx1"/>
                          </a:solidFill>
                        </a:rPr>
                        <a:t>.</a:t>
                      </a:r>
                      <a:endParaRPr lang="es-GT" sz="2000" b="1" noProof="0" dirty="0">
                        <a:solidFill>
                          <a:schemeClr val="tx1"/>
                        </a:solidFill>
                        <a:latin typeface="Arial" panose="020B0604020202020204" pitchFamily="34" charset="0"/>
                        <a:cs typeface="Arial" panose="020B0604020202020204" pitchFamily="34" charset="0"/>
                      </a:endParaRPr>
                    </a:p>
                  </a:txBody>
                  <a:tcPr marL="100773" marR="100773" marT="45722" marB="4572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r>
                        <a:rPr lang="es-GT" sz="2000" b="1" noProof="0" dirty="0">
                          <a:solidFill>
                            <a:schemeClr val="tx1"/>
                          </a:solidFill>
                        </a:rPr>
                        <a:t>Casos</a:t>
                      </a:r>
                      <a:endParaRPr lang="es-GT" sz="2000" b="1" noProof="0" dirty="0">
                        <a:solidFill>
                          <a:schemeClr val="tx1"/>
                        </a:solidFill>
                        <a:latin typeface="Arial" panose="020B0604020202020204" pitchFamily="34" charset="0"/>
                        <a:cs typeface="Arial" panose="020B0604020202020204" pitchFamily="34" charset="0"/>
                      </a:endParaRPr>
                    </a:p>
                  </a:txBody>
                  <a:tcPr marL="100773" marR="100773" marT="45722" marB="4572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GT" sz="2000" b="1" noProof="0" dirty="0" err="1">
                          <a:solidFill>
                            <a:schemeClr val="tx1"/>
                          </a:solidFill>
                        </a:rPr>
                        <a:t>Pob</a:t>
                      </a:r>
                      <a:r>
                        <a:rPr lang="es-GT" sz="2000" b="1" noProof="0" dirty="0">
                          <a:solidFill>
                            <a:schemeClr val="tx1"/>
                          </a:solidFill>
                        </a:rPr>
                        <a:t>.</a:t>
                      </a:r>
                      <a:endParaRPr lang="es-GT" sz="2000" b="1" noProof="0" dirty="0">
                        <a:solidFill>
                          <a:schemeClr val="tx1"/>
                        </a:solidFill>
                        <a:latin typeface="Arial" panose="020B0604020202020204" pitchFamily="34" charset="0"/>
                        <a:cs typeface="Arial" panose="020B0604020202020204" pitchFamily="34" charset="0"/>
                      </a:endParaRPr>
                    </a:p>
                  </a:txBody>
                  <a:tcPr marL="100773" marR="100773" marT="45722" marB="4572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085240386"/>
                  </a:ext>
                </a:extLst>
              </a:tr>
              <a:tr h="397022">
                <a:tc>
                  <a:txBody>
                    <a:bodyPr/>
                    <a:lstStyle/>
                    <a:p>
                      <a:pPr algn="ctr"/>
                      <a:r>
                        <a:rPr lang="es-GT" sz="2000" noProof="0" dirty="0">
                          <a:solidFill>
                            <a:schemeClr val="tx1"/>
                          </a:solidFill>
                        </a:rPr>
                        <a:t>&lt;1</a:t>
                      </a:r>
                      <a:endParaRPr lang="es-GT" sz="2000" noProof="0" dirty="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GT" sz="2000" noProof="0" dirty="0">
                          <a:solidFill>
                            <a:schemeClr val="tx1"/>
                          </a:solidFill>
                        </a:rPr>
                        <a:t>9</a:t>
                      </a:r>
                      <a:endParaRPr lang="es-GT" sz="2000" noProof="0" dirty="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s-GT" sz="2000" noProof="0" dirty="0">
                          <a:solidFill>
                            <a:schemeClr val="tx1"/>
                          </a:solidFill>
                        </a:rPr>
                        <a:t>800</a:t>
                      </a:r>
                      <a:endParaRPr lang="es-GT" sz="2000" noProof="0" dirty="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GT" sz="2000" noProof="0" dirty="0">
                          <a:solidFill>
                            <a:schemeClr val="tx1"/>
                          </a:solidFill>
                        </a:rPr>
                        <a:t>17</a:t>
                      </a:r>
                      <a:endParaRPr lang="es-GT" sz="2000" noProof="0" dirty="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s-GT" sz="2000" noProof="0" dirty="0">
                          <a:solidFill>
                            <a:schemeClr val="tx1"/>
                          </a:solidFill>
                        </a:rPr>
                        <a:t>850</a:t>
                      </a:r>
                      <a:endParaRPr lang="es-GT" sz="2000" noProof="0" dirty="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GT" sz="2000" b="1" noProof="0" dirty="0">
                          <a:solidFill>
                            <a:schemeClr val="tx1"/>
                          </a:solidFill>
                        </a:rPr>
                        <a:t>26</a:t>
                      </a:r>
                      <a:endParaRPr lang="es-GT" sz="2000" b="1" noProof="0" dirty="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s-GT" sz="2000" b="1" noProof="0" dirty="0">
                          <a:solidFill>
                            <a:schemeClr val="tx1"/>
                          </a:solidFill>
                        </a:rPr>
                        <a:t>1,650</a:t>
                      </a:r>
                      <a:endParaRPr lang="es-GT" sz="2000" b="1" noProof="0" dirty="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370778">
                <a:tc>
                  <a:txBody>
                    <a:bodyPr/>
                    <a:lstStyle/>
                    <a:p>
                      <a:pPr algn="ctr"/>
                      <a:r>
                        <a:rPr lang="es-GT" sz="2000" noProof="0" dirty="0">
                          <a:solidFill>
                            <a:schemeClr val="tx1"/>
                          </a:solidFill>
                        </a:rPr>
                        <a:t>1-14</a:t>
                      </a:r>
                      <a:endParaRPr lang="es-GT" sz="2000" noProof="0" dirty="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GT" sz="2000" noProof="0" dirty="0">
                          <a:solidFill>
                            <a:schemeClr val="tx1"/>
                          </a:solidFill>
                        </a:rPr>
                        <a:t>152</a:t>
                      </a:r>
                      <a:endParaRPr lang="es-GT" sz="2000" noProof="0" dirty="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s-GT" sz="2000" noProof="0" dirty="0">
                          <a:solidFill>
                            <a:schemeClr val="tx1"/>
                          </a:solidFill>
                        </a:rPr>
                        <a:t>9,200</a:t>
                      </a:r>
                      <a:endParaRPr lang="es-GT" sz="2000" noProof="0" dirty="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GT" sz="2000" noProof="0" dirty="0">
                          <a:solidFill>
                            <a:schemeClr val="tx1"/>
                          </a:solidFill>
                        </a:rPr>
                        <a:t>107</a:t>
                      </a:r>
                      <a:endParaRPr lang="es-GT" sz="2000" noProof="0" dirty="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s-GT" sz="2000" noProof="0" dirty="0">
                          <a:solidFill>
                            <a:schemeClr val="tx1"/>
                          </a:solidFill>
                        </a:rPr>
                        <a:t>9,150</a:t>
                      </a:r>
                      <a:endParaRPr lang="es-GT" sz="2000" noProof="0" dirty="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GT" sz="2000" b="1" noProof="0" dirty="0">
                          <a:solidFill>
                            <a:schemeClr val="tx1"/>
                          </a:solidFill>
                        </a:rPr>
                        <a:t>259</a:t>
                      </a:r>
                      <a:endParaRPr lang="es-GT" sz="2000" b="1" noProof="0" dirty="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s-GT" sz="2000" b="1" noProof="0" dirty="0">
                          <a:solidFill>
                            <a:schemeClr val="tx1"/>
                          </a:solidFill>
                        </a:rPr>
                        <a:t>18,350</a:t>
                      </a:r>
                      <a:endParaRPr lang="es-GT" sz="2000" b="1" noProof="0" dirty="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370778">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GT" sz="2000" noProof="0" dirty="0">
                          <a:solidFill>
                            <a:schemeClr val="tx1"/>
                          </a:solidFill>
                        </a:rPr>
                        <a:t>15-29</a:t>
                      </a:r>
                      <a:endParaRPr lang="es-GT" sz="2000" noProof="0" dirty="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GT" sz="2000" noProof="0" dirty="0">
                          <a:solidFill>
                            <a:schemeClr val="tx1"/>
                          </a:solidFill>
                        </a:rPr>
                        <a:t>44</a:t>
                      </a:r>
                      <a:endParaRPr lang="es-GT" sz="2000" noProof="0" dirty="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s-GT" sz="2000" noProof="0" dirty="0">
                          <a:solidFill>
                            <a:schemeClr val="tx1"/>
                          </a:solidFill>
                        </a:rPr>
                        <a:t>5,500</a:t>
                      </a:r>
                      <a:endParaRPr lang="es-GT" sz="2000" noProof="0" dirty="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GT" sz="2000" noProof="0" dirty="0">
                          <a:solidFill>
                            <a:schemeClr val="tx1"/>
                          </a:solidFill>
                        </a:rPr>
                        <a:t>51</a:t>
                      </a:r>
                      <a:endParaRPr lang="es-GT" sz="2000" noProof="0" dirty="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s-GT" sz="2000" noProof="0" dirty="0">
                          <a:solidFill>
                            <a:schemeClr val="tx1"/>
                          </a:solidFill>
                        </a:rPr>
                        <a:t>6,000</a:t>
                      </a:r>
                      <a:endParaRPr lang="es-GT" sz="2000" noProof="0" dirty="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GT" sz="2000" b="1" noProof="0" dirty="0">
                          <a:solidFill>
                            <a:schemeClr val="tx1"/>
                          </a:solidFill>
                        </a:rPr>
                        <a:t>95</a:t>
                      </a:r>
                      <a:endParaRPr lang="es-GT" sz="2000" b="1" noProof="0" dirty="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s-GT" sz="2000" b="1" noProof="0" dirty="0">
                          <a:solidFill>
                            <a:schemeClr val="tx1"/>
                          </a:solidFill>
                        </a:rPr>
                        <a:t>11,500</a:t>
                      </a:r>
                      <a:endParaRPr lang="es-GT" sz="2000" b="1" noProof="0" dirty="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370778">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GT" sz="2000" noProof="0" dirty="0">
                          <a:solidFill>
                            <a:schemeClr val="tx1"/>
                          </a:solidFill>
                        </a:rPr>
                        <a:t>30-49</a:t>
                      </a:r>
                      <a:endParaRPr lang="es-GT" sz="2000" noProof="0" dirty="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GT" sz="2000" noProof="0" dirty="0">
                          <a:solidFill>
                            <a:schemeClr val="tx1"/>
                          </a:solidFill>
                        </a:rPr>
                        <a:t>17</a:t>
                      </a:r>
                      <a:endParaRPr lang="es-GT" sz="2000" noProof="0" dirty="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s-GT" sz="2000" noProof="0" dirty="0">
                          <a:solidFill>
                            <a:schemeClr val="tx1"/>
                          </a:solidFill>
                        </a:rPr>
                        <a:t>6,250</a:t>
                      </a:r>
                      <a:endParaRPr lang="es-GT" sz="2000" noProof="0" dirty="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GT" sz="2000" noProof="0" dirty="0">
                          <a:solidFill>
                            <a:schemeClr val="tx1"/>
                          </a:solidFill>
                        </a:rPr>
                        <a:t>24</a:t>
                      </a:r>
                      <a:endParaRPr lang="es-GT" sz="2000" noProof="0" dirty="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s-GT" sz="2000" noProof="0" dirty="0">
                          <a:solidFill>
                            <a:schemeClr val="tx1"/>
                          </a:solidFill>
                        </a:rPr>
                        <a:t>6,750</a:t>
                      </a:r>
                      <a:endParaRPr lang="es-GT" sz="2000" noProof="0" dirty="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GT" sz="2000" b="1" noProof="0" dirty="0">
                          <a:solidFill>
                            <a:schemeClr val="tx1"/>
                          </a:solidFill>
                        </a:rPr>
                        <a:t>41</a:t>
                      </a:r>
                      <a:endParaRPr lang="es-GT" sz="2000" b="1" noProof="0" dirty="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s-GT" sz="2000" b="1" noProof="0" dirty="0">
                          <a:solidFill>
                            <a:schemeClr val="tx1"/>
                          </a:solidFill>
                        </a:rPr>
                        <a:t>13,000</a:t>
                      </a:r>
                      <a:endParaRPr lang="es-GT" sz="2000" b="1" noProof="0" dirty="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370778">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GT" sz="2000" noProof="0" dirty="0">
                          <a:solidFill>
                            <a:schemeClr val="tx1"/>
                          </a:solidFill>
                        </a:rPr>
                        <a:t>≥50</a:t>
                      </a:r>
                      <a:endParaRPr lang="es-GT" sz="2000" noProof="0" dirty="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GT" sz="2000" noProof="0" dirty="0">
                          <a:solidFill>
                            <a:schemeClr val="tx1"/>
                          </a:solidFill>
                        </a:rPr>
                        <a:t>8</a:t>
                      </a:r>
                      <a:endParaRPr lang="es-GT" sz="2000" noProof="0" dirty="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s-GT" sz="2000" noProof="0" dirty="0">
                          <a:solidFill>
                            <a:schemeClr val="tx1"/>
                          </a:solidFill>
                        </a:rPr>
                        <a:t>3,000</a:t>
                      </a:r>
                      <a:endParaRPr lang="es-GT" sz="2000" noProof="0" dirty="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GT" sz="2000" noProof="0" dirty="0">
                          <a:solidFill>
                            <a:schemeClr val="tx1"/>
                          </a:solidFill>
                        </a:rPr>
                        <a:t>10</a:t>
                      </a:r>
                      <a:endParaRPr lang="es-GT" sz="2000" noProof="0" dirty="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s-GT" sz="2000" noProof="0" dirty="0">
                          <a:solidFill>
                            <a:schemeClr val="tx1"/>
                          </a:solidFill>
                        </a:rPr>
                        <a:t>4,500</a:t>
                      </a:r>
                      <a:endParaRPr lang="es-GT" sz="2000" noProof="0" dirty="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GT" sz="2000" b="1" noProof="0" dirty="0">
                          <a:solidFill>
                            <a:schemeClr val="tx1"/>
                          </a:solidFill>
                        </a:rPr>
                        <a:t>18</a:t>
                      </a:r>
                      <a:endParaRPr lang="es-GT" sz="2000" b="1" noProof="0" dirty="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s-GT" sz="2000" b="1" noProof="0" dirty="0">
                          <a:solidFill>
                            <a:schemeClr val="tx1"/>
                          </a:solidFill>
                        </a:rPr>
                        <a:t>7,500</a:t>
                      </a:r>
                      <a:endParaRPr lang="es-GT" sz="2000" b="1" noProof="0" dirty="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302666">
                <a:tc>
                  <a:txBody>
                    <a:bodyPr/>
                    <a:lstStyle/>
                    <a:p>
                      <a:pPr algn="ctr"/>
                      <a:r>
                        <a:rPr lang="es-GT" sz="2000" b="1" noProof="0" dirty="0">
                          <a:solidFill>
                            <a:schemeClr val="tx1"/>
                          </a:solidFill>
                        </a:rPr>
                        <a:t>Total</a:t>
                      </a:r>
                      <a:endParaRPr lang="es-GT" sz="2000" b="1" noProof="0" dirty="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GT" sz="2000" b="1" noProof="0" dirty="0">
                          <a:solidFill>
                            <a:schemeClr val="tx1"/>
                          </a:solidFill>
                        </a:rPr>
                        <a:t>230</a:t>
                      </a:r>
                      <a:endParaRPr lang="es-GT" sz="2000" b="1" noProof="0" dirty="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s-GT" sz="2000" b="1" noProof="0" dirty="0">
                          <a:solidFill>
                            <a:schemeClr val="tx1"/>
                          </a:solidFill>
                        </a:rPr>
                        <a:t>24,750</a:t>
                      </a:r>
                      <a:endParaRPr lang="es-GT" sz="2000" b="1" noProof="0" dirty="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GT" sz="2000" b="1" noProof="0" dirty="0">
                          <a:solidFill>
                            <a:schemeClr val="tx1"/>
                          </a:solidFill>
                        </a:rPr>
                        <a:t>209</a:t>
                      </a:r>
                      <a:endParaRPr lang="es-GT" sz="2000" b="1" noProof="0" dirty="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s-GT" sz="2000" b="1" noProof="0" dirty="0">
                          <a:solidFill>
                            <a:schemeClr val="tx1"/>
                          </a:solidFill>
                        </a:rPr>
                        <a:t>27,250</a:t>
                      </a:r>
                      <a:endParaRPr lang="es-GT" sz="2000" b="1" noProof="0" dirty="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GT" sz="2000" b="1" noProof="0" dirty="0">
                          <a:solidFill>
                            <a:schemeClr val="tx1"/>
                          </a:solidFill>
                        </a:rPr>
                        <a:t>439</a:t>
                      </a:r>
                      <a:endParaRPr lang="es-GT" sz="2000" b="1" noProof="0" dirty="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s-GT" sz="2000" b="1" noProof="0" dirty="0">
                          <a:solidFill>
                            <a:schemeClr val="tx1"/>
                          </a:solidFill>
                        </a:rPr>
                        <a:t>52,000</a:t>
                      </a:r>
                      <a:endParaRPr lang="es-GT" sz="2000" b="1" noProof="0" dirty="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bl>
          </a:graphicData>
        </a:graphic>
      </p:graphicFrame>
      <p:sp>
        <p:nvSpPr>
          <p:cNvPr id="2" name="Title 1"/>
          <p:cNvSpPr>
            <a:spLocks noGrp="1"/>
          </p:cNvSpPr>
          <p:nvPr>
            <p:ph type="title"/>
          </p:nvPr>
        </p:nvSpPr>
        <p:spPr/>
        <p:txBody>
          <a:bodyPr lIns="91440" tIns="45720" rIns="91440" bIns="45720" anchor="t"/>
          <a:lstStyle/>
          <a:p>
            <a:r>
              <a:rPr lang="es-GT" noProof="0" dirty="0"/>
              <a:t>Tasas de ataque: ejercicio 1</a:t>
            </a:r>
          </a:p>
        </p:txBody>
      </p:sp>
      <p:sp>
        <p:nvSpPr>
          <p:cNvPr id="5" name="Text Placeholder 1"/>
          <p:cNvSpPr txBox="1">
            <a:spLocks/>
          </p:cNvSpPr>
          <p:nvPr/>
        </p:nvSpPr>
        <p:spPr bwMode="auto">
          <a:xfrm>
            <a:off x="1846263" y="5611813"/>
            <a:ext cx="8602662" cy="747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eaLnBrk="1" hangingPunct="1">
              <a:spcBef>
                <a:spcPct val="0"/>
              </a:spcBef>
              <a:buClrTx/>
              <a:buSzTx/>
              <a:buFont typeface="Arial" panose="020B0604020202020204" pitchFamily="34" charset="0"/>
              <a:buNone/>
            </a:pPr>
            <a:endParaRPr lang="es-GT" sz="2400" noProof="0" dirty="0">
              <a:solidFill>
                <a:srgbClr val="AAE2CA"/>
              </a:solidFill>
              <a:cs typeface="Arial" panose="020B0604020202020204" pitchFamily="34" charset="0"/>
            </a:endParaRPr>
          </a:p>
        </p:txBody>
      </p:sp>
      <p:sp>
        <p:nvSpPr>
          <p:cNvPr id="10" name="Text Placeholder 1"/>
          <p:cNvSpPr txBox="1">
            <a:spLocks/>
          </p:cNvSpPr>
          <p:nvPr/>
        </p:nvSpPr>
        <p:spPr bwMode="auto">
          <a:xfrm>
            <a:off x="4025323" y="5769660"/>
            <a:ext cx="6726822" cy="831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lstStyle>
            <a:lvl1pPr>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algn="ctr" eaLnBrk="1" hangingPunct="1">
              <a:spcBef>
                <a:spcPct val="0"/>
              </a:spcBef>
              <a:buClrTx/>
              <a:buSzTx/>
              <a:buFont typeface="Arial" panose="020B0604020202020204" pitchFamily="34" charset="0"/>
              <a:buNone/>
            </a:pPr>
            <a:r>
              <a:rPr lang="es-GT" b="1" noProof="0" dirty="0">
                <a:solidFill>
                  <a:srgbClr val="00953A"/>
                </a:solidFill>
                <a:cs typeface="Arial" panose="020B0604020202020204" pitchFamily="34" charset="0"/>
              </a:rPr>
              <a:t>259 / 18,350 x 1,000 = 0.0141 x 1,000</a:t>
            </a:r>
          </a:p>
          <a:p>
            <a:pPr algn="ctr" eaLnBrk="1" hangingPunct="1">
              <a:spcBef>
                <a:spcPct val="0"/>
              </a:spcBef>
              <a:buClrTx/>
              <a:buSzTx/>
              <a:buFont typeface="Arial" panose="020B0604020202020204" pitchFamily="34" charset="0"/>
              <a:buNone/>
            </a:pPr>
            <a:r>
              <a:rPr lang="es-GT" b="1" noProof="0" dirty="0">
                <a:solidFill>
                  <a:srgbClr val="00953A"/>
                </a:solidFill>
                <a:latin typeface="Arial"/>
                <a:cs typeface="Arial"/>
              </a:rPr>
              <a:t>= 14 casos /1,000 habitantes</a:t>
            </a:r>
          </a:p>
        </p:txBody>
      </p:sp>
      <p:sp>
        <p:nvSpPr>
          <p:cNvPr id="11" name="Content Placeholder 5">
            <a:extLst>
              <a:ext uri="{FF2B5EF4-FFF2-40B4-BE49-F238E27FC236}">
                <a16:creationId xmlns:a16="http://schemas.microsoft.com/office/drawing/2014/main" id="{BD49013F-6E92-80D3-5730-EF44F52C3B1B}"/>
              </a:ext>
            </a:extLst>
          </p:cNvPr>
          <p:cNvSpPr txBox="1">
            <a:spLocks/>
          </p:cNvSpPr>
          <p:nvPr/>
        </p:nvSpPr>
        <p:spPr>
          <a:xfrm>
            <a:off x="543920" y="5307444"/>
            <a:ext cx="11353800" cy="977601"/>
          </a:xfrm>
          <a:prstGeom prst="rect">
            <a:avLst/>
          </a:prstGeom>
        </p:spPr>
        <p:txBody>
          <a:bodyPr/>
          <a:lstStyle>
            <a:lvl1pPr marL="228600" indent="-228600" algn="l" defTabSz="914400" rtl="0" eaLnBrk="1" latinLnBrk="0" hangingPunct="1">
              <a:lnSpc>
                <a:spcPct val="100000"/>
              </a:lnSpc>
              <a:spcBef>
                <a:spcPts val="500"/>
              </a:spcBef>
              <a:spcAft>
                <a:spcPts val="500"/>
              </a:spcAft>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500"/>
              </a:spcAft>
              <a:buClr>
                <a:srgbClr val="109648"/>
              </a:buClr>
              <a:buFont typeface="Wingdings" panose="05000000000000000000" pitchFamily="2" charset="2"/>
              <a:buChar char="§"/>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GT" noProof="0" dirty="0">
                <a:cs typeface="Arial" panose="020B0604020202020204" pitchFamily="34" charset="0"/>
              </a:rPr>
              <a:t>Calcular la tasa de ataque (riesgo) para los niños de 1 a 14 años, por cada 1,000 habitantes</a:t>
            </a:r>
            <a:r>
              <a:rPr lang="es-GT" dirty="0">
                <a:cs typeface="Arial" panose="020B0604020202020204" pitchFamily="34" charset="0"/>
              </a:rPr>
              <a:t>.</a:t>
            </a:r>
            <a:endParaRPr lang="es-GT" noProof="0" dirty="0"/>
          </a:p>
        </p:txBody>
      </p:sp>
      <p:sp>
        <p:nvSpPr>
          <p:cNvPr id="3" name="Content Placeholder 5">
            <a:extLst>
              <a:ext uri="{FF2B5EF4-FFF2-40B4-BE49-F238E27FC236}">
                <a16:creationId xmlns:a16="http://schemas.microsoft.com/office/drawing/2014/main" id="{0A50F8E3-CCEB-44A4-7617-4D4795355AF6}"/>
              </a:ext>
            </a:extLst>
          </p:cNvPr>
          <p:cNvSpPr txBox="1">
            <a:spLocks/>
          </p:cNvSpPr>
          <p:nvPr/>
        </p:nvSpPr>
        <p:spPr>
          <a:xfrm>
            <a:off x="1905350" y="1299878"/>
            <a:ext cx="8381299" cy="78621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0"/>
              </a:spcBef>
              <a:buFont typeface="Arial" panose="020B0604020202020204" pitchFamily="34" charset="0"/>
              <a:buNone/>
            </a:pPr>
            <a:r>
              <a:rPr lang="es-GT" sz="2400" b="1" kern="0" noProof="0" dirty="0">
                <a:ea typeface="ＭＳ Ｐゴシック" pitchFamily="34" charset="-128"/>
                <a:cs typeface="Arial" panose="020B0604020202020204" pitchFamily="34" charset="0"/>
              </a:rPr>
              <a:t>Casos de diarrea acuosa aguda por edad y sexo, </a:t>
            </a:r>
          </a:p>
          <a:p>
            <a:pPr marL="0" indent="0" algn="ctr">
              <a:spcBef>
                <a:spcPts val="0"/>
              </a:spcBef>
              <a:buFont typeface="Arial" panose="020B0604020202020204" pitchFamily="34" charset="0"/>
              <a:buNone/>
            </a:pPr>
            <a:r>
              <a:rPr lang="es-GT" sz="2400" b="1" kern="0" noProof="0" dirty="0">
                <a:ea typeface="ＭＳ Ｐゴシック" pitchFamily="34" charset="-128"/>
                <a:cs typeface="Arial" panose="020B0604020202020204" pitchFamily="34" charset="0"/>
              </a:rPr>
              <a:t>Pueblo X, enero de 2024</a:t>
            </a:r>
          </a:p>
          <a:p>
            <a:pPr marL="0" indent="0" algn="ctr">
              <a:spcBef>
                <a:spcPts val="0"/>
              </a:spcBef>
              <a:buFont typeface="Arial" panose="020B0604020202020204" pitchFamily="34" charset="0"/>
              <a:buNone/>
            </a:pPr>
            <a:endParaRPr lang="es-GT" sz="2400" b="1" kern="0" noProof="0" dirty="0">
              <a:ea typeface="ＭＳ Ｐゴシック" pitchFamily="34" charset="-128"/>
              <a:cs typeface="Arial" panose="020B0604020202020204" pitchFamily="34" charset="0"/>
            </a:endParaRPr>
          </a:p>
          <a:p>
            <a:pPr marL="0" indent="0" algn="ctr">
              <a:spcBef>
                <a:spcPts val="0"/>
              </a:spcBef>
              <a:buFont typeface="Arial" panose="020B0604020202020204" pitchFamily="34" charset="0"/>
              <a:buNone/>
            </a:pPr>
            <a:endParaRPr lang="es-GT" sz="2400" b="1" kern="0" noProof="0" dirty="0">
              <a:ea typeface="ＭＳ Ｐゴシック" pitchFamily="34" charset="-128"/>
              <a:cs typeface="Arial" panose="020B0604020202020204" pitchFamily="34" charset="0"/>
            </a:endParaRPr>
          </a:p>
          <a:p>
            <a:pPr marL="0" indent="0" algn="ctr">
              <a:spcBef>
                <a:spcPts val="0"/>
              </a:spcBef>
              <a:buFont typeface="Arial" panose="020B0604020202020204" pitchFamily="34" charset="0"/>
              <a:buNone/>
            </a:pPr>
            <a:endParaRPr lang="es-GT" sz="2400" b="1" kern="0" noProof="0" dirty="0">
              <a:ea typeface="ＭＳ Ｐゴシック" pitchFamily="34" charset="-128"/>
              <a:cs typeface="Arial" panose="020B0604020202020204" pitchFamily="34" charset="0"/>
            </a:endParaRPr>
          </a:p>
          <a:p>
            <a:pPr marL="0" indent="0" algn="ctr">
              <a:spcBef>
                <a:spcPts val="0"/>
              </a:spcBef>
              <a:buFont typeface="Arial" panose="020B0604020202020204" pitchFamily="34" charset="0"/>
              <a:buNone/>
            </a:pPr>
            <a:endParaRPr lang="es-GT" sz="2400" b="1" kern="0" noProof="0" dirty="0">
              <a:ea typeface="ＭＳ Ｐゴシック" pitchFamily="34" charset="-128"/>
              <a:cs typeface="Arial" panose="020B0604020202020204" pitchFamily="34" charset="0"/>
            </a:endParaRPr>
          </a:p>
          <a:p>
            <a:pPr marL="0" indent="0" algn="ctr">
              <a:spcBef>
                <a:spcPts val="0"/>
              </a:spcBef>
              <a:buFont typeface="Arial" panose="020B0604020202020204" pitchFamily="34" charset="0"/>
              <a:buNone/>
            </a:pPr>
            <a:endParaRPr lang="es-GT" sz="2400" b="1" kern="0" noProof="0" dirty="0">
              <a:ea typeface="ＭＳ Ｐゴシック" pitchFamily="34" charset="-128"/>
              <a:cs typeface="Arial" panose="020B0604020202020204" pitchFamily="34" charset="0"/>
            </a:endParaRPr>
          </a:p>
          <a:p>
            <a:pPr marL="0" indent="0" algn="ctr">
              <a:spcBef>
                <a:spcPts val="0"/>
              </a:spcBef>
              <a:buFont typeface="Arial" panose="020B0604020202020204" pitchFamily="34" charset="0"/>
              <a:buNone/>
            </a:pPr>
            <a:endParaRPr lang="es-GT" sz="2400" b="1" kern="0" noProof="0" dirty="0">
              <a:ea typeface="ＭＳ Ｐゴシック" pitchFamily="34" charset="-128"/>
              <a:cs typeface="Arial" panose="020B0604020202020204" pitchFamily="34" charset="0"/>
            </a:endParaRPr>
          </a:p>
          <a:p>
            <a:pPr marL="0" indent="0" algn="ctr">
              <a:spcBef>
                <a:spcPts val="0"/>
              </a:spcBef>
              <a:buFont typeface="Arial" panose="020B0604020202020204" pitchFamily="34" charset="0"/>
              <a:buNone/>
            </a:pPr>
            <a:endParaRPr lang="es-GT" sz="2400" b="1" kern="0" noProof="0" dirty="0">
              <a:ea typeface="ＭＳ Ｐゴシック" pitchFamily="34" charset="-128"/>
              <a:cs typeface="Arial" panose="020B0604020202020204" pitchFamily="34" charset="0"/>
            </a:endParaRPr>
          </a:p>
          <a:p>
            <a:pPr marL="0" indent="0" algn="ctr">
              <a:spcBef>
                <a:spcPts val="0"/>
              </a:spcBef>
              <a:buFont typeface="Arial" panose="020B0604020202020204" pitchFamily="34" charset="0"/>
              <a:buNone/>
            </a:pPr>
            <a:endParaRPr lang="es-GT" sz="2400" b="1" kern="0" noProof="0" dirty="0">
              <a:ea typeface="ＭＳ Ｐゴシック" pitchFamily="34" charset="-128"/>
              <a:cs typeface="Arial" panose="020B0604020202020204" pitchFamily="34" charset="0"/>
            </a:endParaRPr>
          </a:p>
          <a:p>
            <a:pPr marL="0" indent="0">
              <a:spcBef>
                <a:spcPts val="0"/>
              </a:spcBef>
              <a:buFont typeface="Arial" panose="020B0604020202020204" pitchFamily="34" charset="0"/>
              <a:buNone/>
            </a:pPr>
            <a:endParaRPr lang="es-GT" sz="2400" b="1" kern="0" noProof="0" dirty="0"/>
          </a:p>
          <a:p>
            <a:pPr marL="0" indent="0" algn="ctr">
              <a:spcBef>
                <a:spcPts val="0"/>
              </a:spcBef>
              <a:buFont typeface="Arial" panose="020B0604020202020204" pitchFamily="34" charset="0"/>
              <a:buNone/>
            </a:pPr>
            <a:endParaRPr lang="es-GT" sz="2400" b="1" noProof="0" dirty="0"/>
          </a:p>
        </p:txBody>
      </p:sp>
    </p:spTree>
    <p:extLst>
      <p:ext uri="{BB962C8B-B14F-4D97-AF65-F5344CB8AC3E}">
        <p14:creationId xmlns:p14="http://schemas.microsoft.com/office/powerpoint/2010/main" val="31415268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5">
            <a:extLst>
              <a:ext uri="{FF2B5EF4-FFF2-40B4-BE49-F238E27FC236}">
                <a16:creationId xmlns:a16="http://schemas.microsoft.com/office/drawing/2014/main" id="{66EB6EBA-0F20-14EC-29A5-1541D5FB6953}"/>
              </a:ext>
            </a:extLst>
          </p:cNvPr>
          <p:cNvSpPr txBox="1">
            <a:spLocks/>
          </p:cNvSpPr>
          <p:nvPr/>
        </p:nvSpPr>
        <p:spPr>
          <a:xfrm>
            <a:off x="1905350" y="1247328"/>
            <a:ext cx="8381299" cy="78621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0"/>
              </a:spcBef>
              <a:buFont typeface="Arial" panose="020B0604020202020204" pitchFamily="34" charset="0"/>
              <a:buNone/>
            </a:pPr>
            <a:r>
              <a:rPr lang="es-GT" sz="2400" b="1" kern="0" noProof="0" dirty="0">
                <a:ea typeface="ＭＳ Ｐゴシック" pitchFamily="34" charset="-128"/>
                <a:cs typeface="Arial" panose="020B0604020202020204" pitchFamily="34" charset="0"/>
              </a:rPr>
              <a:t>Casos de diarrea acuosa aguda por edad y sexo, </a:t>
            </a:r>
          </a:p>
          <a:p>
            <a:pPr marL="0" indent="0" algn="ctr">
              <a:spcBef>
                <a:spcPts val="0"/>
              </a:spcBef>
              <a:buFont typeface="Arial" panose="020B0604020202020204" pitchFamily="34" charset="0"/>
              <a:buNone/>
            </a:pPr>
            <a:r>
              <a:rPr lang="es-GT" sz="2400" b="1" kern="0" noProof="0" dirty="0">
                <a:ea typeface="ＭＳ Ｐゴシック" pitchFamily="34" charset="-128"/>
                <a:cs typeface="Arial" panose="020B0604020202020204" pitchFamily="34" charset="0"/>
              </a:rPr>
              <a:t>Pueblo X, enero de 2024</a:t>
            </a:r>
          </a:p>
          <a:p>
            <a:pPr marL="0" indent="0" algn="ctr">
              <a:spcBef>
                <a:spcPts val="0"/>
              </a:spcBef>
              <a:buFont typeface="Arial" panose="020B0604020202020204" pitchFamily="34" charset="0"/>
              <a:buNone/>
            </a:pPr>
            <a:endParaRPr lang="es-GT" sz="2400" b="1" kern="0" noProof="0" dirty="0">
              <a:ea typeface="ＭＳ Ｐゴシック" pitchFamily="34" charset="-128"/>
              <a:cs typeface="Arial" panose="020B0604020202020204" pitchFamily="34" charset="0"/>
            </a:endParaRPr>
          </a:p>
          <a:p>
            <a:pPr marL="0" indent="0" algn="ctr">
              <a:spcBef>
                <a:spcPts val="0"/>
              </a:spcBef>
              <a:buFont typeface="Arial" panose="020B0604020202020204" pitchFamily="34" charset="0"/>
              <a:buNone/>
            </a:pPr>
            <a:endParaRPr lang="es-GT" sz="2400" b="1" kern="0" noProof="0" dirty="0">
              <a:ea typeface="ＭＳ Ｐゴシック" pitchFamily="34" charset="-128"/>
              <a:cs typeface="Arial" panose="020B0604020202020204" pitchFamily="34" charset="0"/>
            </a:endParaRPr>
          </a:p>
          <a:p>
            <a:pPr marL="0" indent="0" algn="ctr">
              <a:spcBef>
                <a:spcPts val="0"/>
              </a:spcBef>
              <a:buFont typeface="Arial" panose="020B0604020202020204" pitchFamily="34" charset="0"/>
              <a:buNone/>
            </a:pPr>
            <a:endParaRPr lang="es-GT" sz="2400" b="1" kern="0" noProof="0" dirty="0">
              <a:ea typeface="ＭＳ Ｐゴシック" pitchFamily="34" charset="-128"/>
              <a:cs typeface="Arial" panose="020B0604020202020204" pitchFamily="34" charset="0"/>
            </a:endParaRPr>
          </a:p>
          <a:p>
            <a:pPr marL="0" indent="0" algn="ctr">
              <a:spcBef>
                <a:spcPts val="0"/>
              </a:spcBef>
              <a:buFont typeface="Arial" panose="020B0604020202020204" pitchFamily="34" charset="0"/>
              <a:buNone/>
            </a:pPr>
            <a:endParaRPr lang="es-GT" sz="2400" b="1" kern="0" noProof="0" dirty="0">
              <a:ea typeface="ＭＳ Ｐゴシック" pitchFamily="34" charset="-128"/>
              <a:cs typeface="Arial" panose="020B0604020202020204" pitchFamily="34" charset="0"/>
            </a:endParaRPr>
          </a:p>
          <a:p>
            <a:pPr marL="0" indent="0" algn="ctr">
              <a:spcBef>
                <a:spcPts val="0"/>
              </a:spcBef>
              <a:buFont typeface="Arial" panose="020B0604020202020204" pitchFamily="34" charset="0"/>
              <a:buNone/>
            </a:pPr>
            <a:endParaRPr lang="es-GT" sz="2400" b="1" kern="0" noProof="0" dirty="0">
              <a:ea typeface="ＭＳ Ｐゴシック" pitchFamily="34" charset="-128"/>
              <a:cs typeface="Arial" panose="020B0604020202020204" pitchFamily="34" charset="0"/>
            </a:endParaRPr>
          </a:p>
          <a:p>
            <a:pPr marL="0" indent="0" algn="ctr">
              <a:spcBef>
                <a:spcPts val="0"/>
              </a:spcBef>
              <a:buFont typeface="Arial" panose="020B0604020202020204" pitchFamily="34" charset="0"/>
              <a:buNone/>
            </a:pPr>
            <a:endParaRPr lang="es-GT" sz="2400" b="1" kern="0" noProof="0" dirty="0">
              <a:ea typeface="ＭＳ Ｐゴシック" pitchFamily="34" charset="-128"/>
              <a:cs typeface="Arial" panose="020B0604020202020204" pitchFamily="34" charset="0"/>
            </a:endParaRPr>
          </a:p>
          <a:p>
            <a:pPr marL="0" indent="0" algn="ctr">
              <a:spcBef>
                <a:spcPts val="0"/>
              </a:spcBef>
              <a:buFont typeface="Arial" panose="020B0604020202020204" pitchFamily="34" charset="0"/>
              <a:buNone/>
            </a:pPr>
            <a:endParaRPr lang="es-GT" sz="2400" b="1" kern="0" noProof="0" dirty="0">
              <a:ea typeface="ＭＳ Ｐゴシック" pitchFamily="34" charset="-128"/>
              <a:cs typeface="Arial" panose="020B0604020202020204" pitchFamily="34" charset="0"/>
            </a:endParaRPr>
          </a:p>
          <a:p>
            <a:pPr marL="0" indent="0" algn="ctr">
              <a:spcBef>
                <a:spcPts val="0"/>
              </a:spcBef>
              <a:buFont typeface="Arial" panose="020B0604020202020204" pitchFamily="34" charset="0"/>
              <a:buNone/>
            </a:pPr>
            <a:endParaRPr lang="es-GT" sz="2400" b="1" kern="0" noProof="0" dirty="0">
              <a:ea typeface="ＭＳ Ｐゴシック" pitchFamily="34" charset="-128"/>
              <a:cs typeface="Arial" panose="020B0604020202020204" pitchFamily="34" charset="0"/>
            </a:endParaRPr>
          </a:p>
          <a:p>
            <a:pPr marL="0" indent="0">
              <a:spcBef>
                <a:spcPts val="0"/>
              </a:spcBef>
              <a:buFont typeface="Arial" panose="020B0604020202020204" pitchFamily="34" charset="0"/>
              <a:buNone/>
            </a:pPr>
            <a:endParaRPr lang="es-GT" sz="2400" b="1" kern="0" noProof="0" dirty="0"/>
          </a:p>
          <a:p>
            <a:pPr marL="0" indent="0" algn="ctr">
              <a:spcBef>
                <a:spcPts val="0"/>
              </a:spcBef>
              <a:buFont typeface="Arial" panose="020B0604020202020204" pitchFamily="34" charset="0"/>
              <a:buNone/>
            </a:pPr>
            <a:endParaRPr lang="es-GT" sz="2400" b="1" noProof="0" dirty="0"/>
          </a:p>
        </p:txBody>
      </p:sp>
      <p:sp>
        <p:nvSpPr>
          <p:cNvPr id="10" name="Content Placeholder 5">
            <a:extLst>
              <a:ext uri="{FF2B5EF4-FFF2-40B4-BE49-F238E27FC236}">
                <a16:creationId xmlns:a16="http://schemas.microsoft.com/office/drawing/2014/main" id="{45B03B24-C229-F566-521D-0F6220602ADD}"/>
              </a:ext>
            </a:extLst>
          </p:cNvPr>
          <p:cNvSpPr txBox="1">
            <a:spLocks/>
          </p:cNvSpPr>
          <p:nvPr/>
        </p:nvSpPr>
        <p:spPr>
          <a:xfrm>
            <a:off x="512382" y="5449663"/>
            <a:ext cx="10515600" cy="977601"/>
          </a:xfrm>
          <a:prstGeom prst="rect">
            <a:avLst/>
          </a:prstGeom>
        </p:spPr>
        <p:txBody>
          <a:bodyPr/>
          <a:lstStyle>
            <a:lvl1pPr marL="228600" indent="-228600" algn="l" defTabSz="914400" rtl="0" eaLnBrk="1" latinLnBrk="0" hangingPunct="1">
              <a:lnSpc>
                <a:spcPct val="100000"/>
              </a:lnSpc>
              <a:spcBef>
                <a:spcPts val="500"/>
              </a:spcBef>
              <a:spcAft>
                <a:spcPts val="500"/>
              </a:spcAft>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500"/>
              </a:spcAft>
              <a:buClr>
                <a:srgbClr val="109648"/>
              </a:buClr>
              <a:buFont typeface="Wingdings" panose="05000000000000000000" pitchFamily="2" charset="2"/>
              <a:buChar char="§"/>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s-GT" sz="2400" noProof="0" dirty="0">
                <a:solidFill>
                  <a:schemeClr val="tx1"/>
                </a:solidFill>
                <a:latin typeface="Arial" panose="020B0604020202020204" pitchFamily="34" charset="0"/>
                <a:cs typeface="Arial" panose="020B0604020202020204" pitchFamily="34" charset="0"/>
              </a:rPr>
              <a:t>1. ¿En qué grupo de edad se dieron más casos?</a:t>
            </a:r>
          </a:p>
          <a:p>
            <a:pPr marL="0" indent="0">
              <a:lnSpc>
                <a:spcPct val="100000"/>
              </a:lnSpc>
              <a:buNone/>
            </a:pPr>
            <a:r>
              <a:rPr lang="es-GT" sz="2400" noProof="0" dirty="0">
                <a:solidFill>
                  <a:schemeClr val="tx1"/>
                </a:solidFill>
                <a:latin typeface="Arial" panose="020B0604020202020204" pitchFamily="34" charset="0"/>
                <a:cs typeface="Arial" panose="020B0604020202020204" pitchFamily="34" charset="0"/>
              </a:rPr>
              <a:t>2. ¿Qué grupo de edad presentaba mayor </a:t>
            </a:r>
            <a:r>
              <a:rPr lang="es-GT" sz="2400" b="1" noProof="0" dirty="0">
                <a:latin typeface="Arial" panose="020B0604020202020204" pitchFamily="34" charset="0"/>
                <a:cs typeface="Arial" panose="020B0604020202020204" pitchFamily="34" charset="0"/>
              </a:rPr>
              <a:t>riesgo </a:t>
            </a:r>
            <a:r>
              <a:rPr lang="es-GT" sz="2400" noProof="0" dirty="0">
                <a:solidFill>
                  <a:schemeClr val="tx1"/>
                </a:solidFill>
                <a:latin typeface="Arial" panose="020B0604020202020204" pitchFamily="34" charset="0"/>
                <a:cs typeface="Arial" panose="020B0604020202020204" pitchFamily="34" charset="0"/>
              </a:rPr>
              <a:t>de enfermedad?</a:t>
            </a:r>
          </a:p>
        </p:txBody>
      </p:sp>
      <p:sp>
        <p:nvSpPr>
          <p:cNvPr id="2" name="Title 1"/>
          <p:cNvSpPr>
            <a:spLocks noGrp="1"/>
          </p:cNvSpPr>
          <p:nvPr>
            <p:ph type="title"/>
          </p:nvPr>
        </p:nvSpPr>
        <p:spPr/>
        <p:txBody>
          <a:bodyPr lIns="91440" tIns="45720" rIns="91440" bIns="45720" anchor="t"/>
          <a:lstStyle/>
          <a:p>
            <a:r>
              <a:rPr lang="es-GT" noProof="0" dirty="0"/>
              <a:t>Tasas de ataque (TA): ejercicio 2</a:t>
            </a:r>
          </a:p>
        </p:txBody>
      </p:sp>
      <p:graphicFrame>
        <p:nvGraphicFramePr>
          <p:cNvPr id="8" name="Content Placeholder 3"/>
          <p:cNvGraphicFramePr>
            <a:graphicFrameLocks/>
          </p:cNvGraphicFramePr>
          <p:nvPr>
            <p:extLst>
              <p:ext uri="{D42A27DB-BD31-4B8C-83A1-F6EECF244321}">
                <p14:modId xmlns:p14="http://schemas.microsoft.com/office/powerpoint/2010/main" val="591708456"/>
              </p:ext>
            </p:extLst>
          </p:nvPr>
        </p:nvGraphicFramePr>
        <p:xfrm>
          <a:off x="1336118" y="1959547"/>
          <a:ext cx="9519762" cy="3474752"/>
        </p:xfrm>
        <a:graphic>
          <a:graphicData uri="http://schemas.openxmlformats.org/drawingml/2006/table">
            <a:tbl>
              <a:tblPr firstRow="1" bandRow="1">
                <a:tableStyleId>{68D230F3-CF80-4859-8CE7-A43EE81993B5}</a:tableStyleId>
              </a:tblPr>
              <a:tblGrid>
                <a:gridCol w="1554480">
                  <a:extLst>
                    <a:ext uri="{9D8B030D-6E8A-4147-A177-3AD203B41FA5}">
                      <a16:colId xmlns:a16="http://schemas.microsoft.com/office/drawing/2014/main" val="20000"/>
                    </a:ext>
                  </a:extLst>
                </a:gridCol>
                <a:gridCol w="1100614">
                  <a:extLst>
                    <a:ext uri="{9D8B030D-6E8A-4147-A177-3AD203B41FA5}">
                      <a16:colId xmlns:a16="http://schemas.microsoft.com/office/drawing/2014/main" val="20001"/>
                    </a:ext>
                  </a:extLst>
                </a:gridCol>
                <a:gridCol w="1554480">
                  <a:extLst>
                    <a:ext uri="{9D8B030D-6E8A-4147-A177-3AD203B41FA5}">
                      <a16:colId xmlns:a16="http://schemas.microsoft.com/office/drawing/2014/main" val="20002"/>
                    </a:ext>
                  </a:extLst>
                </a:gridCol>
                <a:gridCol w="1100614">
                  <a:extLst>
                    <a:ext uri="{9D8B030D-6E8A-4147-A177-3AD203B41FA5}">
                      <a16:colId xmlns:a16="http://schemas.microsoft.com/office/drawing/2014/main" val="20003"/>
                    </a:ext>
                  </a:extLst>
                </a:gridCol>
                <a:gridCol w="1554480">
                  <a:extLst>
                    <a:ext uri="{9D8B030D-6E8A-4147-A177-3AD203B41FA5}">
                      <a16:colId xmlns:a16="http://schemas.microsoft.com/office/drawing/2014/main" val="20004"/>
                    </a:ext>
                  </a:extLst>
                </a:gridCol>
                <a:gridCol w="1100614">
                  <a:extLst>
                    <a:ext uri="{9D8B030D-6E8A-4147-A177-3AD203B41FA5}">
                      <a16:colId xmlns:a16="http://schemas.microsoft.com/office/drawing/2014/main" val="20005"/>
                    </a:ext>
                  </a:extLst>
                </a:gridCol>
                <a:gridCol w="1554480">
                  <a:extLst>
                    <a:ext uri="{9D8B030D-6E8A-4147-A177-3AD203B41FA5}">
                      <a16:colId xmlns:a16="http://schemas.microsoft.com/office/drawing/2014/main" val="20006"/>
                    </a:ext>
                  </a:extLst>
                </a:gridCol>
              </a:tblGrid>
              <a:tr h="365760">
                <a:tc rowSpan="2">
                  <a:txBody>
                    <a:bodyPr/>
                    <a:lstStyle/>
                    <a:p>
                      <a:pPr algn="ctr"/>
                      <a:r>
                        <a:rPr lang="es-GT" sz="2000" b="1" noProof="0" dirty="0">
                          <a:solidFill>
                            <a:schemeClr val="tx1"/>
                          </a:solidFill>
                        </a:rPr>
                        <a:t>Edad (años)</a:t>
                      </a:r>
                      <a:endParaRPr lang="es-GT" sz="2000" b="1" noProof="0" dirty="0">
                        <a:solidFill>
                          <a:schemeClr val="tx1"/>
                        </a:solidFill>
                        <a:latin typeface="Arial" panose="020B0604020202020204" pitchFamily="34" charset="0"/>
                        <a:cs typeface="Arial" panose="020B0604020202020204" pitchFamily="34" charset="0"/>
                      </a:endParaRPr>
                    </a:p>
                  </a:txBody>
                  <a:tcPr marL="100773" marR="100773" marT="45722" marB="4572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gridSpan="2">
                  <a:txBody>
                    <a:bodyPr/>
                    <a:lstStyle/>
                    <a:p>
                      <a:pPr algn="ctr"/>
                      <a:r>
                        <a:rPr lang="es-GT" sz="2000" b="1" noProof="0" dirty="0">
                          <a:solidFill>
                            <a:schemeClr val="tx1"/>
                          </a:solidFill>
                        </a:rPr>
                        <a:t>Hombres</a:t>
                      </a:r>
                      <a:endParaRPr lang="es-GT" sz="2000" b="1" noProof="0" dirty="0">
                        <a:solidFill>
                          <a:schemeClr val="tx1"/>
                        </a:solidFill>
                        <a:latin typeface="Arial" panose="020B0604020202020204" pitchFamily="34" charset="0"/>
                        <a:cs typeface="Arial" panose="020B0604020202020204" pitchFamily="34" charset="0"/>
                      </a:endParaRPr>
                    </a:p>
                  </a:txBody>
                  <a:tcPr marL="100773" marR="100773" marT="45722" marB="4572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hMerge="1">
                  <a:txBody>
                    <a:bodyPr/>
                    <a:lstStyle/>
                    <a:p>
                      <a:pPr algn="ctr"/>
                      <a:endParaRPr lang="en-US" sz="2000">
                        <a:solidFill>
                          <a:schemeClr val="accent5"/>
                        </a:solidFill>
                        <a:latin typeface="Arial" panose="020B0604020202020204" pitchFamily="34" charset="0"/>
                        <a:cs typeface="Arial" panose="020B0604020202020204" pitchFamily="34" charset="0"/>
                      </a:endParaRPr>
                    </a:p>
                  </a:txBody>
                  <a:tcPr marL="100773" marR="100773">
                    <a:lnL w="12700" cap="flat" cmpd="sng" algn="ctr">
                      <a:solidFill>
                        <a:schemeClr val="accent5"/>
                      </a:solidFill>
                      <a:prstDash val="solid"/>
                      <a:round/>
                      <a:headEnd type="none" w="med" len="med"/>
                      <a:tailEnd type="none" w="med" len="med"/>
                    </a:lnL>
                    <a:lnR w="12700" cap="flat" cmpd="sng" algn="ctr">
                      <a:solidFill>
                        <a:schemeClr val="accent5"/>
                      </a:solidFill>
                      <a:prstDash val="solid"/>
                      <a:round/>
                      <a:headEnd type="none" w="med" len="med"/>
                      <a:tailEnd type="none" w="med" len="med"/>
                    </a:lnR>
                    <a:lnT w="12700" cap="flat" cmpd="sng" algn="ctr">
                      <a:solidFill>
                        <a:schemeClr val="accent5"/>
                      </a:solidFill>
                      <a:prstDash val="solid"/>
                      <a:round/>
                      <a:headEnd type="none" w="med" len="med"/>
                      <a:tailEnd type="none" w="med" len="med"/>
                    </a:lnT>
                    <a:lnB w="12700" cap="flat" cmpd="sng" algn="ctr">
                      <a:solidFill>
                        <a:schemeClr val="accent5"/>
                      </a:solidFill>
                      <a:prstDash val="solid"/>
                      <a:round/>
                      <a:headEnd type="none" w="med" len="med"/>
                      <a:tailEnd type="none" w="med" len="med"/>
                    </a:lnB>
                    <a:solidFill>
                      <a:schemeClr val="accent4">
                        <a:lumMod val="20000"/>
                        <a:lumOff val="80000"/>
                      </a:schemeClr>
                    </a:solidFill>
                  </a:tcPr>
                </a:tc>
                <a:tc gridSpan="2">
                  <a:txBody>
                    <a:bodyPr/>
                    <a:lstStyle/>
                    <a:p>
                      <a:pPr algn="ctr"/>
                      <a:r>
                        <a:rPr lang="es-GT" sz="2000" b="1" noProof="0" dirty="0">
                          <a:solidFill>
                            <a:schemeClr val="tx1"/>
                          </a:solidFill>
                        </a:rPr>
                        <a:t>Mujeres</a:t>
                      </a:r>
                      <a:endParaRPr lang="es-GT" sz="2000" b="1" noProof="0" dirty="0">
                        <a:solidFill>
                          <a:schemeClr val="tx1"/>
                        </a:solidFill>
                        <a:latin typeface="Arial" panose="020B0604020202020204" pitchFamily="34" charset="0"/>
                        <a:cs typeface="Arial" panose="020B0604020202020204" pitchFamily="34" charset="0"/>
                      </a:endParaRPr>
                    </a:p>
                  </a:txBody>
                  <a:tcPr marL="100773" marR="100773" marT="45722" marB="4572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hMerge="1">
                  <a:txBody>
                    <a:bodyPr/>
                    <a:lstStyle/>
                    <a:p>
                      <a:pPr algn="ctr"/>
                      <a:endParaRPr lang="en-US" sz="2000">
                        <a:solidFill>
                          <a:schemeClr val="accent5"/>
                        </a:solidFill>
                        <a:latin typeface="Arial" panose="020B0604020202020204" pitchFamily="34" charset="0"/>
                        <a:cs typeface="Arial" panose="020B0604020202020204" pitchFamily="34" charset="0"/>
                      </a:endParaRPr>
                    </a:p>
                  </a:txBody>
                  <a:tcPr marL="100773" marR="100773">
                    <a:lnL w="12700" cap="flat" cmpd="sng" algn="ctr">
                      <a:solidFill>
                        <a:schemeClr val="accent5"/>
                      </a:solidFill>
                      <a:prstDash val="solid"/>
                      <a:round/>
                      <a:headEnd type="none" w="med" len="med"/>
                      <a:tailEnd type="none" w="med" len="med"/>
                    </a:lnL>
                    <a:lnR w="12700" cap="flat" cmpd="sng" algn="ctr">
                      <a:solidFill>
                        <a:schemeClr val="accent5"/>
                      </a:solidFill>
                      <a:prstDash val="solid"/>
                      <a:round/>
                      <a:headEnd type="none" w="med" len="med"/>
                      <a:tailEnd type="none" w="med" len="med"/>
                    </a:lnR>
                    <a:lnT w="12700" cap="flat" cmpd="sng" algn="ctr">
                      <a:solidFill>
                        <a:schemeClr val="accent5"/>
                      </a:solidFill>
                      <a:prstDash val="solid"/>
                      <a:round/>
                      <a:headEnd type="none" w="med" len="med"/>
                      <a:tailEnd type="none" w="med" len="med"/>
                    </a:lnT>
                    <a:lnB w="12700" cap="flat" cmpd="sng" algn="ctr">
                      <a:solidFill>
                        <a:schemeClr val="accent5"/>
                      </a:solidFill>
                      <a:prstDash val="solid"/>
                      <a:round/>
                      <a:headEnd type="none" w="med" len="med"/>
                      <a:tailEnd type="none" w="med" len="med"/>
                    </a:lnB>
                    <a:solidFill>
                      <a:schemeClr val="accent4">
                        <a:lumMod val="20000"/>
                        <a:lumOff val="80000"/>
                      </a:schemeClr>
                    </a:solidFill>
                  </a:tcPr>
                </a:tc>
                <a:tc gridSpan="2">
                  <a:txBody>
                    <a:bodyPr/>
                    <a:lstStyle/>
                    <a:p>
                      <a:pPr algn="ctr"/>
                      <a:r>
                        <a:rPr lang="es-GT" sz="2000" b="1" noProof="0" dirty="0">
                          <a:solidFill>
                            <a:schemeClr val="tx1"/>
                          </a:solidFill>
                        </a:rPr>
                        <a:t>Total</a:t>
                      </a:r>
                      <a:endParaRPr lang="es-GT" sz="2000" b="1" noProof="0" dirty="0">
                        <a:solidFill>
                          <a:schemeClr val="tx1"/>
                        </a:solidFill>
                        <a:latin typeface="Arial" panose="020B0604020202020204" pitchFamily="34" charset="0"/>
                        <a:cs typeface="Arial" panose="020B0604020202020204" pitchFamily="34" charset="0"/>
                      </a:endParaRPr>
                    </a:p>
                  </a:txBody>
                  <a:tcPr marL="100773" marR="100773" marT="45722" marB="4572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hMerge="1">
                  <a:txBody>
                    <a:bodyPr/>
                    <a:lstStyle/>
                    <a:p>
                      <a:pPr algn="ctr"/>
                      <a:endParaRPr lang="en-US" sz="2000">
                        <a:solidFill>
                          <a:schemeClr val="accent5"/>
                        </a:solidFill>
                        <a:latin typeface="Arial" panose="020B0604020202020204" pitchFamily="34" charset="0"/>
                        <a:cs typeface="Arial" panose="020B0604020202020204" pitchFamily="34" charset="0"/>
                      </a:endParaRPr>
                    </a:p>
                  </a:txBody>
                  <a:tcPr marL="100773" marR="100773">
                    <a:lnL w="12700" cap="flat" cmpd="sng" algn="ctr">
                      <a:solidFill>
                        <a:schemeClr val="accent5"/>
                      </a:solidFill>
                      <a:prstDash val="solid"/>
                      <a:round/>
                      <a:headEnd type="none" w="med" len="med"/>
                      <a:tailEnd type="none" w="med" len="med"/>
                    </a:lnL>
                    <a:lnR w="12700" cap="flat" cmpd="sng" algn="ctr">
                      <a:solidFill>
                        <a:schemeClr val="accent5"/>
                      </a:solidFill>
                      <a:prstDash val="solid"/>
                      <a:round/>
                      <a:headEnd type="none" w="med" len="med"/>
                      <a:tailEnd type="none" w="med" len="med"/>
                    </a:lnR>
                    <a:lnT w="12700" cap="flat" cmpd="sng" algn="ctr">
                      <a:solidFill>
                        <a:schemeClr val="accent5"/>
                      </a:solidFill>
                      <a:prstDash val="solid"/>
                      <a:round/>
                      <a:headEnd type="none" w="med" len="med"/>
                      <a:tailEnd type="none" w="med" len="med"/>
                    </a:lnT>
                    <a:lnB w="12700" cap="flat" cmpd="sng" algn="ctr">
                      <a:solidFill>
                        <a:schemeClr val="accent5"/>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10000"/>
                  </a:ext>
                </a:extLst>
              </a:tr>
              <a:tr h="365760">
                <a:tc vMerge="1">
                  <a:txBody>
                    <a:bodyPr/>
                    <a:lstStyle/>
                    <a:p>
                      <a:endParaRPr lang="en-US"/>
                    </a:p>
                  </a:txBody>
                  <a:tcPr/>
                </a:tc>
                <a:tc>
                  <a:txBody>
                    <a:bodyPr/>
                    <a:lstStyle/>
                    <a:p>
                      <a:pPr algn="ctr"/>
                      <a:r>
                        <a:rPr lang="es-GT" sz="2000" b="1" noProof="0" dirty="0">
                          <a:solidFill>
                            <a:schemeClr val="tx1"/>
                          </a:solidFill>
                        </a:rPr>
                        <a:t>Casos</a:t>
                      </a:r>
                      <a:endParaRPr lang="es-GT" sz="2000" b="1" noProof="0" dirty="0">
                        <a:solidFill>
                          <a:schemeClr val="tx1"/>
                        </a:solidFill>
                        <a:latin typeface="Arial" panose="020B0604020202020204" pitchFamily="34" charset="0"/>
                        <a:cs typeface="Arial" panose="020B0604020202020204" pitchFamily="34" charset="0"/>
                      </a:endParaRPr>
                    </a:p>
                  </a:txBody>
                  <a:tcPr marL="100773" marR="100773" marT="45722" marB="4572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GT" sz="2000" b="1" noProof="0" dirty="0">
                          <a:solidFill>
                            <a:schemeClr val="tx1"/>
                          </a:solidFill>
                        </a:rPr>
                        <a:t>TA </a:t>
                      </a:r>
                    </a:p>
                    <a:p>
                      <a:pPr marL="0" marR="0" lvl="0" indent="0" algn="ctr" defTabSz="914400" rtl="0" eaLnBrk="1" fontAlgn="auto" latinLnBrk="0" hangingPunct="1">
                        <a:lnSpc>
                          <a:spcPct val="100000"/>
                        </a:lnSpc>
                        <a:spcBef>
                          <a:spcPts val="0"/>
                        </a:spcBef>
                        <a:spcAft>
                          <a:spcPts val="0"/>
                        </a:spcAft>
                        <a:buClrTx/>
                        <a:buSzTx/>
                        <a:buFontTx/>
                        <a:buNone/>
                        <a:tabLst/>
                        <a:defRPr/>
                      </a:pPr>
                      <a:r>
                        <a:rPr lang="es-GT" sz="2000" b="1" noProof="0" dirty="0">
                          <a:solidFill>
                            <a:schemeClr val="tx1"/>
                          </a:solidFill>
                        </a:rPr>
                        <a:t>(por 1,000)</a:t>
                      </a:r>
                      <a:endParaRPr lang="es-GT" sz="2000" b="1" noProof="0" dirty="0">
                        <a:solidFill>
                          <a:schemeClr val="tx1"/>
                        </a:solidFill>
                        <a:latin typeface="Arial" panose="020B0604020202020204" pitchFamily="34" charset="0"/>
                        <a:cs typeface="Arial" panose="020B0604020202020204" pitchFamily="34" charset="0"/>
                      </a:endParaRPr>
                    </a:p>
                  </a:txBody>
                  <a:tcPr marL="100773" marR="100773" marT="45722" marB="4572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r>
                        <a:rPr lang="es-GT" sz="2000" b="1" noProof="0" dirty="0">
                          <a:solidFill>
                            <a:schemeClr val="tx1"/>
                          </a:solidFill>
                        </a:rPr>
                        <a:t>Casos</a:t>
                      </a:r>
                      <a:endParaRPr lang="es-GT" sz="2000" b="1" noProof="0" dirty="0">
                        <a:solidFill>
                          <a:schemeClr val="tx1"/>
                        </a:solidFill>
                        <a:latin typeface="Arial" panose="020B0604020202020204" pitchFamily="34" charset="0"/>
                        <a:cs typeface="Arial" panose="020B0604020202020204" pitchFamily="34" charset="0"/>
                      </a:endParaRPr>
                    </a:p>
                  </a:txBody>
                  <a:tcPr marL="100773" marR="100773" marT="45722" marB="4572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marR="0" lvl="0" indent="0" algn="ctr" rtl="0" eaLnBrk="1" fontAlgn="auto" latinLnBrk="0" hangingPunct="1">
                        <a:lnSpc>
                          <a:spcPct val="100000"/>
                        </a:lnSpc>
                        <a:spcBef>
                          <a:spcPts val="0"/>
                        </a:spcBef>
                        <a:spcAft>
                          <a:spcPts val="0"/>
                        </a:spcAft>
                        <a:buClrTx/>
                        <a:buSzTx/>
                        <a:buFontTx/>
                        <a:buNone/>
                      </a:pPr>
                      <a:r>
                        <a:rPr lang="es-GT" sz="2000" b="1" noProof="0" dirty="0">
                          <a:solidFill>
                            <a:schemeClr val="tx1"/>
                          </a:solidFill>
                        </a:rPr>
                        <a:t>TA </a:t>
                      </a:r>
                    </a:p>
                    <a:p>
                      <a:pPr marL="0" marR="0" lvl="0" indent="0" algn="ctr" rtl="0" eaLnBrk="1" fontAlgn="auto" latinLnBrk="0" hangingPunct="1">
                        <a:lnSpc>
                          <a:spcPct val="100000"/>
                        </a:lnSpc>
                        <a:spcBef>
                          <a:spcPts val="0"/>
                        </a:spcBef>
                        <a:spcAft>
                          <a:spcPts val="0"/>
                        </a:spcAft>
                        <a:buClrTx/>
                        <a:buSzTx/>
                        <a:buFontTx/>
                        <a:buNone/>
                      </a:pPr>
                      <a:r>
                        <a:rPr lang="es-GT" sz="2000" b="1" noProof="0" dirty="0">
                          <a:solidFill>
                            <a:schemeClr val="tx1"/>
                          </a:solidFill>
                        </a:rPr>
                        <a:t>(por 1,000)</a:t>
                      </a:r>
                      <a:endParaRPr lang="es-GT" sz="2000" b="1" noProof="0" dirty="0">
                        <a:solidFill>
                          <a:schemeClr val="tx1"/>
                        </a:solidFill>
                        <a:latin typeface="Arial"/>
                        <a:cs typeface="Arial"/>
                      </a:endParaRPr>
                    </a:p>
                  </a:txBody>
                  <a:tcPr marL="100773" marR="100773" marT="45722" marB="4572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GT" sz="2000" b="1" noProof="0" dirty="0">
                          <a:solidFill>
                            <a:schemeClr val="tx1"/>
                          </a:solidFill>
                        </a:rPr>
                        <a:t>Casos</a:t>
                      </a:r>
                      <a:endParaRPr lang="es-GT" sz="2000" b="1" noProof="0" dirty="0">
                        <a:solidFill>
                          <a:schemeClr val="tx1"/>
                        </a:solidFill>
                        <a:latin typeface="Arial" panose="020B0604020202020204" pitchFamily="34" charset="0"/>
                        <a:cs typeface="Arial" panose="020B0604020202020204" pitchFamily="34" charset="0"/>
                      </a:endParaRPr>
                    </a:p>
                  </a:txBody>
                  <a:tcPr marL="100773" marR="100773" marT="45722" marB="4572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GT" sz="2000" b="1" noProof="0" dirty="0">
                          <a:solidFill>
                            <a:schemeClr val="tx1"/>
                          </a:solidFill>
                        </a:rPr>
                        <a:t>TA </a:t>
                      </a:r>
                    </a:p>
                    <a:p>
                      <a:pPr marL="0" marR="0" lvl="0" indent="0" algn="ctr" defTabSz="914400" rtl="0" eaLnBrk="1" fontAlgn="auto" latinLnBrk="0" hangingPunct="1">
                        <a:lnSpc>
                          <a:spcPct val="100000"/>
                        </a:lnSpc>
                        <a:spcBef>
                          <a:spcPts val="0"/>
                        </a:spcBef>
                        <a:spcAft>
                          <a:spcPts val="0"/>
                        </a:spcAft>
                        <a:buClrTx/>
                        <a:buSzTx/>
                        <a:buFontTx/>
                        <a:buNone/>
                        <a:tabLst/>
                        <a:defRPr/>
                      </a:pPr>
                      <a:r>
                        <a:rPr lang="es-GT" sz="2000" b="1" noProof="0" dirty="0">
                          <a:solidFill>
                            <a:schemeClr val="tx1"/>
                          </a:solidFill>
                        </a:rPr>
                        <a:t>(por 1,000)</a:t>
                      </a:r>
                      <a:endParaRPr lang="es-GT" sz="2000" b="1" noProof="0" dirty="0">
                        <a:solidFill>
                          <a:schemeClr val="tx1"/>
                        </a:solidFill>
                        <a:latin typeface="Arial" panose="020B0604020202020204" pitchFamily="34" charset="0"/>
                        <a:cs typeface="Arial" panose="020B0604020202020204" pitchFamily="34" charset="0"/>
                      </a:endParaRPr>
                    </a:p>
                  </a:txBody>
                  <a:tcPr marL="100773" marR="100773" marT="45722" marB="4572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085240386"/>
                  </a:ext>
                </a:extLst>
              </a:tr>
              <a:tr h="365760">
                <a:tc>
                  <a:txBody>
                    <a:bodyPr/>
                    <a:lstStyle/>
                    <a:p>
                      <a:pPr algn="ctr"/>
                      <a:r>
                        <a:rPr lang="es-GT" sz="2000" noProof="0" dirty="0">
                          <a:solidFill>
                            <a:schemeClr val="tx1"/>
                          </a:solidFill>
                        </a:rPr>
                        <a:t>&lt;1</a:t>
                      </a:r>
                      <a:endParaRPr lang="es-GT" sz="2000" noProof="0" dirty="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GT" sz="2000" noProof="0" dirty="0">
                          <a:solidFill>
                            <a:schemeClr val="tx1"/>
                          </a:solidFill>
                        </a:rPr>
                        <a:t>9</a:t>
                      </a:r>
                      <a:endParaRPr lang="es-GT" sz="2000" noProof="0" dirty="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GT" sz="2000" b="0" noProof="0" dirty="0">
                          <a:solidFill>
                            <a:schemeClr val="tx1"/>
                          </a:solidFill>
                        </a:rPr>
                        <a:t>11.3</a:t>
                      </a:r>
                      <a:endParaRPr lang="es-GT" sz="2000" b="0" noProof="0" dirty="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GT" sz="2000" noProof="0" dirty="0">
                          <a:solidFill>
                            <a:schemeClr val="tx1"/>
                          </a:solidFill>
                        </a:rPr>
                        <a:t>17</a:t>
                      </a:r>
                      <a:endParaRPr lang="es-GT" sz="2000" noProof="0" dirty="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GT" sz="2000" noProof="0" dirty="0">
                          <a:solidFill>
                            <a:schemeClr val="tx1"/>
                          </a:solidFill>
                        </a:rPr>
                        <a:t>20.0</a:t>
                      </a:r>
                      <a:endParaRPr lang="es-GT" sz="2000" noProof="0" dirty="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GT" sz="2000" b="1" noProof="0" dirty="0">
                          <a:solidFill>
                            <a:schemeClr val="tx1"/>
                          </a:solidFill>
                        </a:rPr>
                        <a:t>26</a:t>
                      </a:r>
                      <a:endParaRPr lang="es-GT" sz="2000" b="1" noProof="0" dirty="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GT" sz="2000" b="1" noProof="0" dirty="0">
                          <a:solidFill>
                            <a:schemeClr val="tx1"/>
                          </a:solidFill>
                        </a:rPr>
                        <a:t>15.8</a:t>
                      </a:r>
                      <a:endParaRPr lang="es-GT" sz="2000" b="1" noProof="0" dirty="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365760">
                <a:tc>
                  <a:txBody>
                    <a:bodyPr/>
                    <a:lstStyle/>
                    <a:p>
                      <a:pPr algn="ctr"/>
                      <a:r>
                        <a:rPr lang="es-GT" sz="2000" noProof="0" dirty="0">
                          <a:solidFill>
                            <a:schemeClr val="tx1"/>
                          </a:solidFill>
                        </a:rPr>
                        <a:t>1-14</a:t>
                      </a:r>
                      <a:endParaRPr lang="es-GT" sz="2000" noProof="0" dirty="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GT" sz="2000" noProof="0" dirty="0">
                          <a:solidFill>
                            <a:schemeClr val="tx1"/>
                          </a:solidFill>
                        </a:rPr>
                        <a:t>152</a:t>
                      </a:r>
                      <a:endParaRPr lang="es-GT" sz="2000" noProof="0" dirty="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GT" sz="2000" b="0" noProof="0" dirty="0">
                          <a:solidFill>
                            <a:schemeClr val="tx1"/>
                          </a:solidFill>
                        </a:rPr>
                        <a:t>16.5</a:t>
                      </a:r>
                      <a:endParaRPr lang="es-GT" sz="2000" b="0" noProof="0" dirty="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GT" sz="2000" noProof="0" dirty="0">
                          <a:solidFill>
                            <a:schemeClr val="tx1"/>
                          </a:solidFill>
                        </a:rPr>
                        <a:t>107</a:t>
                      </a:r>
                      <a:endParaRPr lang="es-GT" sz="2000" noProof="0" dirty="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GT" sz="2000" noProof="0" dirty="0">
                          <a:solidFill>
                            <a:schemeClr val="tx1"/>
                          </a:solidFill>
                        </a:rPr>
                        <a:t>11.7</a:t>
                      </a:r>
                      <a:endParaRPr lang="es-GT" sz="2000" noProof="0" dirty="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GT" sz="2000" b="1" noProof="0" dirty="0">
                          <a:solidFill>
                            <a:schemeClr val="tx1"/>
                          </a:solidFill>
                        </a:rPr>
                        <a:t>259</a:t>
                      </a:r>
                      <a:endParaRPr lang="es-GT" sz="2000" b="1" noProof="0" dirty="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GT" sz="2000" b="1" noProof="0" dirty="0">
                          <a:solidFill>
                            <a:schemeClr val="tx1"/>
                          </a:solidFill>
                        </a:rPr>
                        <a:t>14.1</a:t>
                      </a:r>
                      <a:endParaRPr lang="es-GT" sz="2000" b="1" noProof="0" dirty="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36576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GT" sz="2000" noProof="0" dirty="0">
                          <a:solidFill>
                            <a:schemeClr val="tx1"/>
                          </a:solidFill>
                        </a:rPr>
                        <a:t>15-29</a:t>
                      </a:r>
                      <a:endParaRPr lang="es-GT" sz="2000" noProof="0" dirty="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GT" sz="2000" noProof="0" dirty="0">
                          <a:solidFill>
                            <a:schemeClr val="tx1"/>
                          </a:solidFill>
                        </a:rPr>
                        <a:t>44</a:t>
                      </a:r>
                      <a:endParaRPr lang="es-GT" sz="2000" noProof="0" dirty="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GT" sz="2000" b="0" noProof="0" dirty="0">
                          <a:solidFill>
                            <a:schemeClr val="tx1"/>
                          </a:solidFill>
                        </a:rPr>
                        <a:t>8.0</a:t>
                      </a:r>
                      <a:endParaRPr lang="es-GT" sz="2000" b="0" noProof="0" dirty="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GT" sz="2000" noProof="0" dirty="0">
                          <a:solidFill>
                            <a:schemeClr val="tx1"/>
                          </a:solidFill>
                        </a:rPr>
                        <a:t>51</a:t>
                      </a:r>
                      <a:endParaRPr lang="es-GT" sz="2000" noProof="0" dirty="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GT" sz="2000" noProof="0" dirty="0">
                          <a:solidFill>
                            <a:schemeClr val="tx1"/>
                          </a:solidFill>
                        </a:rPr>
                        <a:t>8.5</a:t>
                      </a:r>
                      <a:endParaRPr lang="es-GT" sz="2000" noProof="0" dirty="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GT" sz="2000" b="1" noProof="0" dirty="0">
                          <a:solidFill>
                            <a:schemeClr val="tx1"/>
                          </a:solidFill>
                        </a:rPr>
                        <a:t>95</a:t>
                      </a:r>
                      <a:endParaRPr lang="es-GT" sz="2000" b="1" noProof="0" dirty="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GT" sz="2000" b="1" noProof="0" dirty="0">
                          <a:solidFill>
                            <a:schemeClr val="tx1"/>
                          </a:solidFill>
                        </a:rPr>
                        <a:t>8.3</a:t>
                      </a:r>
                      <a:endParaRPr lang="es-GT" sz="2000" b="1" noProof="0" dirty="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36576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GT" sz="2000" noProof="0" dirty="0">
                          <a:solidFill>
                            <a:schemeClr val="tx1"/>
                          </a:solidFill>
                        </a:rPr>
                        <a:t>30-49</a:t>
                      </a:r>
                      <a:endParaRPr lang="es-GT" sz="2000" noProof="0" dirty="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GT" sz="2000" noProof="0" dirty="0">
                          <a:solidFill>
                            <a:schemeClr val="tx1"/>
                          </a:solidFill>
                        </a:rPr>
                        <a:t>17</a:t>
                      </a:r>
                      <a:endParaRPr lang="es-GT" sz="2000" noProof="0" dirty="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GT" sz="2000" b="0" noProof="0" dirty="0">
                          <a:solidFill>
                            <a:schemeClr val="tx1"/>
                          </a:solidFill>
                        </a:rPr>
                        <a:t>2.7</a:t>
                      </a:r>
                      <a:endParaRPr lang="es-GT" sz="2000" b="0" noProof="0" dirty="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GT" sz="2000" noProof="0" dirty="0">
                          <a:solidFill>
                            <a:schemeClr val="tx1"/>
                          </a:solidFill>
                        </a:rPr>
                        <a:t>24</a:t>
                      </a:r>
                      <a:endParaRPr lang="es-GT" sz="2000" noProof="0" dirty="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GT" sz="2000" noProof="0" dirty="0">
                          <a:solidFill>
                            <a:schemeClr val="tx1"/>
                          </a:solidFill>
                        </a:rPr>
                        <a:t>3.6</a:t>
                      </a:r>
                      <a:endParaRPr lang="es-GT" sz="2000" noProof="0" dirty="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GT" sz="2000" b="1" noProof="0" dirty="0">
                          <a:solidFill>
                            <a:schemeClr val="tx1"/>
                          </a:solidFill>
                        </a:rPr>
                        <a:t>41</a:t>
                      </a:r>
                      <a:endParaRPr lang="es-GT" sz="2000" b="1" noProof="0" dirty="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GT" sz="2000" b="1" noProof="0" dirty="0">
                          <a:solidFill>
                            <a:schemeClr val="tx1"/>
                          </a:solidFill>
                        </a:rPr>
                        <a:t>3.2</a:t>
                      </a:r>
                      <a:endParaRPr lang="es-GT" sz="2000" b="1" noProof="0" dirty="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36576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GT" sz="2000" noProof="0" dirty="0">
                          <a:solidFill>
                            <a:schemeClr val="tx1"/>
                          </a:solidFill>
                        </a:rPr>
                        <a:t>≥50</a:t>
                      </a:r>
                      <a:endParaRPr lang="es-GT" sz="2000" noProof="0" dirty="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GT" sz="2000" noProof="0" dirty="0">
                          <a:solidFill>
                            <a:schemeClr val="tx1"/>
                          </a:solidFill>
                        </a:rPr>
                        <a:t>8</a:t>
                      </a:r>
                      <a:endParaRPr lang="es-GT" sz="2000" noProof="0" dirty="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GT" sz="2000" b="0" noProof="0" dirty="0">
                          <a:solidFill>
                            <a:schemeClr val="tx1"/>
                          </a:solidFill>
                        </a:rPr>
                        <a:t>2.7</a:t>
                      </a:r>
                      <a:endParaRPr lang="es-GT" sz="2000" b="0" noProof="0" dirty="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GT" sz="2000" noProof="0" dirty="0">
                          <a:solidFill>
                            <a:schemeClr val="tx1"/>
                          </a:solidFill>
                        </a:rPr>
                        <a:t>10</a:t>
                      </a:r>
                      <a:endParaRPr lang="es-GT" sz="2000" noProof="0" dirty="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GT" sz="2000" noProof="0" dirty="0">
                          <a:solidFill>
                            <a:schemeClr val="tx1"/>
                          </a:solidFill>
                        </a:rPr>
                        <a:t>2.2</a:t>
                      </a:r>
                      <a:endParaRPr lang="es-GT" sz="2000" noProof="0" dirty="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GT" sz="2000" b="1" noProof="0" dirty="0">
                          <a:solidFill>
                            <a:schemeClr val="tx1"/>
                          </a:solidFill>
                        </a:rPr>
                        <a:t>18</a:t>
                      </a:r>
                      <a:endParaRPr lang="es-GT" sz="2000" b="1" noProof="0" dirty="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GT" sz="2000" b="1" noProof="0" dirty="0">
                          <a:solidFill>
                            <a:schemeClr val="tx1"/>
                          </a:solidFill>
                        </a:rPr>
                        <a:t>2.4</a:t>
                      </a:r>
                      <a:endParaRPr lang="es-GT" sz="2000" b="1" noProof="0" dirty="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365760">
                <a:tc>
                  <a:txBody>
                    <a:bodyPr/>
                    <a:lstStyle/>
                    <a:p>
                      <a:pPr algn="ctr"/>
                      <a:r>
                        <a:rPr lang="es-GT" sz="2000" b="1" noProof="0" dirty="0">
                          <a:solidFill>
                            <a:schemeClr val="tx1"/>
                          </a:solidFill>
                        </a:rPr>
                        <a:t>Total</a:t>
                      </a:r>
                      <a:endParaRPr lang="es-GT" sz="2000" b="1" noProof="0" dirty="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GT" sz="2000" b="1" noProof="0" dirty="0">
                          <a:solidFill>
                            <a:schemeClr val="tx1"/>
                          </a:solidFill>
                        </a:rPr>
                        <a:t>230</a:t>
                      </a:r>
                      <a:endParaRPr lang="es-GT" sz="2000" b="1" noProof="0" dirty="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GT" sz="2000" b="1" baseline="0" noProof="0" dirty="0">
                          <a:solidFill>
                            <a:schemeClr val="tx1"/>
                          </a:solidFill>
                        </a:rPr>
                        <a:t>9.3</a:t>
                      </a:r>
                      <a:endParaRPr lang="es-GT" sz="2000" b="1" baseline="0" noProof="0" dirty="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GT" sz="2000" b="1" noProof="0" dirty="0">
                          <a:solidFill>
                            <a:schemeClr val="tx1"/>
                          </a:solidFill>
                        </a:rPr>
                        <a:t>209</a:t>
                      </a:r>
                      <a:endParaRPr lang="es-GT" sz="2000" b="1" noProof="0" dirty="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GT" sz="2000" b="1" baseline="0" noProof="0" dirty="0">
                          <a:solidFill>
                            <a:schemeClr val="tx1"/>
                          </a:solidFill>
                        </a:rPr>
                        <a:t>7.7</a:t>
                      </a:r>
                      <a:endParaRPr lang="es-GT" sz="2000" b="1" baseline="0" noProof="0" dirty="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GT" sz="2000" b="1" noProof="0" dirty="0">
                          <a:solidFill>
                            <a:schemeClr val="tx1"/>
                          </a:solidFill>
                        </a:rPr>
                        <a:t>439</a:t>
                      </a:r>
                      <a:endParaRPr lang="es-GT" sz="2000" b="1" noProof="0" dirty="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GT" sz="2000" b="1" noProof="0" dirty="0">
                          <a:solidFill>
                            <a:schemeClr val="tx1"/>
                          </a:solidFill>
                        </a:rPr>
                        <a:t>8.4</a:t>
                      </a:r>
                      <a:endParaRPr lang="es-GT" sz="2000" b="1" noProof="0" dirty="0">
                        <a:solidFill>
                          <a:schemeClr val="tx1"/>
                        </a:solidFill>
                        <a:latin typeface="Arial" panose="020B0604020202020204" pitchFamily="34" charset="0"/>
                        <a:cs typeface="Arial" panose="020B0604020202020204" pitchFamily="34" charset="0"/>
                      </a:endParaRPr>
                    </a:p>
                  </a:txBody>
                  <a:tcPr marL="100773" marR="100773"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bl>
          </a:graphicData>
        </a:graphic>
      </p:graphicFrame>
      <p:sp>
        <p:nvSpPr>
          <p:cNvPr id="12" name="Text Placeholder 1"/>
          <p:cNvSpPr txBox="1">
            <a:spLocks/>
          </p:cNvSpPr>
          <p:nvPr/>
        </p:nvSpPr>
        <p:spPr>
          <a:xfrm>
            <a:off x="7209158" y="5445591"/>
            <a:ext cx="2717032" cy="461665"/>
          </a:xfrm>
          <a:prstGeom prst="rect">
            <a:avLst/>
          </a:prstGeom>
          <a:ln>
            <a:noFill/>
          </a:ln>
        </p:spPr>
        <p:txBody>
          <a:bodyPr anchor="t" anchorCtr="0"/>
          <a:lstStyle>
            <a:lvl1pPr marL="0" indent="0" algn="l" defTabSz="914400" rtl="0" eaLnBrk="1" latinLnBrk="0" hangingPunct="1">
              <a:lnSpc>
                <a:spcPts val="3900"/>
              </a:lnSpc>
              <a:spcBef>
                <a:spcPts val="0"/>
              </a:spcBef>
              <a:buFont typeface="Arial" panose="020B0604020202020204" pitchFamily="34" charset="0"/>
              <a:buNone/>
              <a:defRPr lang="en-US" sz="3600" b="0" kern="1200" baseline="0" dirty="0">
                <a:solidFill>
                  <a:schemeClr val="accent5"/>
                </a:solidFill>
                <a:latin typeface="Franklin Gothic Medium" panose="020B0603020102020204" pitchFamily="34" charset="0"/>
                <a:ea typeface="+mn-ea"/>
                <a:cs typeface="Arial"/>
              </a:defRPr>
            </a:lvl1pPr>
            <a:lvl2pPr marL="742950" indent="-285750" algn="l" defTabSz="914400" rtl="0" eaLnBrk="1" latinLnBrk="0" hangingPunct="1">
              <a:spcBef>
                <a:spcPct val="20000"/>
              </a:spcBef>
              <a:buFont typeface="Arial" panose="020B0604020202020204" pitchFamily="34" charset="0"/>
              <a:buChar char="–"/>
              <a:defRPr sz="2800" kern="1200">
                <a:solidFill>
                  <a:schemeClr val="accent5"/>
                </a:solidFill>
                <a:latin typeface="Arial"/>
                <a:ea typeface="+mn-ea"/>
                <a:cs typeface="Arial"/>
              </a:defRPr>
            </a:lvl2pPr>
            <a:lvl3pPr marL="1143000" indent="-228600" algn="l" defTabSz="914400" rtl="0" eaLnBrk="1" latinLnBrk="0" hangingPunct="1">
              <a:spcBef>
                <a:spcPct val="20000"/>
              </a:spcBef>
              <a:buFont typeface="Arial" panose="020B0604020202020204" pitchFamily="34" charset="0"/>
              <a:buChar char="•"/>
              <a:defRPr sz="2800" kern="1200">
                <a:solidFill>
                  <a:schemeClr val="accent5"/>
                </a:solidFill>
                <a:latin typeface="Arial"/>
                <a:ea typeface="+mn-ea"/>
                <a:cs typeface="Arial"/>
              </a:defRPr>
            </a:lvl3pPr>
            <a:lvl4pPr marL="1600200" indent="-228600" algn="l" defTabSz="914400" rtl="0" eaLnBrk="1" latinLnBrk="0" hangingPunct="1">
              <a:spcBef>
                <a:spcPct val="20000"/>
              </a:spcBef>
              <a:buFont typeface="Arial" panose="020B0604020202020204" pitchFamily="34" charset="0"/>
              <a:buChar char="–"/>
              <a:defRPr sz="2800" kern="1200">
                <a:solidFill>
                  <a:schemeClr val="accent5"/>
                </a:solidFill>
                <a:latin typeface="Arial"/>
                <a:ea typeface="+mn-ea"/>
                <a:cs typeface="Arial"/>
              </a:defRPr>
            </a:lvl4pPr>
            <a:lvl5pPr marL="2057400" indent="-228600" algn="l" defTabSz="914400" rtl="0" eaLnBrk="1" latinLnBrk="0" hangingPunct="1">
              <a:spcBef>
                <a:spcPct val="20000"/>
              </a:spcBef>
              <a:buFont typeface="Arial" panose="020B0604020202020204" pitchFamily="34" charset="0"/>
              <a:buChar char="»"/>
              <a:defRPr sz="2800" kern="1200">
                <a:solidFill>
                  <a:schemeClr val="accent5"/>
                </a:solidFill>
                <a:latin typeface="Arial"/>
                <a:ea typeface="+mn-ea"/>
                <a:cs typeface="Arial"/>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00000"/>
              </a:lnSpc>
            </a:pPr>
            <a:r>
              <a:rPr lang="es-GT" sz="2400" b="1" noProof="0" dirty="0">
                <a:solidFill>
                  <a:srgbClr val="00820C"/>
                </a:solidFill>
                <a:latin typeface="Arial" panose="020B0604020202020204" pitchFamily="34" charset="0"/>
                <a:cs typeface="Arial" panose="020B0604020202020204" pitchFamily="34" charset="0"/>
              </a:rPr>
              <a:t>1-14 años</a:t>
            </a:r>
            <a:endParaRPr lang="es-GT" sz="2400" noProof="0" dirty="0">
              <a:solidFill>
                <a:srgbClr val="00820C"/>
              </a:solidFill>
              <a:latin typeface="Arial" panose="020B0604020202020204" pitchFamily="34" charset="0"/>
              <a:cs typeface="Arial" panose="020B0604020202020204" pitchFamily="34" charset="0"/>
            </a:endParaRPr>
          </a:p>
        </p:txBody>
      </p:sp>
      <p:sp>
        <p:nvSpPr>
          <p:cNvPr id="17" name="TextBox 16"/>
          <p:cNvSpPr txBox="1">
            <a:spLocks noChangeArrowheads="1"/>
          </p:cNvSpPr>
          <p:nvPr/>
        </p:nvSpPr>
        <p:spPr bwMode="auto">
          <a:xfrm>
            <a:off x="8523196" y="5878619"/>
            <a:ext cx="239921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algn="r">
              <a:spcBef>
                <a:spcPct val="0"/>
              </a:spcBef>
              <a:buClrTx/>
              <a:buSzTx/>
              <a:buFontTx/>
              <a:buNone/>
            </a:pPr>
            <a:r>
              <a:rPr lang="es-GT" sz="2400" b="1" noProof="0" dirty="0">
                <a:solidFill>
                  <a:srgbClr val="0069AA"/>
                </a:solidFill>
                <a:cs typeface="Arial" panose="020B0604020202020204" pitchFamily="34" charset="0"/>
              </a:rPr>
              <a:t>&lt;1 año</a:t>
            </a:r>
          </a:p>
        </p:txBody>
      </p:sp>
      <p:sp>
        <p:nvSpPr>
          <p:cNvPr id="7" name="Rectangle: Rounded Corners 6">
            <a:extLst>
              <a:ext uri="{FF2B5EF4-FFF2-40B4-BE49-F238E27FC236}">
                <a16:creationId xmlns:a16="http://schemas.microsoft.com/office/drawing/2014/main" id="{BB289D96-A964-C513-47C7-7B72841C4AD1}"/>
              </a:ext>
            </a:extLst>
          </p:cNvPr>
          <p:cNvSpPr/>
          <p:nvPr/>
        </p:nvSpPr>
        <p:spPr>
          <a:xfrm>
            <a:off x="8226653" y="3460245"/>
            <a:ext cx="1079424" cy="429844"/>
          </a:xfrm>
          <a:prstGeom prst="roundRect">
            <a:avLst/>
          </a:prstGeom>
          <a:noFill/>
          <a:ln w="76200">
            <a:solidFill>
              <a:srgbClr val="00953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GT" noProof="0" dirty="0"/>
          </a:p>
        </p:txBody>
      </p:sp>
      <p:sp>
        <p:nvSpPr>
          <p:cNvPr id="9" name="Rectangle: Rounded Corners 8">
            <a:extLst>
              <a:ext uri="{FF2B5EF4-FFF2-40B4-BE49-F238E27FC236}">
                <a16:creationId xmlns:a16="http://schemas.microsoft.com/office/drawing/2014/main" id="{409E5396-E801-F855-795A-5D0AAE5D3D0D}"/>
              </a:ext>
            </a:extLst>
          </p:cNvPr>
          <p:cNvSpPr/>
          <p:nvPr/>
        </p:nvSpPr>
        <p:spPr>
          <a:xfrm>
            <a:off x="9306076" y="3063442"/>
            <a:ext cx="1549803" cy="429844"/>
          </a:xfrm>
          <a:prstGeom prst="roundRect">
            <a:avLst/>
          </a:prstGeom>
          <a:noFill/>
          <a:ln w="76200">
            <a:solidFill>
              <a:srgbClr val="0069A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GT" noProof="0" dirty="0"/>
          </a:p>
        </p:txBody>
      </p:sp>
    </p:spTree>
    <p:extLst>
      <p:ext uri="{BB962C8B-B14F-4D97-AF65-F5344CB8AC3E}">
        <p14:creationId xmlns:p14="http://schemas.microsoft.com/office/powerpoint/2010/main" val="15006744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7">
                                            <p:txEl>
                                              <p:pRg st="0" end="0"/>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Line 3"/>
          <p:cNvSpPr>
            <a:spLocks noChangeShapeType="1"/>
          </p:cNvSpPr>
          <p:nvPr/>
        </p:nvSpPr>
        <p:spPr bwMode="auto">
          <a:xfrm>
            <a:off x="2346325" y="1827726"/>
            <a:ext cx="7391400" cy="0"/>
          </a:xfrm>
          <a:prstGeom prst="line">
            <a:avLst/>
          </a:prstGeom>
          <a:noFill/>
          <a:ln w="63500">
            <a:solidFill>
              <a:schemeClr val="tx1"/>
            </a:solidFill>
            <a:miter lim="800000"/>
            <a:headEnd type="oval" w="med" len="med"/>
            <a:tailEnd type="oval" w="med" len="med"/>
          </a:ln>
          <a:extLst>
            <a:ext uri="{909E8E84-426E-40dd-AFC4-6F175D3DCCD1}"/>
          </a:extLst>
        </p:spPr>
        <p:txBody>
          <a:bodyPr wrap="none"/>
          <a:lstStyle/>
          <a:p>
            <a:pPr>
              <a:defRPr/>
            </a:pPr>
            <a:endParaRPr lang="es-GT" noProof="0" dirty="0"/>
          </a:p>
        </p:txBody>
      </p:sp>
      <p:sp>
        <p:nvSpPr>
          <p:cNvPr id="6" name="Line 15"/>
          <p:cNvSpPr>
            <a:spLocks noChangeShapeType="1"/>
          </p:cNvSpPr>
          <p:nvPr/>
        </p:nvSpPr>
        <p:spPr bwMode="auto">
          <a:xfrm>
            <a:off x="7467600" y="2377001"/>
            <a:ext cx="1981200" cy="0"/>
          </a:xfrm>
          <a:prstGeom prst="line">
            <a:avLst/>
          </a:prstGeom>
          <a:noFill/>
          <a:ln w="63500">
            <a:solidFill>
              <a:schemeClr val="tx1"/>
            </a:solidFill>
            <a:miter lim="800000"/>
            <a:headEnd type="oval" w="med" len="med"/>
            <a:tailEnd type="oval" w="med" len="med"/>
          </a:ln>
          <a:extLst>
            <a:ext uri="{909E8E84-426E-40dd-AFC4-6F175D3DCCD1}"/>
          </a:extLst>
        </p:spPr>
        <p:txBody>
          <a:bodyPr wrap="none"/>
          <a:lstStyle/>
          <a:p>
            <a:pPr>
              <a:defRPr/>
            </a:pPr>
            <a:endParaRPr lang="es-GT" noProof="0" dirty="0"/>
          </a:p>
        </p:txBody>
      </p:sp>
      <p:sp>
        <p:nvSpPr>
          <p:cNvPr id="7" name="Line 17"/>
          <p:cNvSpPr>
            <a:spLocks noChangeShapeType="1"/>
          </p:cNvSpPr>
          <p:nvPr/>
        </p:nvSpPr>
        <p:spPr bwMode="auto">
          <a:xfrm>
            <a:off x="2438400" y="2924688"/>
            <a:ext cx="1676400" cy="0"/>
          </a:xfrm>
          <a:prstGeom prst="line">
            <a:avLst/>
          </a:prstGeom>
          <a:noFill/>
          <a:ln w="63500">
            <a:solidFill>
              <a:schemeClr val="tx1"/>
            </a:solidFill>
            <a:miter lim="800000"/>
            <a:headEnd type="oval" w="med" len="med"/>
            <a:tailEnd type="oval" w="med" len="med"/>
          </a:ln>
          <a:extLst>
            <a:ext uri="{909E8E84-426E-40dd-AFC4-6F175D3DCCD1}"/>
          </a:extLst>
        </p:spPr>
        <p:txBody>
          <a:bodyPr wrap="none"/>
          <a:lstStyle/>
          <a:p>
            <a:pPr>
              <a:defRPr/>
            </a:pPr>
            <a:endParaRPr lang="es-GT" noProof="0" dirty="0"/>
          </a:p>
        </p:txBody>
      </p:sp>
      <p:sp>
        <p:nvSpPr>
          <p:cNvPr id="8" name="Line 18"/>
          <p:cNvSpPr>
            <a:spLocks noChangeShapeType="1"/>
          </p:cNvSpPr>
          <p:nvPr/>
        </p:nvSpPr>
        <p:spPr bwMode="auto">
          <a:xfrm>
            <a:off x="3810000" y="3473963"/>
            <a:ext cx="5943600" cy="0"/>
          </a:xfrm>
          <a:prstGeom prst="line">
            <a:avLst/>
          </a:prstGeom>
          <a:noFill/>
          <a:ln w="63500">
            <a:solidFill>
              <a:schemeClr val="tx1"/>
            </a:solidFill>
            <a:miter lim="800000"/>
            <a:headEnd type="oval" w="med" len="med"/>
            <a:tailEnd type="oval" w="med" len="med"/>
          </a:ln>
          <a:extLst>
            <a:ext uri="{909E8E84-426E-40dd-AFC4-6F175D3DCCD1}"/>
          </a:extLst>
        </p:spPr>
        <p:txBody>
          <a:bodyPr wrap="none"/>
          <a:lstStyle/>
          <a:p>
            <a:pPr>
              <a:defRPr/>
            </a:pPr>
            <a:endParaRPr lang="es-GT" noProof="0" dirty="0"/>
          </a:p>
        </p:txBody>
      </p:sp>
      <p:sp>
        <p:nvSpPr>
          <p:cNvPr id="9" name="Line 23"/>
          <p:cNvSpPr>
            <a:spLocks noChangeShapeType="1"/>
          </p:cNvSpPr>
          <p:nvPr/>
        </p:nvSpPr>
        <p:spPr bwMode="auto">
          <a:xfrm>
            <a:off x="4267200" y="4023238"/>
            <a:ext cx="2514600" cy="0"/>
          </a:xfrm>
          <a:prstGeom prst="line">
            <a:avLst/>
          </a:prstGeom>
          <a:noFill/>
          <a:ln w="63500">
            <a:solidFill>
              <a:schemeClr val="tx1"/>
            </a:solidFill>
            <a:miter lim="800000"/>
            <a:headEnd type="oval" w="med" len="med"/>
            <a:tailEnd type="oval" w="med" len="med"/>
          </a:ln>
          <a:extLst>
            <a:ext uri="{909E8E84-426E-40dd-AFC4-6F175D3DCCD1}"/>
          </a:extLst>
        </p:spPr>
        <p:txBody>
          <a:bodyPr wrap="none"/>
          <a:lstStyle/>
          <a:p>
            <a:pPr>
              <a:defRPr/>
            </a:pPr>
            <a:endParaRPr lang="es-GT" noProof="0" dirty="0"/>
          </a:p>
        </p:txBody>
      </p:sp>
      <p:sp>
        <p:nvSpPr>
          <p:cNvPr id="10" name="Line 24"/>
          <p:cNvSpPr>
            <a:spLocks noChangeShapeType="1"/>
          </p:cNvSpPr>
          <p:nvPr/>
        </p:nvSpPr>
        <p:spPr bwMode="auto">
          <a:xfrm>
            <a:off x="6019800" y="5120201"/>
            <a:ext cx="3657600" cy="0"/>
          </a:xfrm>
          <a:prstGeom prst="line">
            <a:avLst/>
          </a:prstGeom>
          <a:noFill/>
          <a:ln w="63500">
            <a:solidFill>
              <a:schemeClr val="tx1"/>
            </a:solidFill>
            <a:miter lim="800000"/>
            <a:headEnd type="oval" w="med" len="med"/>
            <a:tailEnd type="oval" w="med" len="med"/>
          </a:ln>
          <a:extLst>
            <a:ext uri="{909E8E84-426E-40dd-AFC4-6F175D3DCCD1}"/>
          </a:extLst>
        </p:spPr>
        <p:txBody>
          <a:bodyPr wrap="none"/>
          <a:lstStyle/>
          <a:p>
            <a:pPr>
              <a:defRPr/>
            </a:pPr>
            <a:endParaRPr lang="es-GT" noProof="0" dirty="0"/>
          </a:p>
        </p:txBody>
      </p:sp>
      <p:sp>
        <p:nvSpPr>
          <p:cNvPr id="11" name="Line 25"/>
          <p:cNvSpPr>
            <a:spLocks noChangeShapeType="1"/>
          </p:cNvSpPr>
          <p:nvPr/>
        </p:nvSpPr>
        <p:spPr bwMode="auto">
          <a:xfrm>
            <a:off x="2362200" y="5667888"/>
            <a:ext cx="3276600" cy="0"/>
          </a:xfrm>
          <a:prstGeom prst="line">
            <a:avLst/>
          </a:prstGeom>
          <a:noFill/>
          <a:ln w="63500">
            <a:solidFill>
              <a:schemeClr val="tx1"/>
            </a:solidFill>
            <a:miter lim="800000"/>
            <a:headEnd type="oval" w="med" len="med"/>
            <a:tailEnd type="oval" w="med" len="med"/>
          </a:ln>
          <a:extLst>
            <a:ext uri="{909E8E84-426E-40dd-AFC4-6F175D3DCCD1}"/>
          </a:extLst>
        </p:spPr>
        <p:txBody>
          <a:bodyPr wrap="none"/>
          <a:lstStyle/>
          <a:p>
            <a:pPr>
              <a:defRPr/>
            </a:pPr>
            <a:endParaRPr lang="es-GT" noProof="0" dirty="0"/>
          </a:p>
        </p:txBody>
      </p:sp>
      <p:cxnSp>
        <p:nvCxnSpPr>
          <p:cNvPr id="12" name="Straight Connector 11"/>
          <p:cNvCxnSpPr>
            <a:cxnSpLocks/>
            <a:endCxn id="16" idx="3"/>
          </p:cNvCxnSpPr>
          <p:nvPr/>
        </p:nvCxnSpPr>
        <p:spPr>
          <a:xfrm>
            <a:off x="8880472" y="1653252"/>
            <a:ext cx="0" cy="4763612"/>
          </a:xfrm>
          <a:prstGeom prst="line">
            <a:avLst/>
          </a:prstGeom>
          <a:ln w="38100">
            <a:solidFill>
              <a:srgbClr val="0065A4"/>
            </a:solidFill>
            <a:prstDash val="solid"/>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a:cxnSpLocks/>
            <a:endCxn id="16" idx="1"/>
          </p:cNvCxnSpPr>
          <p:nvPr/>
        </p:nvCxnSpPr>
        <p:spPr>
          <a:xfrm>
            <a:off x="3130550" y="1653252"/>
            <a:ext cx="0" cy="4763612"/>
          </a:xfrm>
          <a:prstGeom prst="line">
            <a:avLst/>
          </a:prstGeom>
          <a:ln w="38100" cmpd="sng">
            <a:solidFill>
              <a:srgbClr val="0065A4"/>
            </a:solidFill>
            <a:prstDash val="solid"/>
          </a:ln>
        </p:spPr>
        <p:style>
          <a:lnRef idx="1">
            <a:schemeClr val="accent1"/>
          </a:lnRef>
          <a:fillRef idx="0">
            <a:schemeClr val="accent1"/>
          </a:fillRef>
          <a:effectRef idx="0">
            <a:schemeClr val="accent1"/>
          </a:effectRef>
          <a:fontRef idx="minor">
            <a:schemeClr val="tx1"/>
          </a:fontRef>
        </p:style>
      </p:cxnSp>
      <p:sp>
        <p:nvSpPr>
          <p:cNvPr id="14" name="Line 17"/>
          <p:cNvSpPr>
            <a:spLocks noChangeShapeType="1"/>
          </p:cNvSpPr>
          <p:nvPr/>
        </p:nvSpPr>
        <p:spPr bwMode="auto">
          <a:xfrm>
            <a:off x="2174876" y="4570926"/>
            <a:ext cx="639763" cy="0"/>
          </a:xfrm>
          <a:prstGeom prst="line">
            <a:avLst/>
          </a:prstGeom>
          <a:noFill/>
          <a:ln w="63500">
            <a:solidFill>
              <a:schemeClr val="tx1"/>
            </a:solidFill>
            <a:miter lim="800000"/>
            <a:headEnd type="oval" w="med" len="med"/>
            <a:tailEnd type="oval" w="med" len="med"/>
          </a:ln>
          <a:extLst>
            <a:ext uri="{909E8E84-426E-40dd-AFC4-6F175D3DCCD1}"/>
          </a:extLst>
        </p:spPr>
        <p:txBody>
          <a:bodyPr wrap="none"/>
          <a:lstStyle/>
          <a:p>
            <a:pPr>
              <a:defRPr/>
            </a:pPr>
            <a:endParaRPr lang="es-GT" noProof="0" dirty="0"/>
          </a:p>
        </p:txBody>
      </p:sp>
      <p:sp>
        <p:nvSpPr>
          <p:cNvPr id="15" name="Line 17"/>
          <p:cNvSpPr>
            <a:spLocks noChangeShapeType="1"/>
          </p:cNvSpPr>
          <p:nvPr/>
        </p:nvSpPr>
        <p:spPr bwMode="auto">
          <a:xfrm>
            <a:off x="9061451" y="6220338"/>
            <a:ext cx="639763" cy="0"/>
          </a:xfrm>
          <a:prstGeom prst="line">
            <a:avLst/>
          </a:prstGeom>
          <a:noFill/>
          <a:ln w="63500">
            <a:solidFill>
              <a:schemeClr val="tx1"/>
            </a:solidFill>
            <a:miter lim="800000"/>
            <a:headEnd type="oval" w="med" len="med"/>
            <a:tailEnd type="oval" w="med" len="med"/>
          </a:ln>
          <a:extLst>
            <a:ext uri="{909E8E84-426E-40dd-AFC4-6F175D3DCCD1}"/>
          </a:extLst>
        </p:spPr>
        <p:txBody>
          <a:bodyPr wrap="none"/>
          <a:lstStyle/>
          <a:p>
            <a:pPr>
              <a:defRPr/>
            </a:pPr>
            <a:endParaRPr lang="es-GT" noProof="0" dirty="0"/>
          </a:p>
        </p:txBody>
      </p:sp>
      <p:sp>
        <p:nvSpPr>
          <p:cNvPr id="16" name="TextBox 15"/>
          <p:cNvSpPr txBox="1"/>
          <p:nvPr/>
        </p:nvSpPr>
        <p:spPr>
          <a:xfrm>
            <a:off x="3130550" y="6062921"/>
            <a:ext cx="5749922" cy="707886"/>
          </a:xfrm>
          <a:prstGeom prst="rect">
            <a:avLst/>
          </a:prstGeom>
          <a:noFill/>
          <a:ln w="19050">
            <a:noFill/>
          </a:ln>
        </p:spPr>
        <p:txBody>
          <a:bodyPr wrap="square">
            <a:spAutoFit/>
          </a:bodyPr>
          <a:lstStyle/>
          <a:p>
            <a:pPr algn="ctr">
              <a:defRPr/>
            </a:pPr>
            <a:r>
              <a:rPr lang="es-GT" sz="2000" noProof="0" dirty="0">
                <a:latin typeface="Arial" panose="020B0604020202020204" pitchFamily="34" charset="0"/>
              </a:rPr>
              <a:t>Cada línea representa un caso</a:t>
            </a:r>
          </a:p>
          <a:p>
            <a:pPr algn="ctr">
              <a:defRPr/>
            </a:pPr>
            <a:r>
              <a:rPr lang="es-GT" sz="2000" noProof="0" dirty="0">
                <a:latin typeface="Arial" panose="020B0604020202020204" pitchFamily="34" charset="0"/>
              </a:rPr>
              <a:t>Población en la comunidad = 100 personas</a:t>
            </a:r>
          </a:p>
        </p:txBody>
      </p:sp>
      <p:sp>
        <p:nvSpPr>
          <p:cNvPr id="22" name="Title 21">
            <a:extLst>
              <a:ext uri="{FF2B5EF4-FFF2-40B4-BE49-F238E27FC236}">
                <a16:creationId xmlns:a16="http://schemas.microsoft.com/office/drawing/2014/main" id="{F7FD222E-AA1B-5981-4F0D-BC455E5D028F}"/>
              </a:ext>
            </a:extLst>
          </p:cNvPr>
          <p:cNvSpPr>
            <a:spLocks noGrp="1"/>
          </p:cNvSpPr>
          <p:nvPr>
            <p:ph type="title"/>
          </p:nvPr>
        </p:nvSpPr>
        <p:spPr/>
        <p:txBody>
          <a:bodyPr/>
          <a:lstStyle/>
          <a:p>
            <a:r>
              <a:rPr lang="es-GT" sz="4400" noProof="0" dirty="0">
                <a:latin typeface="Franklin Gothic Medium" panose="020B0603020102020204" pitchFamily="34" charset="0"/>
              </a:rPr>
              <a:t>Cálculos de incidencia y prevalencia</a:t>
            </a:r>
            <a:endParaRPr lang="es-GT" noProof="0" dirty="0"/>
          </a:p>
        </p:txBody>
      </p:sp>
      <p:sp>
        <p:nvSpPr>
          <p:cNvPr id="24" name="TextBox 23">
            <a:extLst>
              <a:ext uri="{FF2B5EF4-FFF2-40B4-BE49-F238E27FC236}">
                <a16:creationId xmlns:a16="http://schemas.microsoft.com/office/drawing/2014/main" id="{92F5D625-E1DB-0780-3E23-024112C0CF57}"/>
              </a:ext>
            </a:extLst>
          </p:cNvPr>
          <p:cNvSpPr txBox="1"/>
          <p:nvPr/>
        </p:nvSpPr>
        <p:spPr>
          <a:xfrm>
            <a:off x="2494756" y="1253628"/>
            <a:ext cx="1620043" cy="461665"/>
          </a:xfrm>
          <a:prstGeom prst="rect">
            <a:avLst/>
          </a:prstGeom>
          <a:noFill/>
          <a:ln w="19050">
            <a:noFill/>
          </a:ln>
        </p:spPr>
        <p:txBody>
          <a:bodyPr wrap="square">
            <a:spAutoFit/>
          </a:bodyPr>
          <a:lstStyle/>
          <a:p>
            <a:pPr algn="ctr">
              <a:defRPr/>
            </a:pPr>
            <a:r>
              <a:rPr lang="es-GT" sz="2400" noProof="0" dirty="0">
                <a:latin typeface="Arial" panose="020B0604020202020204" pitchFamily="34" charset="0"/>
              </a:rPr>
              <a:t>1 de Julio</a:t>
            </a:r>
          </a:p>
        </p:txBody>
      </p:sp>
      <p:sp>
        <p:nvSpPr>
          <p:cNvPr id="27" name="TextBox 26">
            <a:extLst>
              <a:ext uri="{FF2B5EF4-FFF2-40B4-BE49-F238E27FC236}">
                <a16:creationId xmlns:a16="http://schemas.microsoft.com/office/drawing/2014/main" id="{4EDBA94F-2825-D831-7DD6-493080CC60BB}"/>
              </a:ext>
            </a:extLst>
          </p:cNvPr>
          <p:cNvSpPr txBox="1"/>
          <p:nvPr/>
        </p:nvSpPr>
        <p:spPr>
          <a:xfrm>
            <a:off x="7953620" y="1253628"/>
            <a:ext cx="1853703" cy="461665"/>
          </a:xfrm>
          <a:prstGeom prst="rect">
            <a:avLst/>
          </a:prstGeom>
          <a:noFill/>
          <a:ln w="19050">
            <a:noFill/>
          </a:ln>
        </p:spPr>
        <p:txBody>
          <a:bodyPr wrap="square">
            <a:spAutoFit/>
          </a:bodyPr>
          <a:lstStyle/>
          <a:p>
            <a:pPr algn="ctr">
              <a:defRPr/>
            </a:pPr>
            <a:r>
              <a:rPr lang="es-GT" sz="2400" noProof="0" dirty="0">
                <a:latin typeface="Arial" panose="020B0604020202020204" pitchFamily="34" charset="0"/>
              </a:rPr>
              <a:t>1 de Agosto</a:t>
            </a:r>
          </a:p>
        </p:txBody>
      </p:sp>
    </p:spTree>
    <p:extLst>
      <p:ext uri="{BB962C8B-B14F-4D97-AF65-F5344CB8AC3E}">
        <p14:creationId xmlns:p14="http://schemas.microsoft.com/office/powerpoint/2010/main" val="65012427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GT" noProof="0" dirty="0"/>
              <a:t>Comparación entre la incidencia y </a:t>
            </a:r>
            <a:br>
              <a:rPr lang="es-GT" noProof="0" dirty="0"/>
            </a:br>
            <a:r>
              <a:rPr lang="es-GT" noProof="0" dirty="0"/>
              <a:t>la prevalencia</a:t>
            </a:r>
          </a:p>
        </p:txBody>
      </p:sp>
      <p:sp>
        <p:nvSpPr>
          <p:cNvPr id="14" name="Content Placeholder 3">
            <a:extLst>
              <a:ext uri="{FF2B5EF4-FFF2-40B4-BE49-F238E27FC236}">
                <a16:creationId xmlns:a16="http://schemas.microsoft.com/office/drawing/2014/main" id="{AAAA2502-2F72-4F8F-ECA8-E2654CB82534}"/>
              </a:ext>
            </a:extLst>
          </p:cNvPr>
          <p:cNvSpPr txBox="1">
            <a:spLocks/>
          </p:cNvSpPr>
          <p:nvPr/>
        </p:nvSpPr>
        <p:spPr>
          <a:xfrm>
            <a:off x="1459831" y="1609509"/>
            <a:ext cx="4038600" cy="475519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s-GT" b="1" noProof="0" dirty="0">
                <a:solidFill>
                  <a:srgbClr val="00953A"/>
                </a:solidFill>
              </a:rPr>
              <a:t>Incidencia</a:t>
            </a:r>
          </a:p>
          <a:p>
            <a:pPr>
              <a:spcBef>
                <a:spcPts val="1200"/>
              </a:spcBef>
              <a:defRPr/>
            </a:pPr>
            <a:r>
              <a:rPr lang="es-GT" b="1" noProof="0" dirty="0"/>
              <a:t>NUEVOS </a:t>
            </a:r>
            <a:r>
              <a:rPr lang="es-GT" noProof="0" dirty="0"/>
              <a:t>casos o acontecimientos durante un periodo </a:t>
            </a:r>
            <a:br>
              <a:rPr lang="es-GT" noProof="0" dirty="0"/>
            </a:br>
            <a:r>
              <a:rPr lang="es-GT" noProof="0" dirty="0"/>
              <a:t>de tiempo</a:t>
            </a:r>
          </a:p>
          <a:p>
            <a:pPr>
              <a:spcBef>
                <a:spcPts val="1200"/>
              </a:spcBef>
              <a:defRPr/>
            </a:pPr>
            <a:r>
              <a:rPr lang="es-GT" noProof="0" dirty="0"/>
              <a:t>Útil para estudiar los factores que causan enfermedades ("factores de riesgo")</a:t>
            </a:r>
          </a:p>
          <a:p>
            <a:pPr marL="0" indent="0">
              <a:buFont typeface="Arial" panose="020B0604020202020204" pitchFamily="34" charset="0"/>
              <a:buNone/>
            </a:pPr>
            <a:endParaRPr lang="es-GT" b="1" u="sng" noProof="0" dirty="0">
              <a:solidFill>
                <a:srgbClr val="00820C"/>
              </a:solidFill>
            </a:endParaRPr>
          </a:p>
        </p:txBody>
      </p:sp>
      <p:sp>
        <p:nvSpPr>
          <p:cNvPr id="15" name="Content Placeholder 4">
            <a:extLst>
              <a:ext uri="{FF2B5EF4-FFF2-40B4-BE49-F238E27FC236}">
                <a16:creationId xmlns:a16="http://schemas.microsoft.com/office/drawing/2014/main" id="{2D8174BA-17EF-9B3D-59B2-D2E488779DDE}"/>
              </a:ext>
            </a:extLst>
          </p:cNvPr>
          <p:cNvSpPr txBox="1">
            <a:spLocks/>
          </p:cNvSpPr>
          <p:nvPr/>
        </p:nvSpPr>
        <p:spPr>
          <a:xfrm>
            <a:off x="6629400" y="1645604"/>
            <a:ext cx="4038600" cy="475519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s-GT" b="1" noProof="0" dirty="0">
                <a:solidFill>
                  <a:srgbClr val="00953A"/>
                </a:solidFill>
              </a:rPr>
              <a:t>Prevalencia</a:t>
            </a:r>
          </a:p>
          <a:p>
            <a:pPr>
              <a:spcBef>
                <a:spcPts val="1200"/>
              </a:spcBef>
              <a:defRPr/>
            </a:pPr>
            <a:r>
              <a:rPr lang="es-GT" b="1" noProof="0" dirty="0"/>
              <a:t>TODOS </a:t>
            </a:r>
            <a:r>
              <a:rPr lang="es-GT" noProof="0" dirty="0"/>
              <a:t>los casos en un punto o periodo </a:t>
            </a:r>
            <a:br>
              <a:rPr lang="es-GT" noProof="0" dirty="0"/>
            </a:br>
            <a:r>
              <a:rPr lang="es-GT" noProof="0" dirty="0"/>
              <a:t>de tiempo</a:t>
            </a:r>
          </a:p>
          <a:p>
            <a:pPr>
              <a:spcBef>
                <a:spcPts val="1200"/>
              </a:spcBef>
              <a:defRPr/>
            </a:pPr>
            <a:r>
              <a:rPr lang="es-GT" noProof="0" dirty="0"/>
              <a:t>Útil para medir la magnitud del problema y planificar intervenciones</a:t>
            </a:r>
          </a:p>
          <a:p>
            <a:pPr marL="0" indent="0">
              <a:buFont typeface="Arial" panose="020B0604020202020204" pitchFamily="34" charset="0"/>
              <a:buNone/>
            </a:pPr>
            <a:endParaRPr lang="es-GT" b="1" u="sng" noProof="0" dirty="0">
              <a:solidFill>
                <a:srgbClr val="00820C"/>
              </a:solidFill>
            </a:endParaRPr>
          </a:p>
        </p:txBody>
      </p:sp>
      <p:cxnSp>
        <p:nvCxnSpPr>
          <p:cNvPr id="16" name="Straight Connector 15">
            <a:extLst>
              <a:ext uri="{FF2B5EF4-FFF2-40B4-BE49-F238E27FC236}">
                <a16:creationId xmlns:a16="http://schemas.microsoft.com/office/drawing/2014/main" id="{204E60C0-0F10-50EE-8EFF-DA2A920222AC}"/>
              </a:ext>
            </a:extLst>
          </p:cNvPr>
          <p:cNvCxnSpPr>
            <a:cxnSpLocks/>
          </p:cNvCxnSpPr>
          <p:nvPr/>
        </p:nvCxnSpPr>
        <p:spPr>
          <a:xfrm>
            <a:off x="6121730" y="1517944"/>
            <a:ext cx="0" cy="4094580"/>
          </a:xfrm>
          <a:prstGeom prst="line">
            <a:avLst/>
          </a:prstGeom>
          <a:ln w="76200">
            <a:solidFill>
              <a:srgbClr val="00953A"/>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3096826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533C1B4-D50F-BD25-0383-DE508ABE655E}"/>
              </a:ext>
            </a:extLst>
          </p:cNvPr>
          <p:cNvSpPr>
            <a:spLocks noGrp="1"/>
          </p:cNvSpPr>
          <p:nvPr>
            <p:ph sz="half" idx="2"/>
          </p:nvPr>
        </p:nvSpPr>
        <p:spPr/>
        <p:txBody>
          <a:bodyPr/>
          <a:lstStyle/>
          <a:p>
            <a:pPr marL="0" indent="0" rtl="0">
              <a:buNone/>
            </a:pPr>
            <a:r>
              <a:rPr lang="es-GT" b="0" i="0" u="none" strike="noStrike" noProof="0" dirty="0">
                <a:solidFill>
                  <a:srgbClr val="000000"/>
                </a:solidFill>
                <a:effectLst/>
              </a:rPr>
              <a:t>Número de muertes en una población definida durante un periodo de tiempo determinado</a:t>
            </a:r>
            <a:endParaRPr lang="es-GT" noProof="0" dirty="0"/>
          </a:p>
          <a:p>
            <a:pPr lvl="1"/>
            <a:r>
              <a:rPr lang="es-GT" b="0" i="0" u="none" strike="noStrike" noProof="0" dirty="0">
                <a:solidFill>
                  <a:srgbClr val="000000"/>
                </a:solidFill>
                <a:effectLst/>
              </a:rPr>
              <a:t>Se utiliza para comparar las defunciones entre regiones porque las tasas toman en cuenta las diferencias debidas al tamaño de la población.</a:t>
            </a:r>
            <a:endParaRPr lang="es-GT" b="0" i="0" u="none" strike="noStrike" noProof="0" dirty="0">
              <a:solidFill>
                <a:srgbClr val="109648"/>
              </a:solidFill>
              <a:effectLst/>
            </a:endParaRPr>
          </a:p>
          <a:p>
            <a:pPr marL="0" indent="0" rtl="0">
              <a:buNone/>
            </a:pPr>
            <a:br>
              <a:rPr lang="es-GT" b="0" noProof="0" dirty="0">
                <a:effectLst/>
              </a:rPr>
            </a:br>
            <a:r>
              <a:rPr lang="es-GT" b="1" i="0" u="none" strike="noStrike" noProof="0" dirty="0">
                <a:solidFill>
                  <a:srgbClr val="00953A"/>
                </a:solidFill>
                <a:effectLst/>
              </a:rPr>
              <a:t>Tasa de mortalidad =</a:t>
            </a:r>
            <a:endParaRPr lang="es-GT" b="0" noProof="0" dirty="0">
              <a:effectLst/>
            </a:endParaRPr>
          </a:p>
          <a:p>
            <a:pPr marL="0" indent="0" algn="ctr" rtl="0">
              <a:spcBef>
                <a:spcPts val="0"/>
              </a:spcBef>
              <a:spcAft>
                <a:spcPts val="0"/>
              </a:spcAft>
              <a:buNone/>
            </a:pPr>
            <a:r>
              <a:rPr lang="es-GT" sz="2800" b="1" i="0" u="none" strike="noStrike" noProof="0" dirty="0">
                <a:solidFill>
                  <a:srgbClr val="5B9BD5"/>
                </a:solidFill>
                <a:effectLst/>
                <a:latin typeface="Arial" panose="020B0604020202020204" pitchFamily="34" charset="0"/>
              </a:rPr>
              <a:t> </a:t>
            </a:r>
            <a:br>
              <a:rPr lang="es-GT" noProof="0" dirty="0"/>
            </a:br>
            <a:br>
              <a:rPr lang="es-GT" b="0" noProof="0" dirty="0">
                <a:effectLst/>
              </a:rPr>
            </a:br>
            <a:endParaRPr lang="es-GT" noProof="0" dirty="0"/>
          </a:p>
        </p:txBody>
      </p:sp>
      <p:sp>
        <p:nvSpPr>
          <p:cNvPr id="3" name="Title 2">
            <a:extLst>
              <a:ext uri="{FF2B5EF4-FFF2-40B4-BE49-F238E27FC236}">
                <a16:creationId xmlns:a16="http://schemas.microsoft.com/office/drawing/2014/main" id="{C9300A9A-BE33-2B72-FF1C-8F8B2EA8AD01}"/>
              </a:ext>
            </a:extLst>
          </p:cNvPr>
          <p:cNvSpPr>
            <a:spLocks noGrp="1"/>
          </p:cNvSpPr>
          <p:nvPr>
            <p:ph type="title"/>
          </p:nvPr>
        </p:nvSpPr>
        <p:spPr/>
        <p:txBody>
          <a:bodyPr/>
          <a:lstStyle/>
          <a:p>
            <a:r>
              <a:rPr lang="es-GT" noProof="0" dirty="0"/>
              <a:t>Tasa de mortalidad</a:t>
            </a:r>
          </a:p>
        </p:txBody>
      </p:sp>
      <p:grpSp>
        <p:nvGrpSpPr>
          <p:cNvPr id="5" name="Group 4">
            <a:extLst>
              <a:ext uri="{FF2B5EF4-FFF2-40B4-BE49-F238E27FC236}">
                <a16:creationId xmlns:a16="http://schemas.microsoft.com/office/drawing/2014/main" id="{5C62534B-D197-D2DB-3300-0671F26A9298}"/>
              </a:ext>
            </a:extLst>
          </p:cNvPr>
          <p:cNvGrpSpPr/>
          <p:nvPr/>
        </p:nvGrpSpPr>
        <p:grpSpPr>
          <a:xfrm>
            <a:off x="312157" y="4635119"/>
            <a:ext cx="11879843" cy="1204494"/>
            <a:chOff x="252000" y="5210852"/>
            <a:chExt cx="9644776" cy="1204494"/>
          </a:xfrm>
        </p:grpSpPr>
        <p:sp>
          <p:nvSpPr>
            <p:cNvPr id="6" name="TextBox 2">
              <a:extLst>
                <a:ext uri="{FF2B5EF4-FFF2-40B4-BE49-F238E27FC236}">
                  <a16:creationId xmlns:a16="http://schemas.microsoft.com/office/drawing/2014/main" id="{37B4CA9E-2CE1-6662-4C2E-11284E98A096}"/>
                </a:ext>
              </a:extLst>
            </p:cNvPr>
            <p:cNvSpPr txBox="1">
              <a:spLocks noChangeArrowheads="1"/>
            </p:cNvSpPr>
            <p:nvPr/>
          </p:nvSpPr>
          <p:spPr bwMode="auto">
            <a:xfrm>
              <a:off x="252000" y="5210852"/>
              <a:ext cx="7556537"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algn="ctr" eaLnBrk="1" hangingPunct="1">
                <a:spcBef>
                  <a:spcPct val="0"/>
                </a:spcBef>
                <a:buClrTx/>
                <a:buSzTx/>
                <a:buFontTx/>
                <a:buNone/>
              </a:pPr>
              <a:r>
                <a:rPr lang="es-GT" b="1" u="sng" noProof="0" dirty="0">
                  <a:ea typeface="MS PGothic" panose="020B0600070205080204" pitchFamily="34" charset="-128"/>
                  <a:cs typeface="Arial" panose="020B0604020202020204" pitchFamily="34" charset="0"/>
                </a:rPr>
                <a:t>Número de muertes durante el periodo especificado</a:t>
              </a:r>
            </a:p>
            <a:p>
              <a:pPr algn="ctr" eaLnBrk="1" hangingPunct="1">
                <a:spcBef>
                  <a:spcPct val="0"/>
                </a:spcBef>
                <a:buClrTx/>
                <a:buSzTx/>
                <a:buFontTx/>
                <a:buNone/>
              </a:pPr>
              <a:r>
                <a:rPr lang="es-GT" b="1" noProof="0" dirty="0">
                  <a:ea typeface="MS PGothic" panose="020B0600070205080204" pitchFamily="34" charset="-128"/>
                  <a:cs typeface="Arial" panose="020B0604020202020204" pitchFamily="34" charset="0"/>
                </a:rPr>
                <a:t>Tamaño de la población</a:t>
              </a:r>
            </a:p>
          </p:txBody>
        </p:sp>
        <p:sp>
          <p:nvSpPr>
            <p:cNvPr id="7" name="TextBox 6">
              <a:extLst>
                <a:ext uri="{FF2B5EF4-FFF2-40B4-BE49-F238E27FC236}">
                  <a16:creationId xmlns:a16="http://schemas.microsoft.com/office/drawing/2014/main" id="{59906C84-4501-8D8B-CDF9-15935EDEE81F}"/>
                </a:ext>
              </a:extLst>
            </p:cNvPr>
            <p:cNvSpPr txBox="1"/>
            <p:nvPr/>
          </p:nvSpPr>
          <p:spPr>
            <a:xfrm>
              <a:off x="7744126" y="5276573"/>
              <a:ext cx="2152650" cy="1138773"/>
            </a:xfrm>
            <a:prstGeom prst="rect">
              <a:avLst/>
            </a:prstGeom>
            <a:noFill/>
          </p:spPr>
          <p:txBody>
            <a:bodyPr wrap="square">
              <a:spAutoFit/>
            </a:bodyPr>
            <a:lstStyle/>
            <a:p>
              <a:pPr>
                <a:defRPr/>
              </a:pPr>
              <a:r>
                <a:rPr lang="es-GT" sz="2800" b="1" noProof="0" dirty="0">
                  <a:latin typeface="Arial" panose="020B0604020202020204" pitchFamily="34" charset="0"/>
                  <a:cs typeface="Arial" panose="020B0604020202020204" pitchFamily="34" charset="0"/>
                </a:rPr>
                <a:t>x Constante</a:t>
              </a:r>
            </a:p>
            <a:p>
              <a:pPr algn="ctr">
                <a:defRPr/>
              </a:pPr>
              <a:r>
                <a:rPr lang="es-GT" sz="2000" noProof="0" dirty="0">
                  <a:latin typeface="Arial" panose="020B0604020202020204" pitchFamily="34" charset="0"/>
                  <a:cs typeface="Arial" panose="020B0604020202020204" pitchFamily="34" charset="0"/>
                </a:rPr>
                <a:t>    (normalmente 1,000)</a:t>
              </a:r>
            </a:p>
          </p:txBody>
        </p:sp>
      </p:grpSp>
    </p:spTree>
    <p:extLst>
      <p:ext uri="{BB962C8B-B14F-4D97-AF65-F5344CB8AC3E}">
        <p14:creationId xmlns:p14="http://schemas.microsoft.com/office/powerpoint/2010/main" val="36761756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p:txBody>
          <a:bodyPr/>
          <a:lstStyle/>
          <a:p>
            <a:pPr marL="287020" indent="-287020">
              <a:spcBef>
                <a:spcPct val="0"/>
              </a:spcBef>
              <a:defRPr/>
            </a:pPr>
            <a:r>
              <a:rPr lang="es-GT" noProof="0" dirty="0">
                <a:cs typeface="Arial"/>
              </a:rPr>
              <a:t>Tasa de mortalidad: se refiere a toda la población</a:t>
            </a:r>
          </a:p>
          <a:p>
            <a:pPr marL="287020" indent="-287020">
              <a:spcBef>
                <a:spcPct val="0"/>
              </a:spcBef>
              <a:defRPr/>
            </a:pPr>
            <a:r>
              <a:rPr lang="es-GT" noProof="0" dirty="0">
                <a:cs typeface="Arial"/>
              </a:rPr>
              <a:t>Tasa de mortalidad por enfermedad (causa específica)</a:t>
            </a:r>
          </a:p>
          <a:p>
            <a:pPr marL="287020" indent="-287020">
              <a:spcBef>
                <a:spcPct val="0"/>
              </a:spcBef>
              <a:defRPr/>
            </a:pPr>
            <a:r>
              <a:rPr lang="es-GT" noProof="0" dirty="0">
                <a:cs typeface="Arial"/>
              </a:rPr>
              <a:t>Tasa de mortalidad por edad</a:t>
            </a:r>
          </a:p>
          <a:p>
            <a:pPr marL="287020" indent="-287020">
              <a:spcBef>
                <a:spcPct val="0"/>
              </a:spcBef>
              <a:defRPr/>
            </a:pPr>
            <a:r>
              <a:rPr lang="es-GT" noProof="0" dirty="0">
                <a:cs typeface="Arial"/>
              </a:rPr>
              <a:t>Tasa de mortalidad materna</a:t>
            </a:r>
          </a:p>
          <a:p>
            <a:pPr marL="287020" indent="-287020">
              <a:spcBef>
                <a:spcPct val="0"/>
              </a:spcBef>
              <a:defRPr/>
            </a:pPr>
            <a:r>
              <a:rPr lang="es-GT" noProof="0" dirty="0">
                <a:cs typeface="Arial"/>
              </a:rPr>
              <a:t>Muchas más</a:t>
            </a:r>
          </a:p>
          <a:p>
            <a:pPr marL="287020" indent="-287020">
              <a:spcBef>
                <a:spcPts val="0"/>
              </a:spcBef>
              <a:defRPr/>
            </a:pPr>
            <a:endParaRPr lang="es-GT" sz="1800" i="1" noProof="0" dirty="0"/>
          </a:p>
          <a:p>
            <a:pPr marL="0" indent="0">
              <a:buNone/>
            </a:pPr>
            <a:endParaRPr lang="es-GT" noProof="0" dirty="0"/>
          </a:p>
        </p:txBody>
      </p:sp>
      <p:sp>
        <p:nvSpPr>
          <p:cNvPr id="2" name="Title 1"/>
          <p:cNvSpPr>
            <a:spLocks noGrp="1"/>
          </p:cNvSpPr>
          <p:nvPr>
            <p:ph type="title"/>
          </p:nvPr>
        </p:nvSpPr>
        <p:spPr/>
        <p:txBody>
          <a:bodyPr/>
          <a:lstStyle/>
          <a:p>
            <a:r>
              <a:rPr lang="es-GT" noProof="0" dirty="0">
                <a:latin typeface="Franklin Gothic Medium"/>
              </a:rPr>
              <a:t>Tipos de tasa de mortalidad</a:t>
            </a:r>
          </a:p>
        </p:txBody>
      </p:sp>
    </p:spTree>
    <p:extLst>
      <p:ext uri="{BB962C8B-B14F-4D97-AF65-F5344CB8AC3E}">
        <p14:creationId xmlns:p14="http://schemas.microsoft.com/office/powerpoint/2010/main" val="61012597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p:txBody>
          <a:bodyPr/>
          <a:lstStyle/>
          <a:p>
            <a:pPr marL="0" indent="0">
              <a:buNone/>
              <a:defRPr/>
            </a:pPr>
            <a:r>
              <a:rPr lang="es-GT" noProof="0" dirty="0"/>
              <a:t>Durante 2023 se produjeron 540,000 muertes en el país A (población estimada para 2023 de 60,000,000). Calcule la tasa de mortalidad.</a:t>
            </a:r>
          </a:p>
          <a:p>
            <a:pPr marL="0" indent="0">
              <a:spcBef>
                <a:spcPts val="1200"/>
              </a:spcBef>
              <a:buNone/>
              <a:defRPr/>
            </a:pPr>
            <a:r>
              <a:rPr lang="es-GT" noProof="0" dirty="0"/>
              <a:t>Tasa de mortalidad =</a:t>
            </a:r>
          </a:p>
        </p:txBody>
      </p:sp>
      <p:sp>
        <p:nvSpPr>
          <p:cNvPr id="2" name="Title 1"/>
          <p:cNvSpPr>
            <a:spLocks noGrp="1"/>
          </p:cNvSpPr>
          <p:nvPr>
            <p:ph type="title"/>
          </p:nvPr>
        </p:nvSpPr>
        <p:spPr/>
        <p:txBody>
          <a:bodyPr lIns="91440" tIns="45720" rIns="91440" bIns="45720" anchor="t"/>
          <a:lstStyle/>
          <a:p>
            <a:pPr>
              <a:defRPr/>
            </a:pPr>
            <a:r>
              <a:rPr lang="es-GT" noProof="0" dirty="0">
                <a:latin typeface="Franklin Gothic Medium"/>
              </a:rPr>
              <a:t>Tasa de mortalidad: ejercicio</a:t>
            </a:r>
          </a:p>
        </p:txBody>
      </p:sp>
      <p:sp>
        <p:nvSpPr>
          <p:cNvPr id="5" name="TextBox 4"/>
          <p:cNvSpPr txBox="1">
            <a:spLocks noChangeArrowheads="1"/>
          </p:cNvSpPr>
          <p:nvPr/>
        </p:nvSpPr>
        <p:spPr bwMode="auto">
          <a:xfrm>
            <a:off x="7351826" y="3633177"/>
            <a:ext cx="362506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a:spcBef>
                <a:spcPct val="0"/>
              </a:spcBef>
              <a:buClrTx/>
              <a:buSzTx/>
              <a:buNone/>
              <a:tabLst>
                <a:tab pos="519113" algn="l"/>
              </a:tabLst>
            </a:pPr>
            <a:r>
              <a:rPr lang="es-GT" b="1" noProof="0" dirty="0">
                <a:solidFill>
                  <a:srgbClr val="00953A"/>
                </a:solidFill>
                <a:cs typeface="Arial" panose="020B0604020202020204" pitchFamily="34" charset="0"/>
              </a:rPr>
              <a:t>9.0 muertes por </a:t>
            </a:r>
          </a:p>
          <a:p>
            <a:pPr>
              <a:spcBef>
                <a:spcPct val="0"/>
              </a:spcBef>
              <a:buClrTx/>
              <a:buSzTx/>
              <a:buNone/>
              <a:tabLst>
                <a:tab pos="519113" algn="l"/>
              </a:tabLst>
            </a:pPr>
            <a:r>
              <a:rPr lang="es-GT" b="1" noProof="0" dirty="0">
                <a:solidFill>
                  <a:srgbClr val="00953A"/>
                </a:solidFill>
                <a:cs typeface="Arial" panose="020B0604020202020204" pitchFamily="34" charset="0"/>
              </a:rPr>
              <a:t>1,000 habitantes</a:t>
            </a:r>
            <a:endParaRPr lang="es-GT" noProof="0" dirty="0">
              <a:solidFill>
                <a:srgbClr val="00953A"/>
              </a:solidFill>
              <a:cs typeface="Arial" panose="020B0604020202020204" pitchFamily="34" charset="0"/>
            </a:endParaRPr>
          </a:p>
        </p:txBody>
      </p:sp>
      <p:grpSp>
        <p:nvGrpSpPr>
          <p:cNvPr id="4" name="Group 3">
            <a:extLst>
              <a:ext uri="{FF2B5EF4-FFF2-40B4-BE49-F238E27FC236}">
                <a16:creationId xmlns:a16="http://schemas.microsoft.com/office/drawing/2014/main" id="{3B750BA4-241A-3ABE-9789-3815B2986AC1}"/>
              </a:ext>
            </a:extLst>
          </p:cNvPr>
          <p:cNvGrpSpPr/>
          <p:nvPr/>
        </p:nvGrpSpPr>
        <p:grpSpPr>
          <a:xfrm>
            <a:off x="1215114" y="3624821"/>
            <a:ext cx="7648265" cy="954107"/>
            <a:chOff x="3056605" y="3987801"/>
            <a:chExt cx="5919121" cy="954107"/>
          </a:xfrm>
        </p:grpSpPr>
        <p:grpSp>
          <p:nvGrpSpPr>
            <p:cNvPr id="8" name="Group 7">
              <a:extLst>
                <a:ext uri="{FF2B5EF4-FFF2-40B4-BE49-F238E27FC236}">
                  <a16:creationId xmlns:a16="http://schemas.microsoft.com/office/drawing/2014/main" id="{BAE07FE5-F3B7-4BB9-8E11-63A3AB093E68}"/>
                </a:ext>
              </a:extLst>
            </p:cNvPr>
            <p:cNvGrpSpPr>
              <a:grpSpLocks/>
            </p:cNvGrpSpPr>
            <p:nvPr/>
          </p:nvGrpSpPr>
          <p:grpSpPr bwMode="auto">
            <a:xfrm>
              <a:off x="3056605" y="3987801"/>
              <a:ext cx="5919121" cy="954107"/>
              <a:chOff x="896818" y="2926080"/>
              <a:chExt cx="6083989" cy="954126"/>
            </a:xfrm>
          </p:grpSpPr>
          <p:sp>
            <p:nvSpPr>
              <p:cNvPr id="11" name="TextBox 2">
                <a:extLst>
                  <a:ext uri="{FF2B5EF4-FFF2-40B4-BE49-F238E27FC236}">
                    <a16:creationId xmlns:a16="http://schemas.microsoft.com/office/drawing/2014/main" id="{29E8CEEF-F909-9CB5-5AE4-E3AF6D4426C8}"/>
                  </a:ext>
                </a:extLst>
              </p:cNvPr>
              <p:cNvSpPr txBox="1">
                <a:spLocks noChangeArrowheads="1"/>
              </p:cNvSpPr>
              <p:nvPr/>
            </p:nvSpPr>
            <p:spPr bwMode="auto">
              <a:xfrm>
                <a:off x="896818" y="2926080"/>
                <a:ext cx="3543406" cy="954126"/>
              </a:xfrm>
              <a:prstGeom prst="rect">
                <a:avLst/>
              </a:prstGeom>
              <a:noFill/>
              <a:ln>
                <a:noFill/>
              </a:ln>
              <a:extLst>
                <a:ext uri="{909E8E84-426E-40dd-AFC4-6F175D3DCCD1}"/>
                <a:ext uri="{91240B29-F687-4f45-9708-019B960494DF}"/>
              </a:extLst>
            </p:spPr>
            <p:txBody>
              <a:bodyPr wrap="square">
                <a:spAutoFit/>
              </a:bodyPr>
              <a:lstStyle>
                <a:lvl1pPr eaLnBrk="0" hangingPunct="0">
                  <a:spcBef>
                    <a:spcPct val="20000"/>
                  </a:spcBef>
                  <a:buClr>
                    <a:srgbClr val="00A000"/>
                  </a:buClr>
                  <a:buFont typeface="Wingdings" pitchFamily="2" charset="2"/>
                  <a:buChar char="§"/>
                  <a:defRPr sz="2800">
                    <a:solidFill>
                      <a:schemeClr val="tx1"/>
                    </a:solidFill>
                    <a:latin typeface="Arial" charset="0"/>
                    <a:ea typeface="ＭＳ Ｐゴシック" pitchFamily="34" charset="-128"/>
                  </a:defRPr>
                </a:lvl1pPr>
                <a:lvl2pPr marL="742950" indent="-285750" eaLnBrk="0" hangingPunct="0">
                  <a:spcBef>
                    <a:spcPct val="20000"/>
                  </a:spcBef>
                  <a:buClr>
                    <a:srgbClr val="00A000"/>
                  </a:buClr>
                  <a:buFont typeface="Arial" charset="0"/>
                  <a:buChar char="–"/>
                  <a:defRPr sz="2800">
                    <a:solidFill>
                      <a:schemeClr val="tx1"/>
                    </a:solidFill>
                    <a:latin typeface="Arial" charset="0"/>
                    <a:ea typeface="ＭＳ Ｐゴシック" pitchFamily="34" charset="-128"/>
                  </a:defRPr>
                </a:lvl2pPr>
                <a:lvl3pPr marL="1143000" indent="-228600" eaLnBrk="0" hangingPunct="0">
                  <a:spcBef>
                    <a:spcPct val="20000"/>
                  </a:spcBef>
                  <a:buClr>
                    <a:srgbClr val="00A000"/>
                  </a:buClr>
                  <a:buChar char="•"/>
                  <a:defRPr sz="2400">
                    <a:solidFill>
                      <a:schemeClr val="tx1"/>
                    </a:solidFill>
                    <a:latin typeface="Arial" charset="0"/>
                    <a:ea typeface="ＭＳ Ｐゴシック" pitchFamily="34" charset="-128"/>
                  </a:defRPr>
                </a:lvl3pPr>
                <a:lvl4pPr marL="1600200" indent="-228600" eaLnBrk="0" hangingPunct="0">
                  <a:spcBef>
                    <a:spcPct val="20000"/>
                  </a:spcBef>
                  <a:buClr>
                    <a:schemeClr val="accent2"/>
                  </a:buClr>
                  <a:buFont typeface="Arial" charset="0"/>
                  <a:buChar char="–"/>
                  <a:defRPr sz="2000">
                    <a:solidFill>
                      <a:schemeClr val="tx1"/>
                    </a:solidFill>
                    <a:latin typeface="Arial" charset="0"/>
                    <a:ea typeface="ＭＳ Ｐゴシック" pitchFamily="34" charset="-128"/>
                  </a:defRPr>
                </a:lvl4pPr>
                <a:lvl5pPr marL="2057400" indent="-228600"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algn="ctr" eaLnBrk="1" hangingPunct="1">
                  <a:spcBef>
                    <a:spcPct val="0"/>
                  </a:spcBef>
                  <a:buClrTx/>
                  <a:buNone/>
                  <a:tabLst>
                    <a:tab pos="6400800" algn="r"/>
                  </a:tabLst>
                  <a:defRPr/>
                </a:pPr>
                <a:r>
                  <a:rPr lang="es-GT" sz="2800" b="1" noProof="0" dirty="0">
                    <a:solidFill>
                      <a:srgbClr val="00953A"/>
                    </a:solidFill>
                    <a:ea typeface="MS PGothic" panose="020B0600070205080204" pitchFamily="34" charset="-128"/>
                    <a:cs typeface="Arial" panose="020B0604020202020204" pitchFamily="34" charset="0"/>
                  </a:rPr>
                  <a:t> 540,000 muertes</a:t>
                </a:r>
                <a:endParaRPr lang="es-GT" b="1" noProof="0" dirty="0">
                  <a:solidFill>
                    <a:srgbClr val="00953A"/>
                  </a:solidFill>
                  <a:cs typeface="Arial" charset="0"/>
                </a:endParaRPr>
              </a:p>
              <a:p>
                <a:pPr algn="ctr" eaLnBrk="1" hangingPunct="1">
                  <a:spcBef>
                    <a:spcPct val="0"/>
                  </a:spcBef>
                  <a:buClrTx/>
                  <a:buNone/>
                  <a:tabLst>
                    <a:tab pos="2743200" algn="ctr"/>
                  </a:tabLst>
                  <a:defRPr/>
                </a:pPr>
                <a:r>
                  <a:rPr lang="es-GT" b="1" noProof="0" dirty="0">
                    <a:solidFill>
                      <a:srgbClr val="00953A"/>
                    </a:solidFill>
                    <a:cs typeface="Arial" charset="0"/>
                  </a:rPr>
                  <a:t>60,000,000 de habitantes</a:t>
                </a:r>
              </a:p>
            </p:txBody>
          </p:sp>
          <p:sp>
            <p:nvSpPr>
              <p:cNvPr id="12" name="TextBox 7">
                <a:extLst>
                  <a:ext uri="{FF2B5EF4-FFF2-40B4-BE49-F238E27FC236}">
                    <a16:creationId xmlns:a16="http://schemas.microsoft.com/office/drawing/2014/main" id="{A2BD0120-59AD-568E-CB02-E2F45E7EF8B0}"/>
                  </a:ext>
                </a:extLst>
              </p:cNvPr>
              <p:cNvSpPr txBox="1">
                <a:spLocks noChangeArrowheads="1"/>
              </p:cNvSpPr>
              <p:nvPr/>
            </p:nvSpPr>
            <p:spPr bwMode="auto">
              <a:xfrm>
                <a:off x="4440627" y="3066116"/>
                <a:ext cx="254018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a:spcBef>
                    <a:spcPct val="0"/>
                  </a:spcBef>
                  <a:buClrTx/>
                  <a:buSzTx/>
                  <a:buFontTx/>
                  <a:buNone/>
                </a:pPr>
                <a:r>
                  <a:rPr lang="es-GT" b="1" noProof="0" dirty="0">
                    <a:cs typeface="Arial" panose="020B0604020202020204" pitchFamily="34" charset="0"/>
                  </a:rPr>
                  <a:t>x 1,000 =</a:t>
                </a:r>
              </a:p>
            </p:txBody>
          </p:sp>
        </p:grpSp>
        <p:cxnSp>
          <p:nvCxnSpPr>
            <p:cNvPr id="9" name="Straight Connector 8">
              <a:extLst>
                <a:ext uri="{FF2B5EF4-FFF2-40B4-BE49-F238E27FC236}">
                  <a16:creationId xmlns:a16="http://schemas.microsoft.com/office/drawing/2014/main" id="{D6D549E6-63E0-15D4-B14D-B0620B988CDC}"/>
                </a:ext>
              </a:extLst>
            </p:cNvPr>
            <p:cNvCxnSpPr>
              <a:cxnSpLocks/>
              <a:endCxn id="11" idx="3"/>
            </p:cNvCxnSpPr>
            <p:nvPr/>
          </p:nvCxnSpPr>
          <p:spPr>
            <a:xfrm>
              <a:off x="3205129" y="4464855"/>
              <a:ext cx="3298861"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0015661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521C3A47-A744-FA07-C549-BFD770722BD1}"/>
              </a:ext>
            </a:extLst>
          </p:cNvPr>
          <p:cNvGraphicFramePr>
            <a:graphicFrameLocks noGrp="1"/>
          </p:cNvGraphicFramePr>
          <p:nvPr>
            <p:extLst>
              <p:ext uri="{D42A27DB-BD31-4B8C-83A1-F6EECF244321}">
                <p14:modId xmlns:p14="http://schemas.microsoft.com/office/powerpoint/2010/main" val="362434968"/>
              </p:ext>
            </p:extLst>
          </p:nvPr>
        </p:nvGraphicFramePr>
        <p:xfrm>
          <a:off x="1258639" y="1611093"/>
          <a:ext cx="9674722" cy="4524699"/>
        </p:xfrm>
        <a:graphic>
          <a:graphicData uri="http://schemas.openxmlformats.org/drawingml/2006/table">
            <a:tbl>
              <a:tblPr/>
              <a:tblGrid>
                <a:gridCol w="636345">
                  <a:extLst>
                    <a:ext uri="{9D8B030D-6E8A-4147-A177-3AD203B41FA5}">
                      <a16:colId xmlns:a16="http://schemas.microsoft.com/office/drawing/2014/main" val="20000"/>
                    </a:ext>
                  </a:extLst>
                </a:gridCol>
                <a:gridCol w="985501">
                  <a:extLst>
                    <a:ext uri="{9D8B030D-6E8A-4147-A177-3AD203B41FA5}">
                      <a16:colId xmlns:a16="http://schemas.microsoft.com/office/drawing/2014/main" val="20001"/>
                    </a:ext>
                  </a:extLst>
                </a:gridCol>
                <a:gridCol w="1041024">
                  <a:extLst>
                    <a:ext uri="{9D8B030D-6E8A-4147-A177-3AD203B41FA5}">
                      <a16:colId xmlns:a16="http://schemas.microsoft.com/office/drawing/2014/main" val="20002"/>
                    </a:ext>
                  </a:extLst>
                </a:gridCol>
                <a:gridCol w="839677">
                  <a:extLst>
                    <a:ext uri="{9D8B030D-6E8A-4147-A177-3AD203B41FA5}">
                      <a16:colId xmlns:a16="http://schemas.microsoft.com/office/drawing/2014/main" val="20003"/>
                    </a:ext>
                  </a:extLst>
                </a:gridCol>
                <a:gridCol w="2285598">
                  <a:extLst>
                    <a:ext uri="{9D8B030D-6E8A-4147-A177-3AD203B41FA5}">
                      <a16:colId xmlns:a16="http://schemas.microsoft.com/office/drawing/2014/main" val="20004"/>
                    </a:ext>
                  </a:extLst>
                </a:gridCol>
                <a:gridCol w="1067202">
                  <a:extLst>
                    <a:ext uri="{9D8B030D-6E8A-4147-A177-3AD203B41FA5}">
                      <a16:colId xmlns:a16="http://schemas.microsoft.com/office/drawing/2014/main" val="20005"/>
                    </a:ext>
                  </a:extLst>
                </a:gridCol>
                <a:gridCol w="1450428">
                  <a:extLst>
                    <a:ext uri="{9D8B030D-6E8A-4147-A177-3AD203B41FA5}">
                      <a16:colId xmlns:a16="http://schemas.microsoft.com/office/drawing/2014/main" val="20006"/>
                    </a:ext>
                  </a:extLst>
                </a:gridCol>
                <a:gridCol w="1368947">
                  <a:extLst>
                    <a:ext uri="{9D8B030D-6E8A-4147-A177-3AD203B41FA5}">
                      <a16:colId xmlns:a16="http://schemas.microsoft.com/office/drawing/2014/main" val="20007"/>
                    </a:ext>
                  </a:extLst>
                </a:gridCol>
              </a:tblGrid>
              <a:tr h="878794">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ctr"/>
                      <a:r>
                        <a:rPr lang="es-GT" sz="2000" b="1" i="0" u="none" strike="noStrike" noProof="0" dirty="0">
                          <a:solidFill>
                            <a:srgbClr val="000000"/>
                          </a:solidFill>
                          <a:effectLst/>
                          <a:latin typeface="Arial" panose="020B0604020202020204" pitchFamily="34" charset="0"/>
                          <a:cs typeface="Arial" panose="020B0604020202020204" pitchFamily="34" charset="0"/>
                        </a:rPr>
                        <a:t>ID</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ctr"/>
                      <a:r>
                        <a:rPr lang="es-GT" sz="2000" b="1" i="0" u="none" strike="noStrike" noProof="0" dirty="0">
                          <a:solidFill>
                            <a:srgbClr val="000000"/>
                          </a:solidFill>
                          <a:effectLst/>
                          <a:latin typeface="Arial" panose="020B0604020202020204" pitchFamily="34" charset="0"/>
                          <a:cs typeface="Arial" panose="020B0604020202020204" pitchFamily="34" charset="0"/>
                        </a:rPr>
                        <a:t>Pueblo</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ctr"/>
                      <a:r>
                        <a:rPr lang="es-GT" sz="2000" b="1" i="0" u="none" strike="noStrike" noProof="0" dirty="0">
                          <a:solidFill>
                            <a:srgbClr val="000000"/>
                          </a:solidFill>
                          <a:effectLst/>
                          <a:latin typeface="Arial" panose="020B0604020202020204" pitchFamily="34" charset="0"/>
                          <a:cs typeface="Arial" panose="020B0604020202020204" pitchFamily="34" charset="0"/>
                        </a:rPr>
                        <a:t>Edad (años)</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ctr"/>
                      <a:r>
                        <a:rPr lang="es-GT" sz="2000" b="1" i="0" u="none" strike="noStrike" noProof="0" dirty="0">
                          <a:solidFill>
                            <a:srgbClr val="000000"/>
                          </a:solidFill>
                          <a:effectLst/>
                          <a:latin typeface="Arial" panose="020B0604020202020204" pitchFamily="34" charset="0"/>
                          <a:cs typeface="Arial" panose="020B0604020202020204" pitchFamily="34" charset="0"/>
                        </a:rPr>
                        <a:t>Sexo</a:t>
                      </a:r>
                    </a:p>
                    <a:p>
                      <a:pPr algn="ctr" fontAlgn="ctr"/>
                      <a:r>
                        <a:rPr lang="es-GT" sz="2000" b="1" i="0" u="none" strike="noStrike" noProof="0" dirty="0">
                          <a:solidFill>
                            <a:srgbClr val="000000"/>
                          </a:solidFill>
                          <a:effectLst/>
                          <a:latin typeface="Arial" panose="020B0604020202020204" pitchFamily="34" charset="0"/>
                          <a:cs typeface="Arial" panose="020B0604020202020204" pitchFamily="34" charset="0"/>
                        </a:rPr>
                        <a:t> (H/M)</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ctr"/>
                      <a:r>
                        <a:rPr lang="es-GT" sz="2000" b="1" i="0" u="none" strike="noStrike" noProof="0" dirty="0">
                          <a:solidFill>
                            <a:srgbClr val="000000"/>
                          </a:solidFill>
                          <a:effectLst/>
                          <a:latin typeface="Arial" panose="020B0604020202020204" pitchFamily="34" charset="0"/>
                          <a:cs typeface="Arial" panose="020B0604020202020204" pitchFamily="34" charset="0"/>
                        </a:rPr>
                        <a:t>Fecha de inicio de la fiebre</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ctr"/>
                      <a:r>
                        <a:rPr lang="es-GT" sz="2000" b="1" i="0" u="none" strike="noStrike" noProof="0" dirty="0">
                          <a:solidFill>
                            <a:srgbClr val="000000"/>
                          </a:solidFill>
                          <a:effectLst/>
                          <a:latin typeface="Arial" panose="020B0604020202020204" pitchFamily="34" charset="0"/>
                          <a:cs typeface="Arial" panose="020B0604020202020204" pitchFamily="34" charset="0"/>
                        </a:rPr>
                        <a:t>Ictericia aguda</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ctr"/>
                      <a:r>
                        <a:rPr lang="es-GT" sz="2000" b="1" i="0" u="none" strike="noStrike" noProof="0" dirty="0">
                          <a:solidFill>
                            <a:srgbClr val="000000"/>
                          </a:solidFill>
                          <a:effectLst/>
                          <a:latin typeface="Arial" panose="020B0604020202020204" pitchFamily="34" charset="0"/>
                          <a:cs typeface="Arial" panose="020B0604020202020204" pitchFamily="34" charset="0"/>
                        </a:rPr>
                        <a:t>¿Vacuna contra la fiebre amarilla?</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ctr"/>
                      <a:r>
                        <a:rPr lang="es-GT" sz="2000" b="1" i="0" u="none" strike="noStrike" noProof="0" dirty="0">
                          <a:solidFill>
                            <a:srgbClr val="000000"/>
                          </a:solidFill>
                          <a:effectLst/>
                          <a:latin typeface="Arial" panose="020B0604020202020204" pitchFamily="34" charset="0"/>
                          <a:cs typeface="Arial" panose="020B0604020202020204" pitchFamily="34" charset="0"/>
                        </a:rPr>
                        <a:t>¿Prueba de laboratorio IGM+?</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0000"/>
                  </a:ext>
                </a:extLst>
              </a:tr>
              <a:tr h="299634">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GT" sz="1800" b="0" i="0" u="none" strike="noStrike" noProof="0" dirty="0">
                          <a:solidFill>
                            <a:srgbClr val="000000"/>
                          </a:solidFill>
                          <a:effectLst/>
                          <a:latin typeface="Arial" panose="020B0604020202020204" pitchFamily="34" charset="0"/>
                          <a:cs typeface="Arial" panose="020B060402020202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GT" sz="1800" b="0" i="0" u="none" strike="noStrike" noProof="0" dirty="0">
                          <a:solidFill>
                            <a:srgbClr val="000000"/>
                          </a:solidFill>
                          <a:effectLst/>
                          <a:latin typeface="Arial" panose="020B0604020202020204" pitchFamily="34" charset="0"/>
                          <a:cs typeface="Arial" panose="020B0604020202020204" pitchFamily="34" charset="0"/>
                        </a:rPr>
                        <a:t>A</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GT" sz="1800" b="0" i="0" u="none" strike="noStrike" noProof="0" dirty="0">
                          <a:solidFill>
                            <a:srgbClr val="000000"/>
                          </a:solidFill>
                          <a:effectLst/>
                          <a:latin typeface="Arial" panose="020B0604020202020204" pitchFamily="34" charset="0"/>
                          <a:cs typeface="Arial" panose="020B0604020202020204" pitchFamily="34"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GT" sz="1800" b="0" i="0" u="none" strike="noStrike" noProof="0" dirty="0">
                          <a:solidFill>
                            <a:srgbClr val="000000"/>
                          </a:solidFill>
                          <a:effectLst/>
                          <a:latin typeface="Arial" panose="020B0604020202020204" pitchFamily="34" charset="0"/>
                          <a:cs typeface="Arial" panose="020B0604020202020204" pitchFamily="34" charset="0"/>
                        </a:rPr>
                        <a:t>H</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GT" sz="1800" b="0" i="0" u="none" strike="noStrike" noProof="0" dirty="0">
                          <a:solidFill>
                            <a:srgbClr val="000000"/>
                          </a:solidFill>
                          <a:effectLst/>
                          <a:latin typeface="Arial" panose="020B0604020202020204" pitchFamily="34" charset="0"/>
                          <a:cs typeface="Arial" panose="020B0604020202020204" pitchFamily="34" charset="0"/>
                        </a:rPr>
                        <a:t>30 dic 2023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GT" sz="1800" b="0" i="0" u="none" strike="noStrike" noProof="0" dirty="0">
                          <a:solidFill>
                            <a:srgbClr val="000000"/>
                          </a:solidFill>
                          <a:effectLst/>
                          <a:latin typeface="Arial" panose="020B0604020202020204" pitchFamily="34" charset="0"/>
                          <a:cs typeface="Arial" panose="020B0604020202020204" pitchFamily="34" charset="0"/>
                        </a:rPr>
                        <a:t>S</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GT" sz="1800" b="0" i="0" u="none" strike="noStrike" noProof="0" dirty="0">
                          <a:solidFill>
                            <a:srgbClr val="000000"/>
                          </a:solidFill>
                          <a:effectLst/>
                          <a:latin typeface="Arial" panose="020B0604020202020204" pitchFamily="34" charset="0"/>
                          <a:cs typeface="Arial" panose="020B0604020202020204" pitchFamily="34" charset="0"/>
                        </a:rPr>
                        <a:t>N</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GT" sz="1800" b="0" i="0" u="none" strike="noStrike" noProof="0" dirty="0">
                          <a:solidFill>
                            <a:srgbClr val="000000"/>
                          </a:solidFill>
                          <a:effectLst/>
                          <a:latin typeface="Arial" panose="020B0604020202020204" pitchFamily="34" charset="0"/>
                          <a:cs typeface="Arial" panose="020B0604020202020204" pitchFamily="34" charset="0"/>
                        </a:rPr>
                        <a:t>S</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299634">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GT" sz="1800" b="0" i="0" u="none" strike="noStrike" noProof="0" dirty="0">
                          <a:solidFill>
                            <a:srgbClr val="000000"/>
                          </a:solidFill>
                          <a:effectLst/>
                          <a:latin typeface="Arial" panose="020B0604020202020204" pitchFamily="34" charset="0"/>
                          <a:cs typeface="Arial" panose="020B060402020202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GT" sz="1800" b="0" i="0" u="none" strike="noStrike" noProof="0" dirty="0">
                          <a:solidFill>
                            <a:srgbClr val="000000"/>
                          </a:solidFill>
                          <a:effectLst/>
                          <a:latin typeface="Arial" panose="020B0604020202020204" pitchFamily="34" charset="0"/>
                          <a:cs typeface="Arial" panose="020B0604020202020204" pitchFamily="34" charset="0"/>
                        </a:rPr>
                        <a:t>B</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GT" sz="1800" b="0" i="0" u="none" strike="noStrike" noProof="0" dirty="0">
                          <a:solidFill>
                            <a:srgbClr val="000000"/>
                          </a:solidFill>
                          <a:effectLst/>
                          <a:latin typeface="Arial" panose="020B0604020202020204" pitchFamily="34" charset="0"/>
                          <a:cs typeface="Arial" panose="020B0604020202020204" pitchFamily="34"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GT" sz="1800" b="0" i="0" u="none" strike="noStrike" noProof="0" dirty="0">
                          <a:solidFill>
                            <a:srgbClr val="000000"/>
                          </a:solidFill>
                          <a:effectLst/>
                          <a:latin typeface="Arial" panose="020B0604020202020204" pitchFamily="34" charset="0"/>
                          <a:cs typeface="Arial" panose="020B0604020202020204" pitchFamily="34" charset="0"/>
                        </a:rPr>
                        <a:t>M</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GT" sz="1800" b="0" i="0" u="none" strike="noStrike" noProof="0" dirty="0">
                          <a:solidFill>
                            <a:srgbClr val="000000"/>
                          </a:solidFill>
                          <a:effectLst/>
                          <a:latin typeface="Arial" panose="020B0604020202020204" pitchFamily="34" charset="0"/>
                          <a:cs typeface="Arial" panose="020B0604020202020204" pitchFamily="34" charset="0"/>
                        </a:rPr>
                        <a:t>09 ene 2024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es-GT"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S</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GT" sz="1800" b="0" i="0" u="none" strike="noStrike" noProof="0" dirty="0">
                          <a:solidFill>
                            <a:srgbClr val="000000"/>
                          </a:solidFill>
                          <a:effectLst/>
                          <a:latin typeface="Arial" panose="020B0604020202020204" pitchFamily="34" charset="0"/>
                          <a:cs typeface="Arial" panose="020B0604020202020204" pitchFamily="34" charset="0"/>
                        </a:rPr>
                        <a:t>N</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es-GT"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S</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003"/>
                  </a:ext>
                </a:extLst>
              </a:tr>
              <a:tr h="299634">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GT" sz="1800" b="0" i="0" u="none" strike="noStrike" noProof="0" dirty="0">
                          <a:solidFill>
                            <a:srgbClr val="000000"/>
                          </a:solidFill>
                          <a:effectLst/>
                          <a:latin typeface="Arial" panose="020B0604020202020204" pitchFamily="34" charset="0"/>
                          <a:cs typeface="Arial" panose="020B0604020202020204" pitchFamily="34"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GT" sz="1800" b="0" i="0" u="none" strike="noStrike" noProof="0" dirty="0">
                          <a:solidFill>
                            <a:srgbClr val="000000"/>
                          </a:solidFill>
                          <a:effectLst/>
                          <a:latin typeface="Arial" panose="020B0604020202020204" pitchFamily="34" charset="0"/>
                          <a:cs typeface="Arial" panose="020B0604020202020204" pitchFamily="34" charset="0"/>
                        </a:rPr>
                        <a:t>A</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GT" sz="1800" b="0" i="0" u="none" strike="noStrike" noProof="0" dirty="0">
                          <a:solidFill>
                            <a:srgbClr val="000000"/>
                          </a:solidFill>
                          <a:effectLst/>
                          <a:latin typeface="Arial" panose="020B0604020202020204" pitchFamily="34" charset="0"/>
                          <a:cs typeface="Arial" panose="020B0604020202020204" pitchFamily="34" charset="0"/>
                        </a:rPr>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GT" sz="1800" b="0" i="0" u="none" strike="noStrike" noProof="0" dirty="0">
                          <a:solidFill>
                            <a:srgbClr val="000000"/>
                          </a:solidFill>
                          <a:effectLst/>
                          <a:latin typeface="Arial" panose="020B0604020202020204" pitchFamily="34" charset="0"/>
                          <a:cs typeface="Arial" panose="020B0604020202020204" pitchFamily="34" charset="0"/>
                        </a:rPr>
                        <a:t>H</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GT" sz="1800" b="0" i="0" u="none" strike="noStrike" noProof="0" dirty="0">
                          <a:solidFill>
                            <a:srgbClr val="000000"/>
                          </a:solidFill>
                          <a:effectLst/>
                          <a:latin typeface="Arial" panose="020B0604020202020204" pitchFamily="34" charset="0"/>
                          <a:cs typeface="Arial" panose="020B0604020202020204" pitchFamily="34" charset="0"/>
                        </a:rPr>
                        <a:t>12 ene 2024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es-GT"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S</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GT" sz="1800" b="0" i="0" u="none" strike="noStrike" noProof="0" dirty="0">
                          <a:solidFill>
                            <a:srgbClr val="000000"/>
                          </a:solidFill>
                          <a:effectLst/>
                          <a:latin typeface="Arial" panose="020B0604020202020204" pitchFamily="34" charset="0"/>
                          <a:cs typeface="Arial" panose="020B0604020202020204" pitchFamily="34" charset="0"/>
                        </a:rPr>
                        <a:t>N</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es-GT"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S</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299634">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GT" sz="1800" b="0" i="0" u="none" strike="noStrike" noProof="0" dirty="0">
                          <a:solidFill>
                            <a:srgbClr val="000000"/>
                          </a:solidFill>
                          <a:effectLst/>
                          <a:latin typeface="Arial" panose="020B0604020202020204" pitchFamily="34" charset="0"/>
                          <a:cs typeface="Arial" panose="020B0604020202020204" pitchFamily="34"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GT" sz="1800" b="0" i="0" u="none" strike="noStrike" noProof="0" dirty="0">
                          <a:solidFill>
                            <a:srgbClr val="000000"/>
                          </a:solidFill>
                          <a:effectLst/>
                          <a:latin typeface="Arial" panose="020B0604020202020204" pitchFamily="34" charset="0"/>
                          <a:cs typeface="Arial" panose="020B0604020202020204" pitchFamily="34" charset="0"/>
                        </a:rPr>
                        <a:t>C</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GT" sz="1800" b="0" i="0" u="none" strike="noStrike" noProof="0" dirty="0">
                          <a:solidFill>
                            <a:srgbClr val="000000"/>
                          </a:solidFill>
                          <a:effectLst/>
                          <a:latin typeface="Arial" panose="020B0604020202020204" pitchFamily="34" charset="0"/>
                          <a:cs typeface="Arial" panose="020B0604020202020204" pitchFamily="34" charset="0"/>
                        </a:rPr>
                        <a:t>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GT" sz="1800" b="0" i="0" u="none" strike="noStrike" noProof="0" dirty="0">
                          <a:solidFill>
                            <a:srgbClr val="000000"/>
                          </a:solidFill>
                          <a:effectLst/>
                          <a:latin typeface="Arial" panose="020B0604020202020204" pitchFamily="34" charset="0"/>
                          <a:cs typeface="Arial" panose="020B0604020202020204" pitchFamily="34" charset="0"/>
                        </a:rPr>
                        <a:t>H</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GT" sz="1800" b="0" i="0" u="none" strike="noStrike" noProof="0" dirty="0">
                          <a:solidFill>
                            <a:srgbClr val="000000"/>
                          </a:solidFill>
                          <a:effectLst/>
                          <a:latin typeface="Arial" panose="020B0604020202020204" pitchFamily="34" charset="0"/>
                          <a:cs typeface="Arial" panose="020B0604020202020204" pitchFamily="34" charset="0"/>
                        </a:rPr>
                        <a:t>12 ene 2024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es-GT"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S</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GT" sz="1800" b="0" i="0" u="none" strike="noStrike" noProof="0" dirty="0">
                          <a:solidFill>
                            <a:srgbClr val="000000"/>
                          </a:solidFill>
                          <a:effectLst/>
                          <a:latin typeface="Arial" panose="020B0604020202020204" pitchFamily="34" charset="0"/>
                          <a:cs typeface="Arial" panose="020B0604020202020204" pitchFamily="34" charset="0"/>
                        </a:rPr>
                        <a:t>N</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es-GT"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S</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005"/>
                  </a:ext>
                </a:extLst>
              </a:tr>
              <a:tr h="299634">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GT" sz="1800" b="0" i="0" u="none" strike="noStrike" noProof="0" dirty="0">
                          <a:solidFill>
                            <a:srgbClr val="000000"/>
                          </a:solidFill>
                          <a:effectLst/>
                          <a:latin typeface="Arial" panose="020B0604020202020204" pitchFamily="34" charset="0"/>
                          <a:cs typeface="Arial" panose="020B0604020202020204" pitchFamily="34"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GT" sz="1800" b="0" i="0" u="none" strike="noStrike" noProof="0" dirty="0">
                          <a:solidFill>
                            <a:srgbClr val="000000"/>
                          </a:solidFill>
                          <a:effectLst/>
                          <a:latin typeface="Arial" panose="020B0604020202020204" pitchFamily="34" charset="0"/>
                          <a:cs typeface="Arial" panose="020B0604020202020204" pitchFamily="34" charset="0"/>
                        </a:rPr>
                        <a:t>A</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GT" sz="1800" b="0" i="0" u="none" strike="noStrike" noProof="0" dirty="0">
                          <a:solidFill>
                            <a:srgbClr val="000000"/>
                          </a:solidFill>
                          <a:effectLst/>
                          <a:latin typeface="Arial" panose="020B0604020202020204" pitchFamily="34" charset="0"/>
                          <a:cs typeface="Arial" panose="020B0604020202020204" pitchFamily="34" charset="0"/>
                        </a:rPr>
                        <a:t>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GT" sz="1800" b="0" i="0" u="none" strike="noStrike" noProof="0" dirty="0">
                          <a:solidFill>
                            <a:srgbClr val="000000"/>
                          </a:solidFill>
                          <a:effectLst/>
                          <a:latin typeface="Arial" panose="020B0604020202020204" pitchFamily="34" charset="0"/>
                          <a:cs typeface="Arial" panose="020B0604020202020204" pitchFamily="34" charset="0"/>
                        </a:rPr>
                        <a:t>M</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GT" sz="1800" b="0" i="0" u="none" strike="noStrike" noProof="0" dirty="0">
                          <a:solidFill>
                            <a:srgbClr val="000000"/>
                          </a:solidFill>
                          <a:effectLst/>
                          <a:latin typeface="Arial" panose="020B0604020202020204" pitchFamily="34" charset="0"/>
                          <a:cs typeface="Arial" panose="020B0604020202020204" pitchFamily="34" charset="0"/>
                        </a:rPr>
                        <a:t>13 ene 2024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es-GT"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S</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GT" sz="1800" b="0" i="0" u="none" strike="noStrike" noProof="0" dirty="0">
                          <a:solidFill>
                            <a:srgbClr val="000000"/>
                          </a:solidFill>
                          <a:effectLst/>
                          <a:latin typeface="Arial" panose="020B0604020202020204" pitchFamily="34" charset="0"/>
                          <a:cs typeface="Arial" panose="020B0604020202020204" pitchFamily="34" charset="0"/>
                        </a:rPr>
                        <a:t>N</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es-GT"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S</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r h="299634">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GT" sz="1800" b="0" i="0" u="none" strike="noStrike" noProof="0" dirty="0">
                          <a:solidFill>
                            <a:srgbClr val="000000"/>
                          </a:solidFill>
                          <a:effectLst/>
                          <a:latin typeface="Arial" panose="020B0604020202020204" pitchFamily="34" charset="0"/>
                          <a:cs typeface="Arial" panose="020B060402020202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GT" sz="1800" b="0" i="0" u="none" strike="noStrike" noProof="0" dirty="0">
                          <a:solidFill>
                            <a:srgbClr val="000000"/>
                          </a:solidFill>
                          <a:effectLst/>
                          <a:latin typeface="Arial" panose="020B0604020202020204" pitchFamily="34" charset="0"/>
                          <a:cs typeface="Arial" panose="020B0604020202020204" pitchFamily="34" charset="0"/>
                        </a:rPr>
                        <a:t>B</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GT" sz="1800" b="0" i="0" u="none" strike="noStrike" noProof="0" dirty="0">
                          <a:solidFill>
                            <a:srgbClr val="000000"/>
                          </a:solidFill>
                          <a:effectLst/>
                          <a:latin typeface="Arial" panose="020B0604020202020204" pitchFamily="34" charset="0"/>
                          <a:cs typeface="Arial" panose="020B0604020202020204" pitchFamily="34"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GT" sz="1800" b="0" i="0" u="none" strike="noStrike" noProof="0" dirty="0">
                          <a:solidFill>
                            <a:srgbClr val="000000"/>
                          </a:solidFill>
                          <a:effectLst/>
                          <a:latin typeface="Arial" panose="020B0604020202020204" pitchFamily="34" charset="0"/>
                          <a:cs typeface="Arial" panose="020B0604020202020204" pitchFamily="34" charset="0"/>
                        </a:rPr>
                        <a:t>H</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GT" sz="1800" b="0" i="0" u="none" strike="noStrike" noProof="0" dirty="0">
                          <a:solidFill>
                            <a:srgbClr val="000000"/>
                          </a:solidFill>
                          <a:effectLst/>
                          <a:latin typeface="Arial" panose="020B0604020202020204" pitchFamily="34" charset="0"/>
                          <a:cs typeface="Arial" panose="020B0604020202020204" pitchFamily="34" charset="0"/>
                        </a:rPr>
                        <a:t>16 ene 2024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es-GT"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S</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GT" sz="1800" b="0" i="0" u="none" strike="noStrike" noProof="0" dirty="0">
                          <a:solidFill>
                            <a:srgbClr val="000000"/>
                          </a:solidFill>
                          <a:effectLst/>
                          <a:latin typeface="Arial" panose="020B0604020202020204" pitchFamily="34" charset="0"/>
                          <a:cs typeface="Arial" panose="020B0604020202020204" pitchFamily="34" charset="0"/>
                        </a:rPr>
                        <a:t>N</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es-GT"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S</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007"/>
                  </a:ext>
                </a:extLst>
              </a:tr>
              <a:tr h="299634">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GT" sz="1800" b="0" i="0" u="none" strike="noStrike" noProof="0" dirty="0">
                          <a:solidFill>
                            <a:srgbClr val="000000"/>
                          </a:solidFill>
                          <a:effectLst/>
                          <a:latin typeface="Arial" panose="020B0604020202020204" pitchFamily="34" charset="0"/>
                          <a:cs typeface="Arial" panose="020B0604020202020204" pitchFamily="34"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GT" sz="1800" b="0" i="0" u="none" strike="noStrike" noProof="0" dirty="0">
                          <a:solidFill>
                            <a:srgbClr val="000000"/>
                          </a:solidFill>
                          <a:effectLst/>
                          <a:latin typeface="Arial" panose="020B0604020202020204" pitchFamily="34" charset="0"/>
                          <a:cs typeface="Arial" panose="020B0604020202020204" pitchFamily="34" charset="0"/>
                        </a:rPr>
                        <a:t>B</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GT" sz="1800" b="0" i="0" u="none" strike="noStrike" noProof="0" dirty="0">
                          <a:solidFill>
                            <a:srgbClr val="000000"/>
                          </a:solidFill>
                          <a:effectLst/>
                          <a:latin typeface="Arial" panose="020B0604020202020204" pitchFamily="34" charset="0"/>
                          <a:cs typeface="Arial" panose="020B0604020202020204" pitchFamily="34"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GT" sz="1800" b="0" i="0" u="none" strike="noStrike" noProof="0" dirty="0">
                          <a:solidFill>
                            <a:srgbClr val="000000"/>
                          </a:solidFill>
                          <a:effectLst/>
                          <a:latin typeface="Arial" panose="020B0604020202020204" pitchFamily="34" charset="0"/>
                          <a:cs typeface="Arial" panose="020B0604020202020204" pitchFamily="34" charset="0"/>
                        </a:rPr>
                        <a:t>M</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GT" sz="1800" b="0" i="0" u="none" strike="noStrike" noProof="0" dirty="0">
                          <a:solidFill>
                            <a:srgbClr val="000000"/>
                          </a:solidFill>
                          <a:effectLst/>
                          <a:latin typeface="Arial" panose="020B0604020202020204" pitchFamily="34" charset="0"/>
                          <a:cs typeface="Arial" panose="020B0604020202020204" pitchFamily="34" charset="0"/>
                        </a:rPr>
                        <a:t>30 ene 2024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es-GT"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S</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GT" sz="1800" b="0" i="0" u="none" strike="noStrike" noProof="0" dirty="0">
                          <a:solidFill>
                            <a:srgbClr val="000000"/>
                          </a:solidFill>
                          <a:effectLst/>
                          <a:latin typeface="Arial" panose="020B0604020202020204" pitchFamily="34" charset="0"/>
                          <a:cs typeface="Arial" panose="020B0604020202020204" pitchFamily="34" charset="0"/>
                        </a:rPr>
                        <a:t>N</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es-GT"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S</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8"/>
                  </a:ext>
                </a:extLst>
              </a:tr>
              <a:tr h="299634">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GT" sz="1800" b="0" i="0" u="none" strike="noStrike" noProof="0" dirty="0">
                          <a:solidFill>
                            <a:srgbClr val="000000"/>
                          </a:solidFill>
                          <a:effectLst/>
                          <a:latin typeface="Arial" panose="020B0604020202020204" pitchFamily="34" charset="0"/>
                          <a:cs typeface="Arial" panose="020B0604020202020204" pitchFamily="34"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GT" sz="1800" b="0" i="0" u="none" strike="noStrike" noProof="0" dirty="0">
                          <a:solidFill>
                            <a:srgbClr val="000000"/>
                          </a:solidFill>
                          <a:effectLst/>
                          <a:latin typeface="Arial" panose="020B0604020202020204" pitchFamily="34" charset="0"/>
                          <a:cs typeface="Arial" panose="020B0604020202020204" pitchFamily="34" charset="0"/>
                        </a:rPr>
                        <a:t>A</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GT" sz="1800" b="0" i="0" u="none" strike="noStrike" noProof="0" dirty="0">
                          <a:solidFill>
                            <a:srgbClr val="000000"/>
                          </a:solidFill>
                          <a:effectLst/>
                          <a:latin typeface="Arial" panose="020B0604020202020204" pitchFamily="34" charset="0"/>
                          <a:cs typeface="Arial" panose="020B0604020202020204" pitchFamily="34"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GT" sz="1800" b="0" i="0" u="none" strike="noStrike" noProof="0" dirty="0">
                          <a:solidFill>
                            <a:srgbClr val="000000"/>
                          </a:solidFill>
                          <a:effectLst/>
                          <a:latin typeface="Arial" panose="020B0604020202020204" pitchFamily="34" charset="0"/>
                          <a:cs typeface="Arial" panose="020B0604020202020204" pitchFamily="34" charset="0"/>
                        </a:rPr>
                        <a:t>M</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GT" sz="1800" b="0" i="0" u="none" strike="noStrike" noProof="0" dirty="0">
                          <a:solidFill>
                            <a:srgbClr val="000000"/>
                          </a:solidFill>
                          <a:effectLst/>
                          <a:latin typeface="Arial" panose="020B0604020202020204" pitchFamily="34" charset="0"/>
                          <a:cs typeface="Arial" panose="020B0604020202020204" pitchFamily="34" charset="0"/>
                        </a:rPr>
                        <a:t>02 feb 2024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es-GT"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S</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GT" sz="1800" b="0" i="0" u="none" strike="noStrike" noProof="0" dirty="0">
                          <a:solidFill>
                            <a:srgbClr val="000000"/>
                          </a:solidFill>
                          <a:effectLst/>
                          <a:latin typeface="Arial" panose="020B0604020202020204" pitchFamily="34" charset="0"/>
                          <a:cs typeface="Arial" panose="020B0604020202020204" pitchFamily="34" charset="0"/>
                        </a:rPr>
                        <a:t>N</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es-GT"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S</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009"/>
                  </a:ext>
                </a:extLst>
              </a:tr>
              <a:tr h="299634">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GT" sz="1800" b="0" i="0" u="none" strike="noStrike" noProof="0" dirty="0">
                          <a:solidFill>
                            <a:srgbClr val="000000"/>
                          </a:solidFill>
                          <a:effectLst/>
                          <a:latin typeface="Arial" panose="020B0604020202020204" pitchFamily="34" charset="0"/>
                          <a:cs typeface="Arial" panose="020B0604020202020204" pitchFamily="34"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GT" sz="1800" b="0" i="0" u="none" strike="noStrike" noProof="0" dirty="0">
                          <a:solidFill>
                            <a:srgbClr val="000000"/>
                          </a:solidFill>
                          <a:effectLst/>
                          <a:latin typeface="Arial" panose="020B0604020202020204" pitchFamily="34" charset="0"/>
                          <a:cs typeface="Arial" panose="020B0604020202020204" pitchFamily="34" charset="0"/>
                        </a:rPr>
                        <a:t>C</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GT" sz="1800" b="0" i="0" u="none" strike="noStrike" noProof="0" dirty="0">
                          <a:solidFill>
                            <a:srgbClr val="000000"/>
                          </a:solidFill>
                          <a:effectLst/>
                          <a:latin typeface="Arial" panose="020B0604020202020204" pitchFamily="34" charset="0"/>
                          <a:cs typeface="Arial" panose="020B0604020202020204" pitchFamily="34"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GT" sz="1800" b="0" i="0" u="none" strike="noStrike" noProof="0" dirty="0">
                          <a:solidFill>
                            <a:srgbClr val="000000"/>
                          </a:solidFill>
                          <a:effectLst/>
                          <a:latin typeface="Arial" panose="020B0604020202020204" pitchFamily="34" charset="0"/>
                          <a:cs typeface="Arial" panose="020B0604020202020204" pitchFamily="34" charset="0"/>
                        </a:rPr>
                        <a:t>M</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GT" sz="1800" b="0" i="0" u="none" strike="noStrike" noProof="0" dirty="0">
                          <a:solidFill>
                            <a:srgbClr val="000000"/>
                          </a:solidFill>
                          <a:effectLst/>
                          <a:latin typeface="Arial" panose="020B0604020202020204" pitchFamily="34" charset="0"/>
                          <a:cs typeface="Arial" panose="020B0604020202020204" pitchFamily="34" charset="0"/>
                        </a:rPr>
                        <a:t>08 feb 2024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es-GT"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S</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GT" sz="1800" b="0" i="0" u="none" strike="noStrike" noProof="0" dirty="0">
                          <a:solidFill>
                            <a:srgbClr val="000000"/>
                          </a:solidFill>
                          <a:effectLst/>
                          <a:latin typeface="Arial" panose="020B0604020202020204" pitchFamily="34" charset="0"/>
                          <a:cs typeface="Arial" panose="020B0604020202020204" pitchFamily="34" charset="0"/>
                        </a:rPr>
                        <a:t>N</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es-GT"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S</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0"/>
                  </a:ext>
                </a:extLst>
              </a:tr>
              <a:tr h="299634">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GT" sz="1800" b="0" i="0" u="none" strike="noStrike" noProof="0" dirty="0">
                          <a:solidFill>
                            <a:srgbClr val="000000"/>
                          </a:solidFill>
                          <a:effectLst/>
                          <a:latin typeface="Arial" panose="020B0604020202020204" pitchFamily="34" charset="0"/>
                          <a:cs typeface="Arial" panose="020B0604020202020204" pitchFamily="34"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GT" sz="1800" b="0" i="0" u="none" strike="noStrike" noProof="0" dirty="0">
                          <a:solidFill>
                            <a:srgbClr val="000000"/>
                          </a:solidFill>
                          <a:effectLst/>
                          <a:latin typeface="Arial" panose="020B0604020202020204" pitchFamily="34" charset="0"/>
                          <a:cs typeface="Arial" panose="020B0604020202020204" pitchFamily="34" charset="0"/>
                        </a:rPr>
                        <a:t>B</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GT" sz="1800" b="0" i="0" u="none" strike="noStrike" noProof="0" dirty="0">
                          <a:solidFill>
                            <a:srgbClr val="000000"/>
                          </a:solidFill>
                          <a:effectLst/>
                          <a:latin typeface="Arial" panose="020B0604020202020204" pitchFamily="34" charset="0"/>
                          <a:cs typeface="Arial" panose="020B0604020202020204" pitchFamily="34" charset="0"/>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GT" sz="1800" b="0" i="0" u="none" strike="noStrike" noProof="0" dirty="0">
                          <a:solidFill>
                            <a:srgbClr val="000000"/>
                          </a:solidFill>
                          <a:effectLst/>
                          <a:latin typeface="Arial" panose="020B0604020202020204" pitchFamily="34" charset="0"/>
                          <a:cs typeface="Arial" panose="020B0604020202020204" pitchFamily="34" charset="0"/>
                        </a:rPr>
                        <a:t>H</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GT" sz="1800" b="0" i="0" u="none" strike="noStrike" noProof="0" dirty="0">
                          <a:solidFill>
                            <a:srgbClr val="000000"/>
                          </a:solidFill>
                          <a:effectLst/>
                          <a:latin typeface="Arial" panose="020B0604020202020204" pitchFamily="34" charset="0"/>
                          <a:cs typeface="Arial" panose="020B0604020202020204" pitchFamily="34" charset="0"/>
                        </a:rPr>
                        <a:t>11 feb 2024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es-GT"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S</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GT" sz="1800" b="0" i="0" u="none" strike="noStrike" noProof="0" dirty="0">
                          <a:solidFill>
                            <a:srgbClr val="000000"/>
                          </a:solidFill>
                          <a:effectLst/>
                          <a:latin typeface="Arial" panose="020B0604020202020204" pitchFamily="34" charset="0"/>
                          <a:cs typeface="Arial" panose="020B0604020202020204" pitchFamily="34" charset="0"/>
                        </a:rPr>
                        <a:t>N</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es-GT"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S</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011"/>
                  </a:ext>
                </a:extLst>
              </a:tr>
              <a:tr h="299634">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GT" sz="1800" b="0" i="0" u="none" strike="noStrike" noProof="0" dirty="0">
                          <a:solidFill>
                            <a:srgbClr val="000000"/>
                          </a:solidFill>
                          <a:effectLst/>
                          <a:latin typeface="Arial" panose="020B0604020202020204" pitchFamily="34" charset="0"/>
                          <a:cs typeface="Arial" panose="020B0604020202020204" pitchFamily="34"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GT" sz="1800" b="0" i="0" u="none" strike="noStrike" noProof="0" dirty="0">
                          <a:solidFill>
                            <a:srgbClr val="000000"/>
                          </a:solidFill>
                          <a:effectLst/>
                          <a:latin typeface="Arial" panose="020B0604020202020204" pitchFamily="34" charset="0"/>
                          <a:cs typeface="Arial" panose="020B0604020202020204" pitchFamily="34" charset="0"/>
                        </a:rPr>
                        <a:t>A</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GT" sz="1800" b="0" i="0" u="none" strike="noStrike" noProof="0" dirty="0">
                          <a:solidFill>
                            <a:srgbClr val="000000"/>
                          </a:solidFill>
                          <a:effectLst/>
                          <a:latin typeface="Arial" panose="020B0604020202020204" pitchFamily="34" charset="0"/>
                          <a:cs typeface="Arial" panose="020B0604020202020204" pitchFamily="34" charset="0"/>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GT" sz="1800" b="0" i="0" u="none" strike="noStrike" noProof="0" dirty="0">
                          <a:solidFill>
                            <a:srgbClr val="000000"/>
                          </a:solidFill>
                          <a:effectLst/>
                          <a:latin typeface="Arial" panose="020B0604020202020204" pitchFamily="34" charset="0"/>
                          <a:cs typeface="Arial" panose="020B0604020202020204" pitchFamily="34" charset="0"/>
                        </a:rPr>
                        <a:t>M</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GT" sz="1800" b="0" i="0" u="none" strike="noStrike" noProof="0" dirty="0">
                          <a:solidFill>
                            <a:srgbClr val="000000"/>
                          </a:solidFill>
                          <a:effectLst/>
                          <a:latin typeface="Arial" panose="020B0604020202020204" pitchFamily="34" charset="0"/>
                          <a:cs typeface="Arial" panose="020B0604020202020204" pitchFamily="34" charset="0"/>
                        </a:rPr>
                        <a:t>17 feb 2024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es-GT"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S</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GT" sz="1800" b="0" i="0" u="none" strike="noStrike" noProof="0" dirty="0">
                          <a:solidFill>
                            <a:srgbClr val="000000"/>
                          </a:solidFill>
                          <a:effectLst/>
                          <a:latin typeface="Arial" panose="020B0604020202020204" pitchFamily="34" charset="0"/>
                          <a:cs typeface="Arial" panose="020B0604020202020204" pitchFamily="34" charset="0"/>
                        </a:rPr>
                        <a:t>N</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es-GT"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S</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2"/>
                  </a:ext>
                </a:extLst>
              </a:tr>
            </a:tbl>
          </a:graphicData>
        </a:graphic>
      </p:graphicFrame>
      <p:sp>
        <p:nvSpPr>
          <p:cNvPr id="7" name="Content Placeholder 2">
            <a:extLst>
              <a:ext uri="{FF2B5EF4-FFF2-40B4-BE49-F238E27FC236}">
                <a16:creationId xmlns:a16="http://schemas.microsoft.com/office/drawing/2014/main" id="{F2D16424-FB6B-2F3D-CFBB-3AC7B874FB40}"/>
              </a:ext>
            </a:extLst>
          </p:cNvPr>
          <p:cNvSpPr txBox="1">
            <a:spLocks/>
          </p:cNvSpPr>
          <p:nvPr/>
        </p:nvSpPr>
        <p:spPr>
          <a:xfrm>
            <a:off x="1258637" y="1236924"/>
            <a:ext cx="9674723" cy="437232"/>
          </a:xfrm>
          <a:prstGeom prst="rect">
            <a:avLst/>
          </a:prstGeom>
        </p:spPr>
        <p:txBody>
          <a:bodyPr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Wingdings" pitchFamily="2" charset="2"/>
              <a:buNone/>
              <a:defRPr/>
            </a:pPr>
            <a:r>
              <a:rPr lang="es-GT" sz="2000" b="1" noProof="0" dirty="0"/>
              <a:t>Casos confirmados de fiebre amarilla, País X, dic. 2023 - feb. 2024</a:t>
            </a:r>
          </a:p>
        </p:txBody>
      </p:sp>
      <p:sp>
        <p:nvSpPr>
          <p:cNvPr id="5" name="TextBox 4">
            <a:extLst>
              <a:ext uri="{FF2B5EF4-FFF2-40B4-BE49-F238E27FC236}">
                <a16:creationId xmlns:a16="http://schemas.microsoft.com/office/drawing/2014/main" id="{FCD5058D-9C5D-4225-2EBF-D427FCA30E2B}"/>
              </a:ext>
            </a:extLst>
          </p:cNvPr>
          <p:cNvSpPr txBox="1"/>
          <p:nvPr/>
        </p:nvSpPr>
        <p:spPr>
          <a:xfrm>
            <a:off x="1148910" y="6197374"/>
            <a:ext cx="3120857" cy="369332"/>
          </a:xfrm>
          <a:prstGeom prst="rect">
            <a:avLst/>
          </a:prstGeom>
          <a:noFill/>
        </p:spPr>
        <p:txBody>
          <a:bodyPr wrap="square">
            <a:spAutoFit/>
          </a:bodyPr>
          <a:lstStyle/>
          <a:p>
            <a:pPr marL="0" marR="0" lvl="0" indent="0" defTabSz="914400" rtl="0" eaLnBrk="1" fontAlgn="ctr" latinLnBrk="0" hangingPunct="1">
              <a:lnSpc>
                <a:spcPct val="100000"/>
              </a:lnSpc>
              <a:spcBef>
                <a:spcPts val="0"/>
              </a:spcBef>
              <a:spcAft>
                <a:spcPts val="0"/>
              </a:spcAft>
              <a:buClrTx/>
              <a:buSzTx/>
              <a:buFontTx/>
              <a:buNone/>
              <a:tabLst/>
              <a:defRPr/>
            </a:pPr>
            <a:r>
              <a:rPr lang="es-GT" sz="1800" i="0" u="none" strike="noStrike" noProof="0" dirty="0">
                <a:solidFill>
                  <a:srgbClr val="000000"/>
                </a:solidFill>
                <a:effectLst/>
                <a:latin typeface="Arial" panose="020B0604020202020204" pitchFamily="34" charset="0"/>
                <a:cs typeface="Arial" panose="020B0604020202020204" pitchFamily="34" charset="0"/>
              </a:rPr>
              <a:t>S=Sí, N=No</a:t>
            </a:r>
          </a:p>
        </p:txBody>
      </p:sp>
      <p:sp>
        <p:nvSpPr>
          <p:cNvPr id="2" name="Title 1">
            <a:extLst>
              <a:ext uri="{FF2B5EF4-FFF2-40B4-BE49-F238E27FC236}">
                <a16:creationId xmlns:a16="http://schemas.microsoft.com/office/drawing/2014/main" id="{0EA30CFB-C4C7-3EC4-900D-AB564193EECC}"/>
              </a:ext>
            </a:extLst>
          </p:cNvPr>
          <p:cNvSpPr txBox="1">
            <a:spLocks/>
          </p:cNvSpPr>
          <p:nvPr/>
        </p:nvSpPr>
        <p:spPr>
          <a:xfrm>
            <a:off x="838200" y="457200"/>
            <a:ext cx="10515600" cy="8001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GT" noProof="0" dirty="0"/>
              <a:t>Datos en una lista de casos</a:t>
            </a:r>
          </a:p>
        </p:txBody>
      </p:sp>
    </p:spTree>
    <p:extLst>
      <p:ext uri="{BB962C8B-B14F-4D97-AF65-F5344CB8AC3E}">
        <p14:creationId xmlns:p14="http://schemas.microsoft.com/office/powerpoint/2010/main" val="358961696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p:txBody>
          <a:bodyPr/>
          <a:lstStyle/>
          <a:p>
            <a:pPr marL="0" indent="0">
              <a:spcBef>
                <a:spcPts val="0"/>
              </a:spcBef>
              <a:buNone/>
              <a:defRPr/>
            </a:pPr>
            <a:r>
              <a:rPr lang="es-GT" noProof="0" dirty="0">
                <a:ea typeface="ＭＳ Ｐゴシック"/>
              </a:rPr>
              <a:t>Proporción de </a:t>
            </a:r>
            <a:r>
              <a:rPr lang="es-GT" noProof="0" dirty="0"/>
              <a:t>casos de una enfermedad concreta que han fallecido a causa de esa enfermedad</a:t>
            </a:r>
          </a:p>
          <a:p>
            <a:pPr marL="744220" lvl="1" indent="-287020">
              <a:defRPr/>
            </a:pPr>
            <a:r>
              <a:rPr lang="es-GT" noProof="0" dirty="0"/>
              <a:t>Describe la virulencia o letalidad de la enfermedad</a:t>
            </a:r>
          </a:p>
          <a:p>
            <a:pPr marL="744220" lvl="1" indent="-287020">
              <a:defRPr/>
            </a:pPr>
            <a:r>
              <a:rPr lang="es-GT" noProof="0" dirty="0"/>
              <a:t>Es una proporción, no una tasa</a:t>
            </a:r>
          </a:p>
          <a:p>
            <a:pPr marL="744220" lvl="1" indent="-287020">
              <a:defRPr/>
            </a:pPr>
            <a:r>
              <a:rPr lang="es-GT" noProof="0" dirty="0"/>
              <a:t>A menudo se reporta como porcentaje</a:t>
            </a:r>
          </a:p>
          <a:p>
            <a:pPr marL="457200" lvl="1" indent="-457200">
              <a:buClr>
                <a:srgbClr val="00820C"/>
              </a:buClr>
              <a:buFont typeface="Wingdings" panose="05000000000000000000" pitchFamily="2" charset="2"/>
              <a:buChar char="§"/>
              <a:defRPr/>
            </a:pPr>
            <a:endParaRPr lang="es-GT" noProof="0" dirty="0"/>
          </a:p>
          <a:p>
            <a:pPr marL="0" lvl="1" indent="0">
              <a:buNone/>
              <a:defRPr/>
            </a:pPr>
            <a:r>
              <a:rPr lang="es-GT" sz="2800" b="1" noProof="0" dirty="0"/>
              <a:t>Tasa de letalidad =</a:t>
            </a:r>
          </a:p>
          <a:p>
            <a:pPr marL="0" indent="0">
              <a:buNone/>
            </a:pPr>
            <a:endParaRPr lang="es-GT" noProof="0" dirty="0"/>
          </a:p>
        </p:txBody>
      </p:sp>
      <p:sp>
        <p:nvSpPr>
          <p:cNvPr id="2" name="Title 1"/>
          <p:cNvSpPr>
            <a:spLocks noGrp="1"/>
          </p:cNvSpPr>
          <p:nvPr>
            <p:ph type="title"/>
          </p:nvPr>
        </p:nvSpPr>
        <p:spPr/>
        <p:txBody>
          <a:bodyPr/>
          <a:lstStyle/>
          <a:p>
            <a:r>
              <a:rPr lang="es-GT" noProof="0" dirty="0"/>
              <a:t>Tasa de letalidad</a:t>
            </a:r>
          </a:p>
        </p:txBody>
      </p:sp>
      <p:grpSp>
        <p:nvGrpSpPr>
          <p:cNvPr id="9" name="Group 8">
            <a:extLst>
              <a:ext uri="{FF2B5EF4-FFF2-40B4-BE49-F238E27FC236}">
                <a16:creationId xmlns:a16="http://schemas.microsoft.com/office/drawing/2014/main" id="{6A4225C0-CF14-96F6-CD66-E0AD444B2688}"/>
              </a:ext>
            </a:extLst>
          </p:cNvPr>
          <p:cNvGrpSpPr/>
          <p:nvPr/>
        </p:nvGrpSpPr>
        <p:grpSpPr>
          <a:xfrm>
            <a:off x="896985" y="4913672"/>
            <a:ext cx="10641872" cy="1204494"/>
            <a:chOff x="-671484" y="4913672"/>
            <a:chExt cx="10641872" cy="1204494"/>
          </a:xfrm>
        </p:grpSpPr>
        <p:sp>
          <p:nvSpPr>
            <p:cNvPr id="4" name="TextBox 2"/>
            <p:cNvSpPr txBox="1">
              <a:spLocks noChangeArrowheads="1"/>
            </p:cNvSpPr>
            <p:nvPr/>
          </p:nvSpPr>
          <p:spPr bwMode="auto">
            <a:xfrm>
              <a:off x="-671484" y="4913672"/>
              <a:ext cx="8405784"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algn="ctr" eaLnBrk="1" hangingPunct="1">
                <a:spcBef>
                  <a:spcPct val="0"/>
                </a:spcBef>
                <a:buClrTx/>
                <a:buSzTx/>
                <a:buFontTx/>
                <a:buNone/>
              </a:pPr>
              <a:r>
                <a:rPr lang="es-GT" b="1" noProof="0" dirty="0">
                  <a:solidFill>
                    <a:srgbClr val="109648"/>
                  </a:solidFill>
                  <a:ea typeface="MS PGothic" panose="020B0600070205080204" pitchFamily="34" charset="-128"/>
                  <a:cs typeface="Arial" panose="020B0604020202020204" pitchFamily="34" charset="0"/>
                </a:rPr>
                <a:t>Número de muertes debidas a una enfermedad</a:t>
              </a:r>
            </a:p>
            <a:p>
              <a:pPr algn="ctr" eaLnBrk="1" hangingPunct="1">
                <a:spcBef>
                  <a:spcPct val="0"/>
                </a:spcBef>
                <a:buClrTx/>
                <a:buSzTx/>
                <a:buFontTx/>
                <a:buNone/>
              </a:pPr>
              <a:r>
                <a:rPr lang="es-GT" b="1" noProof="0" dirty="0">
                  <a:solidFill>
                    <a:srgbClr val="7030A0"/>
                  </a:solidFill>
                  <a:ea typeface="MS PGothic" panose="020B0600070205080204" pitchFamily="34" charset="-128"/>
                  <a:cs typeface="Arial" panose="020B0604020202020204" pitchFamily="34" charset="0"/>
                </a:rPr>
                <a:t>Número de casos de esa enfermedad</a:t>
              </a:r>
            </a:p>
          </p:txBody>
        </p:sp>
        <p:sp>
          <p:nvSpPr>
            <p:cNvPr id="8" name="TextBox 7">
              <a:extLst>
                <a:ext uri="{FF2B5EF4-FFF2-40B4-BE49-F238E27FC236}">
                  <a16:creationId xmlns:a16="http://schemas.microsoft.com/office/drawing/2014/main" id="{FF462A0E-18DB-D7A0-E1BD-FB18BFD3CB98}"/>
                </a:ext>
              </a:extLst>
            </p:cNvPr>
            <p:cNvSpPr txBox="1"/>
            <p:nvPr/>
          </p:nvSpPr>
          <p:spPr>
            <a:xfrm>
              <a:off x="7650263" y="4979393"/>
              <a:ext cx="2320125" cy="1138773"/>
            </a:xfrm>
            <a:prstGeom prst="rect">
              <a:avLst/>
            </a:prstGeom>
            <a:noFill/>
          </p:spPr>
          <p:txBody>
            <a:bodyPr wrap="square">
              <a:spAutoFit/>
            </a:bodyPr>
            <a:lstStyle/>
            <a:p>
              <a:pPr>
                <a:defRPr/>
              </a:pPr>
              <a:r>
                <a:rPr lang="es-GT" sz="2800" b="1" noProof="0" dirty="0">
                  <a:latin typeface="Arial" panose="020B0604020202020204" pitchFamily="34" charset="0"/>
                  <a:cs typeface="Arial" panose="020B0604020202020204" pitchFamily="34" charset="0"/>
                </a:rPr>
                <a:t>x Constante</a:t>
              </a:r>
            </a:p>
            <a:p>
              <a:pPr algn="ctr">
                <a:defRPr/>
              </a:pPr>
              <a:r>
                <a:rPr lang="es-GT" sz="2000" noProof="0" dirty="0">
                  <a:latin typeface="Arial" panose="020B0604020202020204" pitchFamily="34" charset="0"/>
                  <a:cs typeface="Arial" panose="020B0604020202020204" pitchFamily="34" charset="0"/>
                </a:rPr>
                <a:t>    (como 100% </a:t>
              </a:r>
              <a:br>
                <a:rPr lang="es-GT" sz="2000" noProof="0" dirty="0">
                  <a:latin typeface="Arial" panose="020B0604020202020204" pitchFamily="34" charset="0"/>
                  <a:cs typeface="Arial" panose="020B0604020202020204" pitchFamily="34" charset="0"/>
                </a:rPr>
              </a:br>
              <a:r>
                <a:rPr lang="es-GT" sz="2000" noProof="0" dirty="0">
                  <a:latin typeface="Arial" panose="020B0604020202020204" pitchFamily="34" charset="0"/>
                  <a:cs typeface="Arial" panose="020B0604020202020204" pitchFamily="34" charset="0"/>
                </a:rPr>
                <a:t>o 1,000)</a:t>
              </a:r>
            </a:p>
          </p:txBody>
        </p:sp>
      </p:grpSp>
      <p:cxnSp>
        <p:nvCxnSpPr>
          <p:cNvPr id="5" name="Straight Connector 4">
            <a:extLst>
              <a:ext uri="{FF2B5EF4-FFF2-40B4-BE49-F238E27FC236}">
                <a16:creationId xmlns:a16="http://schemas.microsoft.com/office/drawing/2014/main" id="{D47FC91B-A3B1-664A-D353-A96CC05E98B9}"/>
              </a:ext>
            </a:extLst>
          </p:cNvPr>
          <p:cNvCxnSpPr>
            <a:cxnSpLocks/>
            <a:stCxn id="4" idx="1"/>
          </p:cNvCxnSpPr>
          <p:nvPr/>
        </p:nvCxnSpPr>
        <p:spPr>
          <a:xfrm>
            <a:off x="896985" y="5390716"/>
            <a:ext cx="8315595"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00558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1630C6AB-E3A5-0861-DD45-7C1EF3950BBA}"/>
              </a:ext>
            </a:extLst>
          </p:cNvPr>
          <p:cNvSpPr>
            <a:spLocks noGrp="1"/>
          </p:cNvSpPr>
          <p:nvPr>
            <p:ph sz="half" idx="2"/>
          </p:nvPr>
        </p:nvSpPr>
        <p:spPr>
          <a:xfrm>
            <a:off x="858044" y="5129785"/>
            <a:ext cx="10515600" cy="1113631"/>
          </a:xfrm>
        </p:spPr>
        <p:txBody>
          <a:bodyPr/>
          <a:lstStyle/>
          <a:p>
            <a:pPr marL="0" indent="0">
              <a:buNone/>
            </a:pPr>
            <a:r>
              <a:rPr lang="es-GT" sz="2800" noProof="0" dirty="0">
                <a:latin typeface="Arial" panose="020B0604020202020204" pitchFamily="34" charset="0"/>
              </a:rPr>
              <a:t>Calcular la tasa de letalidad mundial para 2003-2023.</a:t>
            </a:r>
          </a:p>
          <a:p>
            <a:pPr marL="0" indent="0" algn="ctr">
              <a:buNone/>
            </a:pPr>
            <a:r>
              <a:rPr lang="es-GT" sz="2800" b="1" noProof="0" dirty="0">
                <a:solidFill>
                  <a:srgbClr val="109648"/>
                </a:solidFill>
                <a:latin typeface="Arial" charset="0"/>
              </a:rPr>
              <a:t>460 / 880 </a:t>
            </a:r>
            <a:r>
              <a:rPr lang="es-GT" sz="2800" b="1" noProof="0" dirty="0">
                <a:latin typeface="Arial" charset="0"/>
              </a:rPr>
              <a:t>x 100% </a:t>
            </a:r>
            <a:r>
              <a:rPr lang="es-GT" sz="2800" b="1" noProof="0" dirty="0">
                <a:solidFill>
                  <a:schemeClr val="bg1"/>
                </a:solidFill>
                <a:latin typeface="Arial" charset="0"/>
              </a:rPr>
              <a:t>= 52%</a:t>
            </a:r>
          </a:p>
          <a:p>
            <a:pPr marL="0" indent="0" algn="ctr">
              <a:buNone/>
            </a:pPr>
            <a:endParaRPr lang="es-GT" noProof="0" dirty="0"/>
          </a:p>
        </p:txBody>
      </p:sp>
      <p:sp>
        <p:nvSpPr>
          <p:cNvPr id="2" name="Title 1"/>
          <p:cNvSpPr>
            <a:spLocks noGrp="1"/>
          </p:cNvSpPr>
          <p:nvPr>
            <p:ph type="title"/>
          </p:nvPr>
        </p:nvSpPr>
        <p:spPr/>
        <p:txBody>
          <a:bodyPr lIns="91440" tIns="45720" rIns="91440" bIns="45720" anchor="t"/>
          <a:lstStyle/>
          <a:p>
            <a:r>
              <a:rPr lang="es-GT" noProof="0" dirty="0"/>
              <a:t>Tasa de letalidad: ejercicio</a:t>
            </a:r>
          </a:p>
        </p:txBody>
      </p:sp>
      <p:sp>
        <p:nvSpPr>
          <p:cNvPr id="6" name="Text Placeholder 5">
            <a:extLst>
              <a:ext uri="{FF2B5EF4-FFF2-40B4-BE49-F238E27FC236}">
                <a16:creationId xmlns:a16="http://schemas.microsoft.com/office/drawing/2014/main" id="{BCFA8604-12B7-9F34-B954-972C27386D8F}"/>
              </a:ext>
            </a:extLst>
          </p:cNvPr>
          <p:cNvSpPr>
            <a:spLocks noGrp="1"/>
          </p:cNvSpPr>
          <p:nvPr>
            <p:ph type="body" sz="quarter" idx="16"/>
          </p:nvPr>
        </p:nvSpPr>
        <p:spPr>
          <a:xfrm>
            <a:off x="238539" y="6503954"/>
            <a:ext cx="9397604" cy="272268"/>
          </a:xfrm>
        </p:spPr>
        <p:txBody>
          <a:bodyPr/>
          <a:lstStyle/>
          <a:p>
            <a:r>
              <a:rPr lang="es-GT" noProof="0" dirty="0">
                <a:hlinkClick r:id="rId3"/>
              </a:rPr>
              <a:t>OMS. Programa de Influenza. Número acumulado de casos humanos confirmados de gripe aviar A(H5N1).  Diciembre de 2023.</a:t>
            </a:r>
            <a:endParaRPr lang="es-GT" noProof="0" dirty="0"/>
          </a:p>
          <a:p>
            <a:endParaRPr lang="es-GT" noProof="0" dirty="0"/>
          </a:p>
        </p:txBody>
      </p:sp>
      <p:sp>
        <p:nvSpPr>
          <p:cNvPr id="4" name="TextBox 3"/>
          <p:cNvSpPr txBox="1"/>
          <p:nvPr/>
        </p:nvSpPr>
        <p:spPr>
          <a:xfrm>
            <a:off x="1976438" y="1508451"/>
            <a:ext cx="8278812" cy="830997"/>
          </a:xfrm>
          <a:prstGeom prst="rect">
            <a:avLst/>
          </a:prstGeom>
          <a:noFill/>
        </p:spPr>
        <p:txBody>
          <a:bodyPr>
            <a:spAutoFit/>
          </a:bodyPr>
          <a:lstStyle/>
          <a:p>
            <a:pPr algn="ctr">
              <a:defRPr/>
            </a:pPr>
            <a:r>
              <a:rPr lang="es-GT" sz="2400" b="1" noProof="0" dirty="0">
                <a:latin typeface="Arial" panose="020B0604020202020204" pitchFamily="34" charset="0"/>
              </a:rPr>
              <a:t>Casos confirmados de gripe humana A/H5N1,</a:t>
            </a:r>
          </a:p>
          <a:p>
            <a:pPr algn="ctr">
              <a:defRPr/>
            </a:pPr>
            <a:r>
              <a:rPr lang="es-GT" sz="2400" b="1" noProof="0" dirty="0">
                <a:latin typeface="Arial" panose="020B0604020202020204" pitchFamily="34" charset="0"/>
              </a:rPr>
              <a:t>En todo el mundo, 2003-2023</a:t>
            </a:r>
            <a:endParaRPr lang="es-GT" sz="2400" b="1" noProof="0" dirty="0">
              <a:solidFill>
                <a:schemeClr val="accent5">
                  <a:lumMod val="95000"/>
                  <a:lumOff val="5000"/>
                </a:schemeClr>
              </a:solidFill>
              <a:latin typeface="Arial" panose="020B0604020202020204" pitchFamily="34" charset="0"/>
            </a:endParaRPr>
          </a:p>
        </p:txBody>
      </p:sp>
      <p:sp>
        <p:nvSpPr>
          <p:cNvPr id="7" name="Rectangle 3"/>
          <p:cNvSpPr txBox="1">
            <a:spLocks noChangeArrowheads="1"/>
          </p:cNvSpPr>
          <p:nvPr/>
        </p:nvSpPr>
        <p:spPr bwMode="auto">
          <a:xfrm>
            <a:off x="3029743" y="2362894"/>
            <a:ext cx="6976405" cy="27668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lr>
                <a:srgbClr val="C00000"/>
              </a:buClr>
              <a:buSzPct val="100000"/>
              <a:buFont typeface="Wingdings" panose="05000000000000000000" pitchFamily="2" charset="2"/>
              <a:buChar char="§"/>
              <a:tabLst>
                <a:tab pos="2797175" algn="ctr"/>
                <a:tab pos="4225925" algn="ctr"/>
                <a:tab pos="5543550" algn="ctr"/>
                <a:tab pos="7315200" algn="r"/>
              </a:tabLst>
              <a:defRPr sz="2800">
                <a:solidFill>
                  <a:schemeClr val="tx1"/>
                </a:solidFill>
                <a:latin typeface="Arial" panose="020B0604020202020204" pitchFamily="34" charset="0"/>
                <a:cs typeface="Times New Roman" panose="02020603050405020304" pitchFamily="18" charset="0"/>
              </a:defRPr>
            </a:lvl1pPr>
            <a:lvl2pPr marL="742950" indent="-285750">
              <a:spcBef>
                <a:spcPct val="20000"/>
              </a:spcBef>
              <a:buClr>
                <a:srgbClr val="C00000"/>
              </a:buClr>
              <a:buSzPct val="100000"/>
              <a:buFont typeface="Arial" panose="020B0604020202020204" pitchFamily="34" charset="0"/>
              <a:buChar char="–"/>
              <a:tabLst>
                <a:tab pos="2797175" algn="ctr"/>
                <a:tab pos="4225925" algn="ctr"/>
                <a:tab pos="5543550" algn="ctr"/>
                <a:tab pos="7315200" algn="r"/>
              </a:tabLst>
              <a:defRPr sz="2400">
                <a:solidFill>
                  <a:schemeClr val="tx1"/>
                </a:solidFill>
                <a:latin typeface="Arial" panose="020B0604020202020204" pitchFamily="34" charset="0"/>
                <a:cs typeface="Times New Roman" panose="02020603050405020304" pitchFamily="18" charset="0"/>
              </a:defRPr>
            </a:lvl2pPr>
            <a:lvl3pPr marL="1143000" indent="-228600">
              <a:spcBef>
                <a:spcPct val="20000"/>
              </a:spcBef>
              <a:buClr>
                <a:srgbClr val="C00000"/>
              </a:buClr>
              <a:buSzPct val="100000"/>
              <a:buFont typeface="Arial" panose="020B0604020202020204" pitchFamily="34" charset="0"/>
              <a:buChar char="•"/>
              <a:tabLst>
                <a:tab pos="2797175" algn="ctr"/>
                <a:tab pos="4225925" algn="ctr"/>
                <a:tab pos="5543550" algn="ctr"/>
                <a:tab pos="7315200" algn="r"/>
              </a:tabLst>
              <a:defRPr sz="2000">
                <a:solidFill>
                  <a:schemeClr val="tx1"/>
                </a:solidFill>
                <a:latin typeface="Arial" panose="020B0604020202020204" pitchFamily="34" charset="0"/>
                <a:cs typeface="Times New Roman" panose="02020603050405020304" pitchFamily="18" charset="0"/>
              </a:defRPr>
            </a:lvl3pPr>
            <a:lvl4pPr marL="1600200" indent="-228600">
              <a:spcBef>
                <a:spcPct val="20000"/>
              </a:spcBef>
              <a:buChar char="–"/>
              <a:tabLst>
                <a:tab pos="2797175" algn="ctr"/>
                <a:tab pos="4225925" algn="ctr"/>
                <a:tab pos="5543550" algn="ctr"/>
                <a:tab pos="7315200" algn="r"/>
              </a:tabLst>
              <a:defRPr sz="2000">
                <a:solidFill>
                  <a:schemeClr val="tx1"/>
                </a:solidFill>
                <a:latin typeface="Arial" panose="020B0604020202020204" pitchFamily="34" charset="0"/>
                <a:cs typeface="Times New Roman" panose="02020603050405020304" pitchFamily="18" charset="0"/>
              </a:defRPr>
            </a:lvl4pPr>
            <a:lvl5pPr marL="2057400" indent="-228600">
              <a:spcBef>
                <a:spcPct val="20000"/>
              </a:spcBef>
              <a:buChar char="»"/>
              <a:tabLst>
                <a:tab pos="2797175" algn="ctr"/>
                <a:tab pos="4225925" algn="ctr"/>
                <a:tab pos="5543550" algn="ctr"/>
                <a:tab pos="7315200" algn="r"/>
              </a:tabLst>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tabLst>
                <a:tab pos="2797175" algn="ctr"/>
                <a:tab pos="4225925" algn="ctr"/>
                <a:tab pos="5543550" algn="ctr"/>
                <a:tab pos="7315200" algn="r"/>
              </a:tabLst>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tabLst>
                <a:tab pos="2797175" algn="ctr"/>
                <a:tab pos="4225925" algn="ctr"/>
                <a:tab pos="5543550" algn="ctr"/>
                <a:tab pos="7315200" algn="r"/>
              </a:tabLst>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tabLst>
                <a:tab pos="2797175" algn="ctr"/>
                <a:tab pos="4225925" algn="ctr"/>
                <a:tab pos="5543550" algn="ctr"/>
                <a:tab pos="7315200" algn="r"/>
              </a:tabLst>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tabLst>
                <a:tab pos="2797175" algn="ctr"/>
                <a:tab pos="4225925" algn="ctr"/>
                <a:tab pos="5543550" algn="ctr"/>
                <a:tab pos="7315200" algn="r"/>
              </a:tabLst>
              <a:defRPr sz="1600">
                <a:solidFill>
                  <a:schemeClr val="tx1"/>
                </a:solidFill>
                <a:latin typeface="Arial" panose="020B0604020202020204" pitchFamily="34" charset="0"/>
                <a:cs typeface="Times New Roman" panose="02020603050405020304" pitchFamily="18" charset="0"/>
              </a:defRPr>
            </a:lvl9pPr>
          </a:lstStyle>
          <a:p>
            <a:pPr>
              <a:spcBef>
                <a:spcPct val="0"/>
              </a:spcBef>
              <a:spcAft>
                <a:spcPts val="600"/>
              </a:spcAft>
              <a:buClrTx/>
              <a:buSzTx/>
              <a:buNone/>
            </a:pPr>
            <a:r>
              <a:rPr lang="es-GT" sz="2400" u="sng" noProof="0" dirty="0">
                <a:cs typeface="Arial" panose="020B0604020202020204" pitchFamily="34" charset="0"/>
              </a:rPr>
              <a:t>Años 	                 Casos    Fallecimientos	   TL</a:t>
            </a:r>
          </a:p>
          <a:p>
            <a:pPr>
              <a:spcBef>
                <a:spcPct val="0"/>
              </a:spcBef>
              <a:spcAft>
                <a:spcPts val="600"/>
              </a:spcAft>
              <a:buClrTx/>
              <a:buSzTx/>
              <a:buNone/>
            </a:pPr>
            <a:r>
              <a:rPr lang="es-GT" sz="2400" noProof="0" dirty="0">
                <a:cs typeface="Arial" panose="020B0604020202020204" pitchFamily="34" charset="0"/>
              </a:rPr>
              <a:t>2003-2009           468 	 282 	       60%</a:t>
            </a:r>
          </a:p>
          <a:p>
            <a:pPr>
              <a:spcBef>
                <a:spcPct val="0"/>
              </a:spcBef>
              <a:spcAft>
                <a:spcPts val="600"/>
              </a:spcAft>
              <a:buClrTx/>
              <a:buSzTx/>
              <a:buNone/>
            </a:pPr>
            <a:r>
              <a:rPr lang="es-GT" sz="2400" noProof="0" dirty="0">
                <a:cs typeface="Arial" panose="020B0604020202020204" pitchFamily="34" charset="0"/>
              </a:rPr>
              <a:t>2010-2014           233 	125 	       54%</a:t>
            </a:r>
          </a:p>
          <a:p>
            <a:pPr>
              <a:spcBef>
                <a:spcPct val="0"/>
              </a:spcBef>
              <a:spcAft>
                <a:spcPts val="600"/>
              </a:spcAft>
              <a:buClrTx/>
              <a:buSzTx/>
              <a:buNone/>
            </a:pPr>
            <a:r>
              <a:rPr lang="es-GT" sz="2400" noProof="0" dirty="0">
                <a:cs typeface="Arial" panose="020B0604020202020204" pitchFamily="34" charset="0"/>
              </a:rPr>
              <a:t>2015-2019           160	 48 	       30%</a:t>
            </a:r>
          </a:p>
          <a:p>
            <a:pPr>
              <a:spcBef>
                <a:spcPct val="0"/>
              </a:spcBef>
              <a:spcAft>
                <a:spcPts val="600"/>
              </a:spcAft>
              <a:buClrTx/>
              <a:buSzTx/>
              <a:buNone/>
            </a:pPr>
            <a:r>
              <a:rPr lang="es-GT" sz="2400" u="sng" noProof="0" dirty="0">
                <a:cs typeface="Arial" panose="020B0604020202020204" pitchFamily="34" charset="0"/>
              </a:rPr>
              <a:t>2020-2023            19 	 5 	       26%</a:t>
            </a:r>
          </a:p>
          <a:p>
            <a:pPr>
              <a:spcBef>
                <a:spcPct val="0"/>
              </a:spcBef>
              <a:spcAft>
                <a:spcPts val="600"/>
              </a:spcAft>
              <a:buClrTx/>
              <a:buSzTx/>
              <a:buNone/>
            </a:pPr>
            <a:r>
              <a:rPr lang="es-GT" sz="2400" noProof="0" dirty="0">
                <a:cs typeface="Arial" panose="020B0604020202020204" pitchFamily="34" charset="0"/>
              </a:rPr>
              <a:t>2003-2023           880             460           ____   </a:t>
            </a:r>
            <a:endParaRPr lang="es-GT" sz="2400" b="1" noProof="0" dirty="0">
              <a:cs typeface="Arial" panose="020B0604020202020204" pitchFamily="34" charset="0"/>
            </a:endParaRPr>
          </a:p>
          <a:p>
            <a:pPr eaLnBrk="1" hangingPunct="1">
              <a:lnSpc>
                <a:spcPct val="90000"/>
              </a:lnSpc>
              <a:spcBef>
                <a:spcPct val="0"/>
              </a:spcBef>
              <a:buClrTx/>
              <a:buSzTx/>
              <a:buFont typeface="Wingdings" panose="05000000000000000000" pitchFamily="2" charset="2"/>
              <a:buNone/>
            </a:pPr>
            <a:endParaRPr lang="es-GT" b="1" noProof="0" dirty="0">
              <a:cs typeface="Arial" panose="020B0604020202020204" pitchFamily="34" charset="0"/>
            </a:endParaRPr>
          </a:p>
        </p:txBody>
      </p:sp>
      <p:sp>
        <p:nvSpPr>
          <p:cNvPr id="11" name="Content Placeholder 9">
            <a:extLst>
              <a:ext uri="{FF2B5EF4-FFF2-40B4-BE49-F238E27FC236}">
                <a16:creationId xmlns:a16="http://schemas.microsoft.com/office/drawing/2014/main" id="{DD51E379-9E13-686A-4BF4-724600D03594}"/>
              </a:ext>
            </a:extLst>
          </p:cNvPr>
          <p:cNvSpPr txBox="1">
            <a:spLocks/>
          </p:cNvSpPr>
          <p:nvPr/>
        </p:nvSpPr>
        <p:spPr>
          <a:xfrm>
            <a:off x="6957756" y="5670375"/>
            <a:ext cx="1574157" cy="706449"/>
          </a:xfrm>
          <a:prstGeom prst="rect">
            <a:avLst/>
          </a:prstGeom>
        </p:spPr>
        <p:txBody>
          <a:bodyPr/>
          <a:lstStyle>
            <a:lvl1pPr marL="228600" indent="-228600" algn="l" defTabSz="914400" rtl="0" eaLnBrk="1" latinLnBrk="0" hangingPunct="1">
              <a:lnSpc>
                <a:spcPct val="100000"/>
              </a:lnSpc>
              <a:spcBef>
                <a:spcPts val="500"/>
              </a:spcBef>
              <a:spcAft>
                <a:spcPts val="500"/>
              </a:spcAft>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500"/>
              </a:spcAft>
              <a:buClr>
                <a:srgbClr val="109648"/>
              </a:buClr>
              <a:buFont typeface="Wingdings" panose="05000000000000000000" pitchFamily="2" charset="2"/>
              <a:buChar char="§"/>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GT" b="1" noProof="0" dirty="0">
                <a:solidFill>
                  <a:srgbClr val="109648"/>
                </a:solidFill>
                <a:latin typeface="Arial" charset="0"/>
              </a:rPr>
              <a:t>= 52%</a:t>
            </a:r>
          </a:p>
          <a:p>
            <a:pPr marL="0" indent="0">
              <a:buFont typeface="Arial" panose="020B0604020202020204" pitchFamily="34" charset="0"/>
              <a:buNone/>
            </a:pPr>
            <a:endParaRPr lang="es-GT" noProof="0" dirty="0"/>
          </a:p>
        </p:txBody>
      </p:sp>
      <p:sp>
        <p:nvSpPr>
          <p:cNvPr id="5" name="TextBox 4">
            <a:extLst>
              <a:ext uri="{FF2B5EF4-FFF2-40B4-BE49-F238E27FC236}">
                <a16:creationId xmlns:a16="http://schemas.microsoft.com/office/drawing/2014/main" id="{9A15C207-68D3-DA27-DE14-16E5088F7269}"/>
              </a:ext>
            </a:extLst>
          </p:cNvPr>
          <p:cNvSpPr txBox="1"/>
          <p:nvPr/>
        </p:nvSpPr>
        <p:spPr>
          <a:xfrm>
            <a:off x="8530064" y="4579868"/>
            <a:ext cx="801511" cy="461665"/>
          </a:xfrm>
          <a:prstGeom prst="rect">
            <a:avLst/>
          </a:prstGeom>
          <a:noFill/>
        </p:spPr>
        <p:txBody>
          <a:bodyPr wrap="square">
            <a:spAutoFit/>
          </a:bodyPr>
          <a:lstStyle/>
          <a:p>
            <a:r>
              <a:rPr lang="es-GT" sz="2400" b="1" noProof="0" dirty="0">
                <a:solidFill>
                  <a:srgbClr val="109648"/>
                </a:solidFill>
                <a:latin typeface="Arial" charset="0"/>
              </a:rPr>
              <a:t>52%</a:t>
            </a:r>
            <a:endParaRPr lang="es-GT" sz="2400" noProof="0" dirty="0"/>
          </a:p>
        </p:txBody>
      </p:sp>
      <p:sp>
        <p:nvSpPr>
          <p:cNvPr id="3" name="Rectangle 2">
            <a:extLst>
              <a:ext uri="{FF2B5EF4-FFF2-40B4-BE49-F238E27FC236}">
                <a16:creationId xmlns:a16="http://schemas.microsoft.com/office/drawing/2014/main" id="{90B2E1D0-FAE0-5C46-CB4F-59B16A6A001D}"/>
              </a:ext>
            </a:extLst>
          </p:cNvPr>
          <p:cNvSpPr/>
          <p:nvPr/>
        </p:nvSpPr>
        <p:spPr>
          <a:xfrm>
            <a:off x="9552562" y="6356350"/>
            <a:ext cx="2639437"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E1A16341-678F-FF46-81C9-78D676755CA8}"/>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9722807" y="6330789"/>
            <a:ext cx="1131187" cy="505373"/>
          </a:xfrm>
          <a:prstGeom prst="rect">
            <a:avLst/>
          </a:prstGeom>
        </p:spPr>
      </p:pic>
      <p:pic>
        <p:nvPicPr>
          <p:cNvPr id="9" name="Picture 8">
            <a:extLst>
              <a:ext uri="{FF2B5EF4-FFF2-40B4-BE49-F238E27FC236}">
                <a16:creationId xmlns:a16="http://schemas.microsoft.com/office/drawing/2014/main" id="{DF0D207F-33C0-141A-981A-49D6247855C2}"/>
              </a:ext>
            </a:extLst>
          </p:cNvPr>
          <p:cNvPicPr>
            <a:picLocks noChangeAspect="1"/>
          </p:cNvPicPr>
          <p:nvPr/>
        </p:nvPicPr>
        <p:blipFill>
          <a:blip r:embed="rId5"/>
          <a:stretch>
            <a:fillRect/>
          </a:stretch>
        </p:blipFill>
        <p:spPr>
          <a:xfrm>
            <a:off x="11057248" y="6241802"/>
            <a:ext cx="967137" cy="594360"/>
          </a:xfrm>
          <a:prstGeom prst="rect">
            <a:avLst/>
          </a:prstGeom>
        </p:spPr>
      </p:pic>
    </p:spTree>
    <p:extLst>
      <p:ext uri="{BB962C8B-B14F-4D97-AF65-F5344CB8AC3E}">
        <p14:creationId xmlns:p14="http://schemas.microsoft.com/office/powerpoint/2010/main" val="26238819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5"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DC7C2CA-7471-70F1-A164-EE0CB719E2A5}"/>
              </a:ext>
            </a:extLst>
          </p:cNvPr>
          <p:cNvSpPr>
            <a:spLocks noGrp="1"/>
          </p:cNvSpPr>
          <p:nvPr>
            <p:ph type="title"/>
          </p:nvPr>
        </p:nvSpPr>
        <p:spPr/>
        <p:txBody>
          <a:bodyPr anchor="t"/>
          <a:lstStyle/>
          <a:p>
            <a:pPr lvl="0"/>
            <a:r>
              <a:rPr lang="es-GT" noProof="0" dirty="0"/>
              <a:t>Calcular medidas de frecuencia (1/3)</a:t>
            </a:r>
          </a:p>
        </p:txBody>
      </p:sp>
    </p:spTree>
    <p:extLst>
      <p:ext uri="{BB962C8B-B14F-4D97-AF65-F5344CB8AC3E}">
        <p14:creationId xmlns:p14="http://schemas.microsoft.com/office/powerpoint/2010/main" val="928592804"/>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6A411AC-B924-0639-B70A-F018C77C70EB}"/>
              </a:ext>
            </a:extLst>
          </p:cNvPr>
          <p:cNvSpPr>
            <a:spLocks noGrp="1"/>
          </p:cNvSpPr>
          <p:nvPr>
            <p:ph sz="half" idx="2"/>
          </p:nvPr>
        </p:nvSpPr>
        <p:spPr/>
        <p:txBody>
          <a:bodyPr/>
          <a:lstStyle/>
          <a:p>
            <a:pPr marL="514350" indent="-514350">
              <a:spcBef>
                <a:spcPts val="0"/>
              </a:spcBef>
              <a:buFont typeface="+mj-lt"/>
              <a:buAutoNum type="arabicPeriod"/>
              <a:defRPr/>
            </a:pPr>
            <a:r>
              <a:rPr lang="es-GT" sz="2800" noProof="0" dirty="0"/>
              <a:t>¿Qué proporción de mujeres de la cohorte tenía hipertensión no reconocida previamente el día 1?</a:t>
            </a:r>
          </a:p>
          <a:p>
            <a:pPr marL="457200" indent="0">
              <a:buNone/>
              <a:defRPr/>
            </a:pPr>
            <a:r>
              <a:rPr lang="es-GT" b="1" noProof="0" dirty="0">
                <a:solidFill>
                  <a:srgbClr val="00953A"/>
                </a:solidFill>
                <a:ea typeface="Times New Roman" panose="02020603050405020304" pitchFamily="18" charset="0"/>
                <a:cs typeface="Times New Roman" panose="02020603050405020304" pitchFamily="18" charset="0"/>
              </a:rPr>
              <a:t>(37 / 787) x 100 = 4.7%</a:t>
            </a:r>
            <a:endParaRPr lang="es-GT" noProof="0" dirty="0">
              <a:solidFill>
                <a:srgbClr val="00953A"/>
              </a:solidFill>
              <a:ea typeface="Times New Roman" panose="02020603050405020304" pitchFamily="18" charset="0"/>
              <a:cs typeface="Times New Roman" panose="02020603050405020304" pitchFamily="18" charset="0"/>
            </a:endParaRPr>
          </a:p>
          <a:p>
            <a:pPr marL="514350" indent="-514350">
              <a:spcBef>
                <a:spcPts val="0"/>
              </a:spcBef>
              <a:buFont typeface="+mj-lt"/>
              <a:buAutoNum type="arabicPeriod"/>
              <a:defRPr/>
            </a:pPr>
            <a:endParaRPr lang="es-GT" sz="2800" noProof="0" dirty="0"/>
          </a:p>
          <a:p>
            <a:pPr marL="514350" indent="-514350">
              <a:spcBef>
                <a:spcPts val="0"/>
              </a:spcBef>
              <a:buFont typeface="+mj-lt"/>
              <a:buAutoNum type="arabicPeriod" startAt="2"/>
              <a:defRPr/>
            </a:pPr>
            <a:r>
              <a:rPr lang="es-GT" sz="2800" noProof="0" dirty="0"/>
              <a:t>¿Cuál era la prevalencia de hipertensión en esta cohorte de mujeres al final del primer año de este estudio?</a:t>
            </a:r>
          </a:p>
          <a:p>
            <a:pPr marL="457200" indent="0">
              <a:buNone/>
              <a:defRPr/>
            </a:pPr>
            <a:r>
              <a:rPr lang="es-GT" b="1" noProof="0" dirty="0">
                <a:solidFill>
                  <a:srgbClr val="00953A"/>
                </a:solidFill>
                <a:ea typeface="Times New Roman" panose="02020603050405020304" pitchFamily="18" charset="0"/>
                <a:cs typeface="Times New Roman" panose="02020603050405020304" pitchFamily="18" charset="0"/>
              </a:rPr>
              <a:t>(37 + 43) / 787 x 100 = 10.2%</a:t>
            </a:r>
            <a:endParaRPr lang="es-GT" noProof="0" dirty="0">
              <a:solidFill>
                <a:srgbClr val="00953A"/>
              </a:solidFill>
              <a:ea typeface="Times New Roman" panose="02020603050405020304" pitchFamily="18" charset="0"/>
              <a:cs typeface="Times New Roman" panose="02020603050405020304" pitchFamily="18" charset="0"/>
            </a:endParaRPr>
          </a:p>
          <a:p>
            <a:pPr marL="514350" indent="-514350">
              <a:spcBef>
                <a:spcPts val="0"/>
              </a:spcBef>
              <a:buFont typeface="+mj-lt"/>
              <a:buAutoNum type="arabicPeriod"/>
              <a:defRPr/>
            </a:pPr>
            <a:endParaRPr lang="es-GT" sz="2800" noProof="0" dirty="0"/>
          </a:p>
          <a:p>
            <a:endParaRPr lang="es-GT" noProof="0" dirty="0"/>
          </a:p>
        </p:txBody>
      </p:sp>
      <p:sp>
        <p:nvSpPr>
          <p:cNvPr id="2" name="Title 1">
            <a:extLst>
              <a:ext uri="{FF2B5EF4-FFF2-40B4-BE49-F238E27FC236}">
                <a16:creationId xmlns:a16="http://schemas.microsoft.com/office/drawing/2014/main" id="{CB4AC439-80E1-F4A1-C1A5-DDB30F810A40}"/>
              </a:ext>
            </a:extLst>
          </p:cNvPr>
          <p:cNvSpPr>
            <a:spLocks noGrp="1"/>
          </p:cNvSpPr>
          <p:nvPr>
            <p:ph type="title"/>
          </p:nvPr>
        </p:nvSpPr>
        <p:spPr/>
        <p:txBody>
          <a:bodyPr/>
          <a:lstStyle/>
          <a:p>
            <a:r>
              <a:rPr lang="es-GT" noProof="0" dirty="0"/>
              <a:t>Calcular medidas de frecuencia (2/3)</a:t>
            </a:r>
          </a:p>
        </p:txBody>
      </p:sp>
      <p:pic>
        <p:nvPicPr>
          <p:cNvPr id="4" name="Picture 7" descr="Activity Icon">
            <a:extLst>
              <a:ext uri="{FF2B5EF4-FFF2-40B4-BE49-F238E27FC236}">
                <a16:creationId xmlns:a16="http://schemas.microsoft.com/office/drawing/2014/main" id="{45C53B76-D3D4-7DF2-8DD1-12974D125F5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85238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6A411AC-B924-0639-B70A-F018C77C70EB}"/>
              </a:ext>
            </a:extLst>
          </p:cNvPr>
          <p:cNvSpPr>
            <a:spLocks noGrp="1"/>
          </p:cNvSpPr>
          <p:nvPr>
            <p:ph sz="half" idx="2"/>
          </p:nvPr>
        </p:nvSpPr>
        <p:spPr>
          <a:xfrm>
            <a:off x="838200" y="1478857"/>
            <a:ext cx="10965024" cy="4639309"/>
          </a:xfrm>
        </p:spPr>
        <p:txBody>
          <a:bodyPr lIns="91440" tIns="45720" rIns="91440" bIns="45720" anchor="t"/>
          <a:lstStyle/>
          <a:p>
            <a:pPr marL="514350" indent="-514350">
              <a:spcBef>
                <a:spcPts val="0"/>
              </a:spcBef>
              <a:buFont typeface="+mj-lt"/>
              <a:buAutoNum type="arabicPeriod" startAt="3"/>
              <a:defRPr/>
            </a:pPr>
            <a:r>
              <a:rPr lang="es-GT" sz="2800" noProof="0" dirty="0"/>
              <a:t>¿Cuál fue la incidencia de hipertensión por año durante el periodo de estudio?</a:t>
            </a:r>
          </a:p>
          <a:p>
            <a:pPr marL="457200" indent="0">
              <a:spcBef>
                <a:spcPts val="0"/>
              </a:spcBef>
              <a:buNone/>
              <a:defRPr/>
            </a:pPr>
            <a:r>
              <a:rPr lang="es-GT" sz="2800" b="1" noProof="0" dirty="0">
                <a:solidFill>
                  <a:srgbClr val="00953A"/>
                </a:solidFill>
                <a:effectLst/>
                <a:ea typeface="Times New Roman" panose="02020603050405020304" pitchFamily="18" charset="0"/>
              </a:rPr>
              <a:t>(43 + 54) / (787 - 37) / 4 años = 0.032 = </a:t>
            </a:r>
          </a:p>
          <a:p>
            <a:pPr marL="457200" indent="0">
              <a:spcBef>
                <a:spcPts val="0"/>
              </a:spcBef>
              <a:buNone/>
              <a:defRPr/>
            </a:pPr>
            <a:r>
              <a:rPr lang="es-GT" b="1" noProof="0" dirty="0">
                <a:solidFill>
                  <a:srgbClr val="00953A"/>
                </a:solidFill>
                <a:ea typeface="Times New Roman" panose="02020603050405020304" pitchFamily="18" charset="0"/>
              </a:rPr>
              <a:t>3 </a:t>
            </a:r>
            <a:r>
              <a:rPr lang="es-GT" sz="2800" b="1" noProof="0" dirty="0">
                <a:solidFill>
                  <a:srgbClr val="00953A"/>
                </a:solidFill>
                <a:effectLst/>
                <a:ea typeface="Times New Roman" panose="02020603050405020304" pitchFamily="18" charset="0"/>
              </a:rPr>
              <a:t>casos por cada 100 mujeres </a:t>
            </a:r>
            <a:r>
              <a:rPr lang="es-GT" b="1" noProof="0" dirty="0">
                <a:solidFill>
                  <a:srgbClr val="00953A"/>
                </a:solidFill>
                <a:ea typeface="Times New Roman" panose="02020603050405020304" pitchFamily="18" charset="0"/>
              </a:rPr>
              <a:t>al año </a:t>
            </a:r>
            <a:endParaRPr lang="es-GT" noProof="0" dirty="0">
              <a:solidFill>
                <a:srgbClr val="00953A"/>
              </a:solidFill>
            </a:endParaRPr>
          </a:p>
          <a:p>
            <a:pPr marL="514350" indent="-514350">
              <a:spcBef>
                <a:spcPts val="0"/>
              </a:spcBef>
              <a:buFont typeface="+mj-lt"/>
              <a:buAutoNum type="arabicPeriod" startAt="3"/>
              <a:defRPr/>
            </a:pPr>
            <a:endParaRPr lang="es-GT" sz="2800" noProof="0" dirty="0"/>
          </a:p>
          <a:p>
            <a:pPr marL="514350" indent="-514350">
              <a:spcBef>
                <a:spcPts val="0"/>
              </a:spcBef>
              <a:buFont typeface="+mj-lt"/>
              <a:buAutoNum type="arabicPeriod" startAt="4"/>
              <a:defRPr/>
            </a:pPr>
            <a:r>
              <a:rPr lang="es-GT" sz="2800" noProof="0" dirty="0"/>
              <a:t>¿Cuál fue la tasa de mortalidad (defunción) anual entre las 787 mujeres durante el periodo de estudio?</a:t>
            </a:r>
          </a:p>
          <a:p>
            <a:pPr marL="457200" indent="0">
              <a:buNone/>
              <a:defRPr/>
            </a:pPr>
            <a:r>
              <a:rPr lang="es-GT" b="1" noProof="0" dirty="0">
                <a:solidFill>
                  <a:srgbClr val="00953A"/>
                </a:solidFill>
                <a:ea typeface="Times New Roman" panose="02020603050405020304" pitchFamily="18" charset="0"/>
              </a:rPr>
              <a:t>(6 / 787) x 1000 / 4 = 2 muertes por cada 1,000 mujeres al año</a:t>
            </a:r>
            <a:endParaRPr lang="es-GT" noProof="0" dirty="0">
              <a:solidFill>
                <a:srgbClr val="00953A"/>
              </a:solidFill>
            </a:endParaRPr>
          </a:p>
          <a:p>
            <a:pPr marL="0" indent="0">
              <a:spcBef>
                <a:spcPts val="0"/>
              </a:spcBef>
              <a:buNone/>
              <a:defRPr/>
            </a:pPr>
            <a:endParaRPr lang="es-GT" sz="2800" noProof="0" dirty="0"/>
          </a:p>
          <a:p>
            <a:endParaRPr lang="es-GT" noProof="0" dirty="0"/>
          </a:p>
        </p:txBody>
      </p:sp>
      <p:sp>
        <p:nvSpPr>
          <p:cNvPr id="2" name="Title 1">
            <a:extLst>
              <a:ext uri="{FF2B5EF4-FFF2-40B4-BE49-F238E27FC236}">
                <a16:creationId xmlns:a16="http://schemas.microsoft.com/office/drawing/2014/main" id="{CB4AC439-80E1-F4A1-C1A5-DDB30F810A40}"/>
              </a:ext>
            </a:extLst>
          </p:cNvPr>
          <p:cNvSpPr>
            <a:spLocks noGrp="1"/>
          </p:cNvSpPr>
          <p:nvPr>
            <p:ph type="title"/>
          </p:nvPr>
        </p:nvSpPr>
        <p:spPr/>
        <p:txBody>
          <a:bodyPr/>
          <a:lstStyle/>
          <a:p>
            <a:r>
              <a:rPr lang="es-GT" noProof="0" dirty="0"/>
              <a:t>Calcular medidas de frecuencia (3/3)</a:t>
            </a:r>
          </a:p>
        </p:txBody>
      </p:sp>
      <p:pic>
        <p:nvPicPr>
          <p:cNvPr id="4" name="Picture 7" descr="Activity Icon">
            <a:extLst>
              <a:ext uri="{FF2B5EF4-FFF2-40B4-BE49-F238E27FC236}">
                <a16:creationId xmlns:a16="http://schemas.microsoft.com/office/drawing/2014/main" id="{4DB2FD3F-C9BB-06EE-2E87-C81C26ED375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841089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GT" noProof="0" dirty="0"/>
              <a:t>Medidas de frecuencia: resumen</a:t>
            </a:r>
          </a:p>
        </p:txBody>
      </p:sp>
      <p:sp>
        <p:nvSpPr>
          <p:cNvPr id="5" name="Rounded Rectangle 4"/>
          <p:cNvSpPr/>
          <p:nvPr/>
        </p:nvSpPr>
        <p:spPr>
          <a:xfrm>
            <a:off x="1292702" y="1369839"/>
            <a:ext cx="3108960" cy="1189038"/>
          </a:xfrm>
          <a:prstGeom prst="roundRect">
            <a:avLst/>
          </a:prstGeom>
          <a:solidFill>
            <a:sysClr val="window" lastClr="FFFFFF"/>
          </a:solidFill>
          <a:ln w="76200" cap="flat" cmpd="sng" algn="ctr">
            <a:solidFill>
              <a:srgbClr val="339933"/>
            </a:solidFill>
            <a:prstDash val="solid"/>
          </a:ln>
          <a:effectLst/>
        </p:spPr>
        <p:txBody>
          <a:bodyPr anchor="ctr"/>
          <a:lstStyle/>
          <a:p>
            <a:pPr marL="3175" indent="-228600" algn="ctr">
              <a:spcBef>
                <a:spcPts val="500"/>
              </a:spcBef>
              <a:spcAft>
                <a:spcPts val="500"/>
              </a:spcAft>
              <a:defRPr/>
            </a:pPr>
            <a:r>
              <a:rPr lang="es-GT" sz="2400" b="1" kern="0" noProof="0" dirty="0">
                <a:solidFill>
                  <a:sysClr val="windowText" lastClr="000000"/>
                </a:solidFill>
                <a:latin typeface="Arial" panose="020B0604020202020204" pitchFamily="34" charset="0"/>
                <a:ea typeface="ＭＳ Ｐゴシック" pitchFamily="34" charset="-128"/>
              </a:rPr>
              <a:t>Conteos</a:t>
            </a:r>
            <a:br>
              <a:rPr lang="es-GT" sz="2000" b="1" kern="0" noProof="0" dirty="0">
                <a:solidFill>
                  <a:sysClr val="windowText" lastClr="000000"/>
                </a:solidFill>
                <a:latin typeface="Arial" panose="020B0604020202020204" pitchFamily="34" charset="0"/>
                <a:ea typeface="ＭＳ Ｐゴシック" pitchFamily="34" charset="-128"/>
              </a:rPr>
            </a:br>
            <a:r>
              <a:rPr lang="es-GT" sz="2000" kern="0" noProof="0" dirty="0">
                <a:solidFill>
                  <a:sysClr val="windowText" lastClr="000000"/>
                </a:solidFill>
                <a:latin typeface="Arial" panose="020B0604020202020204" pitchFamily="34" charset="0"/>
                <a:ea typeface="ＭＳ Ｐゴシック" pitchFamily="34" charset="-128"/>
              </a:rPr>
              <a:t>Número de casos</a:t>
            </a:r>
            <a:endParaRPr lang="es-GT" sz="2000" kern="0" noProof="0" dirty="0">
              <a:solidFill>
                <a:sysClr val="windowText" lastClr="000000"/>
              </a:solidFill>
              <a:latin typeface="Arial" panose="020B0604020202020204" pitchFamily="34" charset="0"/>
            </a:endParaRPr>
          </a:p>
        </p:txBody>
      </p:sp>
      <p:sp>
        <p:nvSpPr>
          <p:cNvPr id="6" name="Rounded Rectangle 5"/>
          <p:cNvSpPr/>
          <p:nvPr/>
        </p:nvSpPr>
        <p:spPr>
          <a:xfrm>
            <a:off x="4541361" y="2674265"/>
            <a:ext cx="3109912" cy="1721599"/>
          </a:xfrm>
          <a:prstGeom prst="roundRect">
            <a:avLst/>
          </a:prstGeom>
          <a:noFill/>
          <a:ln w="76200" cap="flat" cmpd="sng" algn="ctr">
            <a:solidFill>
              <a:srgbClr val="0069AA"/>
            </a:solidFill>
            <a:prstDash val="solid"/>
          </a:ln>
          <a:effectLst/>
        </p:spPr>
        <p:txBody>
          <a:bodyPr anchor="ctr"/>
          <a:lstStyle/>
          <a:p>
            <a:pPr indent="-228600" algn="ctr">
              <a:spcBef>
                <a:spcPts val="500"/>
              </a:spcBef>
              <a:spcAft>
                <a:spcPts val="500"/>
              </a:spcAft>
              <a:defRPr/>
            </a:pPr>
            <a:r>
              <a:rPr lang="es-GT" sz="2400" b="1" kern="0" noProof="0" dirty="0">
                <a:solidFill>
                  <a:sysClr val="windowText" lastClr="000000"/>
                </a:solidFill>
                <a:latin typeface="Arial" panose="020B0604020202020204" pitchFamily="34" charset="0"/>
              </a:rPr>
              <a:t>Tasa de ataque </a:t>
            </a:r>
            <a:br>
              <a:rPr lang="es-GT" sz="2000" b="1" kern="0" noProof="0" dirty="0">
                <a:solidFill>
                  <a:sysClr val="windowText" lastClr="000000"/>
                </a:solidFill>
                <a:latin typeface="Arial" panose="020B0604020202020204" pitchFamily="34" charset="0"/>
              </a:rPr>
            </a:br>
            <a:r>
              <a:rPr lang="es-GT" sz="2000" kern="0" noProof="0" dirty="0">
                <a:solidFill>
                  <a:sysClr val="windowText" lastClr="000000"/>
                </a:solidFill>
                <a:latin typeface="Arial" panose="020B0604020202020204" pitchFamily="34" charset="0"/>
              </a:rPr>
              <a:t>Nuevos casos, corto </a:t>
            </a:r>
            <a:br>
              <a:rPr lang="es-GT" sz="2000" kern="0" noProof="0" dirty="0">
                <a:solidFill>
                  <a:sysClr val="windowText" lastClr="000000"/>
                </a:solidFill>
                <a:latin typeface="Arial" panose="020B0604020202020204" pitchFamily="34" charset="0"/>
              </a:rPr>
            </a:br>
            <a:r>
              <a:rPr lang="es-GT" sz="2000" kern="0" noProof="0" dirty="0">
                <a:solidFill>
                  <a:sysClr val="windowText" lastClr="000000"/>
                </a:solidFill>
                <a:latin typeface="Arial" panose="020B0604020202020204" pitchFamily="34" charset="0"/>
              </a:rPr>
              <a:t>intervalo de tiempo</a:t>
            </a:r>
          </a:p>
          <a:p>
            <a:pPr indent="-228600" algn="ctr">
              <a:defRPr/>
            </a:pPr>
            <a:endParaRPr lang="es-GT" sz="2000" kern="0" noProof="0" dirty="0">
              <a:solidFill>
                <a:sysClr val="windowText" lastClr="000000"/>
              </a:solidFill>
              <a:latin typeface="Arial" panose="020B0604020202020204" pitchFamily="34" charset="0"/>
            </a:endParaRPr>
          </a:p>
        </p:txBody>
      </p:sp>
      <p:sp>
        <p:nvSpPr>
          <p:cNvPr id="7" name="Rounded Rectangle 6"/>
          <p:cNvSpPr/>
          <p:nvPr/>
        </p:nvSpPr>
        <p:spPr>
          <a:xfrm>
            <a:off x="4541361" y="1369839"/>
            <a:ext cx="3109912" cy="1189038"/>
          </a:xfrm>
          <a:prstGeom prst="roundRect">
            <a:avLst/>
          </a:prstGeom>
          <a:noFill/>
          <a:ln w="76200" cap="flat" cmpd="sng" algn="ctr">
            <a:solidFill>
              <a:srgbClr val="339933"/>
            </a:solidFill>
            <a:prstDash val="solid"/>
          </a:ln>
          <a:effectLst/>
        </p:spPr>
        <p:txBody>
          <a:bodyPr anchor="ctr"/>
          <a:lstStyle/>
          <a:p>
            <a:pPr marL="3175" lvl="1" indent="-228600" algn="ctr">
              <a:spcBef>
                <a:spcPts val="500"/>
              </a:spcBef>
              <a:spcAft>
                <a:spcPts val="500"/>
              </a:spcAft>
              <a:defRPr/>
            </a:pPr>
            <a:r>
              <a:rPr lang="es-GT" sz="2400" b="1" kern="0" noProof="0" dirty="0">
                <a:solidFill>
                  <a:sysClr val="windowText" lastClr="000000"/>
                </a:solidFill>
                <a:latin typeface="Arial" panose="020B0604020202020204" pitchFamily="34" charset="0"/>
                <a:ea typeface="ＭＳ Ｐゴシック" pitchFamily="34" charset="-128"/>
              </a:rPr>
              <a:t>Razón </a:t>
            </a:r>
            <a:br>
              <a:rPr lang="es-GT" sz="2000" b="1" kern="0" noProof="0" dirty="0">
                <a:solidFill>
                  <a:sysClr val="windowText" lastClr="000000"/>
                </a:solidFill>
                <a:latin typeface="Arial" panose="020B0604020202020204" pitchFamily="34" charset="0"/>
                <a:ea typeface="ＭＳ Ｐゴシック" pitchFamily="34" charset="-128"/>
              </a:rPr>
            </a:br>
            <a:r>
              <a:rPr lang="es-GT" sz="2000" kern="0" noProof="0" dirty="0">
                <a:solidFill>
                  <a:sysClr val="windowText" lastClr="000000"/>
                </a:solidFill>
                <a:latin typeface="Arial" panose="020B0604020202020204" pitchFamily="34" charset="0"/>
                <a:ea typeface="ＭＳ Ｐゴシック" pitchFamily="34" charset="-128"/>
              </a:rPr>
              <a:t>Comparación de dos </a:t>
            </a:r>
            <a:br>
              <a:rPr lang="es-GT" sz="2000" kern="0" noProof="0" dirty="0">
                <a:solidFill>
                  <a:sysClr val="windowText" lastClr="000000"/>
                </a:solidFill>
                <a:latin typeface="Arial" panose="020B0604020202020204" pitchFamily="34" charset="0"/>
                <a:ea typeface="ＭＳ Ｐゴシック" pitchFamily="34" charset="-128"/>
              </a:rPr>
            </a:br>
            <a:r>
              <a:rPr lang="es-GT" sz="2000" kern="0" noProof="0" dirty="0">
                <a:solidFill>
                  <a:sysClr val="windowText" lastClr="000000"/>
                </a:solidFill>
                <a:latin typeface="Arial" panose="020B0604020202020204" pitchFamily="34" charset="0"/>
                <a:ea typeface="ＭＳ Ｐゴシック" pitchFamily="34" charset="-128"/>
              </a:rPr>
              <a:t>números</a:t>
            </a:r>
          </a:p>
        </p:txBody>
      </p:sp>
      <p:sp>
        <p:nvSpPr>
          <p:cNvPr id="8" name="Rounded Rectangle 7"/>
          <p:cNvSpPr/>
          <p:nvPr/>
        </p:nvSpPr>
        <p:spPr>
          <a:xfrm>
            <a:off x="7790972" y="2674265"/>
            <a:ext cx="3108325" cy="1721599"/>
          </a:xfrm>
          <a:prstGeom prst="roundRect">
            <a:avLst/>
          </a:prstGeom>
          <a:noFill/>
          <a:ln w="76200" cap="flat" cmpd="sng" algn="ctr">
            <a:solidFill>
              <a:srgbClr val="0069AA"/>
            </a:solidFill>
            <a:prstDash val="solid"/>
          </a:ln>
          <a:effectLst/>
        </p:spPr>
        <p:txBody>
          <a:bodyPr anchor="ctr"/>
          <a:lstStyle/>
          <a:p>
            <a:pPr marL="7938" lvl="1" indent="-228600" algn="ctr">
              <a:spcBef>
                <a:spcPts val="500"/>
              </a:spcBef>
              <a:spcAft>
                <a:spcPts val="500"/>
              </a:spcAft>
              <a:defRPr/>
            </a:pPr>
            <a:r>
              <a:rPr lang="es-GT" sz="2400" b="1" kern="0" noProof="0" dirty="0">
                <a:solidFill>
                  <a:sysClr val="windowText" lastClr="000000"/>
                </a:solidFill>
                <a:latin typeface="Arial" panose="020B0604020202020204" pitchFamily="34" charset="0"/>
              </a:rPr>
              <a:t>Tasa de incidencia </a:t>
            </a:r>
            <a:br>
              <a:rPr lang="es-GT" sz="2000" b="1" kern="0" noProof="0" dirty="0">
                <a:solidFill>
                  <a:sysClr val="windowText" lastClr="000000"/>
                </a:solidFill>
                <a:latin typeface="Arial" panose="020B0604020202020204" pitchFamily="34" charset="0"/>
              </a:rPr>
            </a:br>
            <a:r>
              <a:rPr lang="es-GT" sz="2000" kern="0" noProof="0" dirty="0">
                <a:solidFill>
                  <a:sysClr val="windowText" lastClr="000000"/>
                </a:solidFill>
                <a:latin typeface="Arial" panose="020B0604020202020204" pitchFamily="34" charset="0"/>
              </a:rPr>
              <a:t>Nuevos casos, cualquier intervalo de tiempo, hay que tener en cuenta el tiempo</a:t>
            </a:r>
            <a:endParaRPr lang="es-GT" sz="2000" kern="0" noProof="0" dirty="0">
              <a:solidFill>
                <a:sysClr val="windowText" lastClr="000000"/>
              </a:solidFill>
              <a:latin typeface="Arial" panose="020B0604020202020204" pitchFamily="34" charset="0"/>
              <a:ea typeface="ＭＳ Ｐゴシック" pitchFamily="34" charset="-128"/>
            </a:endParaRPr>
          </a:p>
        </p:txBody>
      </p:sp>
      <p:sp>
        <p:nvSpPr>
          <p:cNvPr id="10" name="Rounded Rectangle 9"/>
          <p:cNvSpPr/>
          <p:nvPr/>
        </p:nvSpPr>
        <p:spPr>
          <a:xfrm>
            <a:off x="7768746" y="4500312"/>
            <a:ext cx="3108325" cy="1760788"/>
          </a:xfrm>
          <a:prstGeom prst="roundRect">
            <a:avLst/>
          </a:prstGeom>
          <a:solidFill>
            <a:sysClr val="window" lastClr="FFFFFF"/>
          </a:solidFill>
          <a:ln w="76200" cap="flat" cmpd="sng" algn="ctr">
            <a:solidFill>
              <a:srgbClr val="00953A"/>
            </a:solidFill>
            <a:prstDash val="solid"/>
          </a:ln>
          <a:effectLst/>
        </p:spPr>
        <p:txBody>
          <a:bodyPr anchor="ctr"/>
          <a:lstStyle/>
          <a:p>
            <a:pPr indent="-228600" algn="ctr">
              <a:spcBef>
                <a:spcPts val="500"/>
              </a:spcBef>
              <a:spcAft>
                <a:spcPts val="500"/>
              </a:spcAft>
              <a:buClr>
                <a:srgbClr val="00A000"/>
              </a:buClr>
              <a:defRPr/>
            </a:pPr>
            <a:r>
              <a:rPr lang="es-GT" sz="2400" b="1" kern="0" noProof="0" dirty="0">
                <a:solidFill>
                  <a:sysClr val="windowText" lastClr="000000"/>
                </a:solidFill>
                <a:latin typeface="Arial" panose="020B0604020202020204" pitchFamily="34" charset="0"/>
              </a:rPr>
              <a:t>Tasa de letalidad </a:t>
            </a:r>
            <a:br>
              <a:rPr lang="es-GT" sz="2000" b="1" kern="0" noProof="0" dirty="0">
                <a:solidFill>
                  <a:sysClr val="windowText" lastClr="000000"/>
                </a:solidFill>
                <a:latin typeface="Arial" panose="020B0604020202020204" pitchFamily="34" charset="0"/>
              </a:rPr>
            </a:br>
            <a:r>
              <a:rPr lang="es-GT" sz="2000" kern="0" noProof="0" dirty="0">
                <a:solidFill>
                  <a:sysClr val="windowText" lastClr="000000"/>
                </a:solidFill>
                <a:latin typeface="Arial" panose="020B0604020202020204" pitchFamily="34" charset="0"/>
              </a:rPr>
              <a:t>Proporción de casos de una enfermedad específica </a:t>
            </a:r>
            <a:br>
              <a:rPr lang="es-GT" sz="2000" kern="0" noProof="0" dirty="0">
                <a:solidFill>
                  <a:sysClr val="windowText" lastClr="000000"/>
                </a:solidFill>
                <a:latin typeface="Arial" panose="020B0604020202020204" pitchFamily="34" charset="0"/>
              </a:rPr>
            </a:br>
            <a:r>
              <a:rPr lang="es-GT" sz="2000" kern="0" noProof="0" dirty="0">
                <a:solidFill>
                  <a:sysClr val="windowText" lastClr="000000"/>
                </a:solidFill>
                <a:latin typeface="Arial" panose="020B0604020202020204" pitchFamily="34" charset="0"/>
              </a:rPr>
              <a:t>que murieron</a:t>
            </a:r>
            <a:endParaRPr lang="es-GT" sz="2000" kern="0" noProof="0" dirty="0">
              <a:solidFill>
                <a:sysClr val="windowText" lastClr="000000"/>
              </a:solidFill>
              <a:latin typeface="Arial" panose="020B0604020202020204" pitchFamily="34" charset="0"/>
              <a:ea typeface="ＭＳ Ｐゴシック" pitchFamily="34" charset="-128"/>
            </a:endParaRPr>
          </a:p>
        </p:txBody>
      </p:sp>
      <p:sp>
        <p:nvSpPr>
          <p:cNvPr id="11" name="Rounded Rectangle 10"/>
          <p:cNvSpPr/>
          <p:nvPr/>
        </p:nvSpPr>
        <p:spPr>
          <a:xfrm>
            <a:off x="7790972" y="1369839"/>
            <a:ext cx="3108326" cy="1189038"/>
          </a:xfrm>
          <a:prstGeom prst="roundRect">
            <a:avLst/>
          </a:prstGeom>
          <a:noFill/>
          <a:ln w="76200" cap="flat" cmpd="sng" algn="ctr">
            <a:solidFill>
              <a:srgbClr val="339933"/>
            </a:solidFill>
            <a:prstDash val="solid"/>
          </a:ln>
          <a:effectLst/>
        </p:spPr>
        <p:txBody>
          <a:bodyPr anchor="ctr"/>
          <a:lstStyle/>
          <a:p>
            <a:pPr marL="3175" lvl="1" indent="-228600" algn="ctr">
              <a:spcBef>
                <a:spcPts val="500"/>
              </a:spcBef>
              <a:spcAft>
                <a:spcPts val="500"/>
              </a:spcAft>
              <a:defRPr/>
            </a:pPr>
            <a:r>
              <a:rPr lang="es-GT" sz="2400" b="1" kern="0" noProof="0" dirty="0">
                <a:solidFill>
                  <a:sysClr val="windowText" lastClr="000000"/>
                </a:solidFill>
                <a:latin typeface="Arial" panose="020B0604020202020204" pitchFamily="34" charset="0"/>
                <a:ea typeface="ＭＳ Ｐゴシック" pitchFamily="34" charset="-128"/>
              </a:rPr>
              <a:t>Proporción </a:t>
            </a:r>
            <a:br>
              <a:rPr lang="es-GT" sz="2000" b="1" kern="0" noProof="0" dirty="0">
                <a:solidFill>
                  <a:sysClr val="windowText" lastClr="000000"/>
                </a:solidFill>
                <a:latin typeface="Arial" panose="020B0604020202020204" pitchFamily="34" charset="0"/>
                <a:ea typeface="ＭＳ Ｐゴシック" pitchFamily="34" charset="-128"/>
              </a:rPr>
            </a:br>
            <a:r>
              <a:rPr lang="es-GT" sz="2000" kern="0" noProof="0" dirty="0">
                <a:solidFill>
                  <a:sysClr val="windowText" lastClr="000000"/>
                </a:solidFill>
                <a:latin typeface="Arial" panose="020B0604020202020204" pitchFamily="34" charset="0"/>
                <a:ea typeface="ＭＳ Ｐゴシック" pitchFamily="34" charset="-128"/>
              </a:rPr>
              <a:t>Parte de un todo</a:t>
            </a:r>
          </a:p>
        </p:txBody>
      </p:sp>
      <p:sp>
        <p:nvSpPr>
          <p:cNvPr id="14" name="Rounded Rectangle 11">
            <a:extLst>
              <a:ext uri="{FF2B5EF4-FFF2-40B4-BE49-F238E27FC236}">
                <a16:creationId xmlns:a16="http://schemas.microsoft.com/office/drawing/2014/main" id="{A4E97FC9-8565-4CE9-A6F0-7F6FFA69D440}"/>
              </a:ext>
            </a:extLst>
          </p:cNvPr>
          <p:cNvSpPr/>
          <p:nvPr/>
        </p:nvSpPr>
        <p:spPr>
          <a:xfrm>
            <a:off x="1292702" y="2674266"/>
            <a:ext cx="3108960" cy="3586834"/>
          </a:xfrm>
          <a:prstGeom prst="roundRect">
            <a:avLst/>
          </a:prstGeom>
          <a:noFill/>
          <a:ln w="76200" cap="flat" cmpd="sng" algn="ctr">
            <a:solidFill>
              <a:srgbClr val="0069AA"/>
            </a:solidFill>
            <a:prstDash val="solid"/>
          </a:ln>
          <a:effectLst/>
        </p:spPr>
        <p:txBody>
          <a:bodyPr lIns="91440" tIns="45720" rIns="91440" bIns="45720" anchor="ctr"/>
          <a:lstStyle/>
          <a:p>
            <a:pPr marL="3175" indent="-228600" algn="ctr">
              <a:spcBef>
                <a:spcPts val="500"/>
              </a:spcBef>
              <a:spcAft>
                <a:spcPts val="500"/>
              </a:spcAft>
              <a:defRPr/>
            </a:pPr>
            <a:r>
              <a:rPr lang="es-GT" sz="2400" b="1" kern="0" noProof="0" dirty="0">
                <a:latin typeface="Arial"/>
                <a:ea typeface="ＭＳ Ｐゴシック"/>
                <a:cs typeface="Arial"/>
              </a:rPr>
              <a:t>Tasa de mortalidad</a:t>
            </a:r>
            <a:br>
              <a:rPr lang="es-GT" sz="2000" b="1" kern="0" noProof="0" dirty="0">
                <a:latin typeface="Arial" panose="020B0604020202020204" pitchFamily="34" charset="0"/>
                <a:ea typeface="ＭＳ Ｐゴシック" pitchFamily="34" charset="-128"/>
              </a:rPr>
            </a:br>
            <a:r>
              <a:rPr lang="es-GT" sz="2000" kern="0" noProof="0" dirty="0">
                <a:latin typeface="Arial"/>
                <a:ea typeface="ＭＳ Ｐゴシック"/>
                <a:cs typeface="Arial"/>
              </a:rPr>
              <a:t>Defunciones entre una población definida durante un </a:t>
            </a:r>
            <a:br>
              <a:rPr lang="es-GT" sz="2000" kern="0" noProof="0" dirty="0">
                <a:latin typeface="Arial"/>
                <a:ea typeface="ＭＳ Ｐゴシック"/>
                <a:cs typeface="Arial"/>
              </a:rPr>
            </a:br>
            <a:r>
              <a:rPr lang="es-GT" sz="2000" kern="0" noProof="0" dirty="0">
                <a:latin typeface="Arial"/>
                <a:ea typeface="ＭＳ Ｐゴシック"/>
                <a:cs typeface="Arial"/>
              </a:rPr>
              <a:t>intervalo de tiempo</a:t>
            </a:r>
          </a:p>
        </p:txBody>
      </p:sp>
      <p:sp>
        <p:nvSpPr>
          <p:cNvPr id="3" name="Rounded Rectangle 5">
            <a:extLst>
              <a:ext uri="{FF2B5EF4-FFF2-40B4-BE49-F238E27FC236}">
                <a16:creationId xmlns:a16="http://schemas.microsoft.com/office/drawing/2014/main" id="{E5C546E3-B8BC-5BF3-68ED-E9F5F4DD47F2}"/>
              </a:ext>
            </a:extLst>
          </p:cNvPr>
          <p:cNvSpPr/>
          <p:nvPr/>
        </p:nvSpPr>
        <p:spPr>
          <a:xfrm>
            <a:off x="4541361" y="4500312"/>
            <a:ext cx="3109912" cy="1760788"/>
          </a:xfrm>
          <a:prstGeom prst="roundRect">
            <a:avLst/>
          </a:prstGeom>
          <a:noFill/>
          <a:ln w="76200" cap="flat" cmpd="sng" algn="ctr">
            <a:solidFill>
              <a:srgbClr val="0069AA"/>
            </a:solidFill>
            <a:prstDash val="solid"/>
          </a:ln>
          <a:effectLst/>
        </p:spPr>
        <p:txBody>
          <a:bodyPr anchor="ctr"/>
          <a:lstStyle/>
          <a:p>
            <a:pPr indent="-228600" algn="ctr">
              <a:spcBef>
                <a:spcPts val="500"/>
              </a:spcBef>
              <a:spcAft>
                <a:spcPts val="500"/>
              </a:spcAft>
              <a:defRPr/>
            </a:pPr>
            <a:r>
              <a:rPr lang="es-GT" sz="2400" b="1" kern="0" noProof="0" dirty="0">
                <a:solidFill>
                  <a:sysClr val="windowText" lastClr="000000"/>
                </a:solidFill>
                <a:latin typeface="Arial" panose="020B0604020202020204" pitchFamily="34" charset="0"/>
              </a:rPr>
              <a:t>Prevalencia</a:t>
            </a:r>
            <a:br>
              <a:rPr lang="es-GT" sz="2000" b="1" kern="0" noProof="0" dirty="0">
                <a:solidFill>
                  <a:sysClr val="windowText" lastClr="000000"/>
                </a:solidFill>
                <a:latin typeface="Arial" panose="020B0604020202020204" pitchFamily="34" charset="0"/>
              </a:rPr>
            </a:br>
            <a:r>
              <a:rPr lang="es-GT" sz="2000" kern="0" noProof="0" dirty="0">
                <a:latin typeface="Arial"/>
                <a:cs typeface="Arial"/>
              </a:rPr>
              <a:t>Casos actuales en la población independientemente del momento de aparición</a:t>
            </a:r>
            <a:endParaRPr lang="es-GT" sz="2000" kern="0" noProof="0" dirty="0">
              <a:latin typeface="Arial"/>
              <a:ea typeface="ＭＳ Ｐゴシック" pitchFamily="34" charset="-128"/>
              <a:cs typeface="Arial"/>
            </a:endParaRPr>
          </a:p>
        </p:txBody>
      </p:sp>
    </p:spTree>
    <p:extLst>
      <p:ext uri="{BB962C8B-B14F-4D97-AF65-F5344CB8AC3E}">
        <p14:creationId xmlns:p14="http://schemas.microsoft.com/office/powerpoint/2010/main" val="12569316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p:txBody>
          <a:bodyPr/>
          <a:lstStyle/>
          <a:p>
            <a:pPr>
              <a:buClr>
                <a:schemeClr val="tx1"/>
              </a:buClr>
              <a:buFont typeface="Arial" panose="020B0604020202020204" pitchFamily="34" charset="0"/>
              <a:buChar char="•"/>
            </a:pPr>
            <a:r>
              <a:rPr lang="es-GT" noProof="0" dirty="0"/>
              <a:t>Para las </a:t>
            </a:r>
            <a:r>
              <a:rPr lang="es-GT" b="1" noProof="0" dirty="0"/>
              <a:t>variables cuantitativas</a:t>
            </a:r>
            <a:r>
              <a:rPr lang="es-GT" noProof="0" dirty="0"/>
              <a:t>, resuma con la moda, la mediana, la media y el intervalo</a:t>
            </a:r>
          </a:p>
          <a:p>
            <a:pPr>
              <a:buClrTx/>
              <a:buFont typeface="Arial" panose="020B0604020202020204" pitchFamily="34" charset="0"/>
              <a:buChar char="•"/>
            </a:pPr>
            <a:r>
              <a:rPr lang="es-GT" noProof="0" dirty="0"/>
              <a:t>Para los </a:t>
            </a:r>
            <a:r>
              <a:rPr lang="es-GT" b="1" noProof="0" dirty="0"/>
              <a:t>datos epidemiológicos</a:t>
            </a:r>
            <a:r>
              <a:rPr lang="es-GT" noProof="0" dirty="0"/>
              <a:t>, utilice la mediana y </a:t>
            </a:r>
            <a:br>
              <a:rPr lang="es-GT" noProof="0" dirty="0"/>
            </a:br>
            <a:r>
              <a:rPr lang="es-GT" noProof="0" dirty="0"/>
              <a:t>el rango</a:t>
            </a:r>
          </a:p>
          <a:p>
            <a:r>
              <a:rPr lang="es-GT" noProof="0" dirty="0"/>
              <a:t>Para las </a:t>
            </a:r>
            <a:r>
              <a:rPr lang="es-GT" b="1" noProof="0" dirty="0"/>
              <a:t>variables cualitativas</a:t>
            </a:r>
            <a:r>
              <a:rPr lang="es-GT" noProof="0" dirty="0"/>
              <a:t>, resuma con razones, proporciones y tasas</a:t>
            </a:r>
          </a:p>
          <a:p>
            <a:pPr>
              <a:buClrTx/>
              <a:buFont typeface="Arial" panose="020B0604020202020204" pitchFamily="34" charset="0"/>
              <a:buChar char="•"/>
            </a:pPr>
            <a:endParaRPr lang="es-GT" noProof="0" dirty="0"/>
          </a:p>
          <a:p>
            <a:pPr marL="0">
              <a:buNone/>
            </a:pPr>
            <a:endParaRPr lang="es-GT" noProof="0" dirty="0"/>
          </a:p>
        </p:txBody>
      </p:sp>
      <p:sp>
        <p:nvSpPr>
          <p:cNvPr id="2" name="Title 1"/>
          <p:cNvSpPr>
            <a:spLocks noGrp="1"/>
          </p:cNvSpPr>
          <p:nvPr>
            <p:ph type="title"/>
          </p:nvPr>
        </p:nvSpPr>
        <p:spPr/>
        <p:txBody>
          <a:bodyPr/>
          <a:lstStyle/>
          <a:p>
            <a:r>
              <a:rPr lang="es-GT" noProof="0" dirty="0"/>
              <a:t>Resumen de la sesión</a:t>
            </a:r>
          </a:p>
        </p:txBody>
      </p:sp>
    </p:spTree>
    <p:extLst>
      <p:ext uri="{BB962C8B-B14F-4D97-AF65-F5344CB8AC3E}">
        <p14:creationId xmlns:p14="http://schemas.microsoft.com/office/powerpoint/2010/main" val="260713751"/>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0B5BAC5-1AE4-9407-3320-AFCFA7C2CBA8}"/>
              </a:ext>
            </a:extLst>
          </p:cNvPr>
          <p:cNvSpPr>
            <a:spLocks noGrp="1"/>
          </p:cNvSpPr>
          <p:nvPr>
            <p:ph sz="half" idx="2"/>
          </p:nvPr>
        </p:nvSpPr>
        <p:spPr/>
        <p:txBody>
          <a:bodyPr/>
          <a:lstStyle/>
          <a:p>
            <a:pPr marL="228600" marR="0" lvl="0" indent="-228600" algn="l" defTabSz="914400" rtl="0" eaLnBrk="1" fontAlgn="auto" latinLnBrk="0" hangingPunct="1">
              <a:lnSpc>
                <a:spcPct val="100000"/>
              </a:lnSpc>
              <a:spcBef>
                <a:spcPts val="500"/>
              </a:spcBef>
              <a:spcAft>
                <a:spcPts val="500"/>
              </a:spcAft>
              <a:buClrTx/>
              <a:buSzTx/>
              <a:buFont typeface="Arial" panose="020B0604020202020204" pitchFamily="34" charset="0"/>
              <a:buChar char="•"/>
              <a:tabLst/>
              <a:defRPr/>
            </a:pPr>
            <a:r>
              <a:rPr kumimoji="0" lang="es-GT" sz="2800" b="0" i="0" u="none" strike="noStrike" kern="1200" cap="none" spc="0" normalizeH="0" baseline="0" noProof="0" dirty="0">
                <a:ln>
                  <a:noFill/>
                </a:ln>
                <a:solidFill>
                  <a:prstClr val="black"/>
                </a:solidFill>
                <a:effectLst/>
                <a:uLnTx/>
                <a:uFillTx/>
                <a:latin typeface="Arial"/>
                <a:ea typeface="+mn-ea"/>
                <a:cs typeface="+mn-cs"/>
              </a:rPr>
              <a:t>Explicar la diferencia entre variables cuantitativas y cualitativas y cómo resumir cada una de ellas.</a:t>
            </a:r>
          </a:p>
          <a:p>
            <a:pPr marL="228600" marR="0" lvl="0" indent="-228600" algn="l" defTabSz="914400" rtl="0" eaLnBrk="1" fontAlgn="auto" latinLnBrk="0" hangingPunct="1">
              <a:lnSpc>
                <a:spcPct val="100000"/>
              </a:lnSpc>
              <a:spcBef>
                <a:spcPts val="500"/>
              </a:spcBef>
              <a:spcAft>
                <a:spcPts val="500"/>
              </a:spcAft>
              <a:buClrTx/>
              <a:buSzTx/>
              <a:buFont typeface="Arial" panose="020B0604020202020204" pitchFamily="34" charset="0"/>
              <a:buChar char="•"/>
              <a:tabLst/>
              <a:defRPr/>
            </a:pPr>
            <a:r>
              <a:rPr kumimoji="0" lang="es-GT" sz="2800" b="0" i="0" u="none" strike="noStrike" kern="1200" cap="none" spc="0" normalizeH="0" baseline="0" noProof="0" dirty="0">
                <a:ln>
                  <a:noFill/>
                </a:ln>
                <a:solidFill>
                  <a:prstClr val="black"/>
                </a:solidFill>
                <a:effectLst/>
                <a:uLnTx/>
                <a:uFillTx/>
                <a:latin typeface="Arial"/>
                <a:ea typeface="+mn-ea"/>
                <a:cs typeface="+mn-cs"/>
              </a:rPr>
              <a:t>Explicar y calcular:</a:t>
            </a:r>
          </a:p>
          <a:p>
            <a:pPr marL="685800" marR="0" lvl="1" indent="-228600" algn="l" defTabSz="914400" rtl="0" eaLnBrk="1" fontAlgn="auto" latinLnBrk="0" hangingPunct="1">
              <a:lnSpc>
                <a:spcPct val="100000"/>
              </a:lnSpc>
              <a:spcBef>
                <a:spcPts val="500"/>
              </a:spcBef>
              <a:spcAft>
                <a:spcPts val="500"/>
              </a:spcAft>
              <a:buClr>
                <a:srgbClr val="109648"/>
              </a:buClr>
              <a:buSzTx/>
              <a:buFont typeface="Wingdings" panose="05000000000000000000" pitchFamily="2" charset="2"/>
              <a:buChar char="§"/>
              <a:tabLst/>
              <a:defRPr/>
            </a:pPr>
            <a:r>
              <a:rPr kumimoji="0" lang="es-GT" sz="2400" b="1" i="0" u="none" strike="noStrike" kern="1200" cap="none" spc="0" normalizeH="0" baseline="0" noProof="0" dirty="0">
                <a:ln>
                  <a:noFill/>
                </a:ln>
                <a:solidFill>
                  <a:prstClr val="black"/>
                </a:solidFill>
                <a:effectLst/>
                <a:uLnTx/>
                <a:uFillTx/>
                <a:latin typeface="Arial"/>
                <a:ea typeface="+mn-ea"/>
                <a:cs typeface="+mn-cs"/>
              </a:rPr>
              <a:t>Medidas de tendencia central: </a:t>
            </a:r>
            <a:r>
              <a:rPr kumimoji="0" lang="es-GT" sz="2400" b="0" i="0" u="none" strike="noStrike" kern="1200" cap="none" spc="0" normalizeH="0" baseline="0" noProof="0" dirty="0">
                <a:ln>
                  <a:noFill/>
                </a:ln>
                <a:solidFill>
                  <a:prstClr val="black"/>
                </a:solidFill>
                <a:effectLst/>
                <a:uLnTx/>
                <a:uFillTx/>
                <a:latin typeface="Arial"/>
                <a:ea typeface="+mn-ea"/>
                <a:cs typeface="+mn-cs"/>
              </a:rPr>
              <a:t>media, mediana y moda</a:t>
            </a:r>
          </a:p>
          <a:p>
            <a:pPr marL="685800" marR="0" lvl="1" indent="-228600" algn="l" defTabSz="914400" rtl="0" eaLnBrk="1" fontAlgn="auto" latinLnBrk="0" hangingPunct="1">
              <a:lnSpc>
                <a:spcPct val="100000"/>
              </a:lnSpc>
              <a:spcBef>
                <a:spcPts val="500"/>
              </a:spcBef>
              <a:spcAft>
                <a:spcPts val="500"/>
              </a:spcAft>
              <a:buClr>
                <a:srgbClr val="109648"/>
              </a:buClr>
              <a:buSzTx/>
              <a:buFont typeface="Wingdings" panose="05000000000000000000" pitchFamily="2" charset="2"/>
              <a:buChar char="§"/>
              <a:tabLst/>
              <a:defRPr/>
            </a:pPr>
            <a:r>
              <a:rPr kumimoji="0" lang="es-GT" sz="2400" b="1" i="0" u="none" strike="noStrike" kern="1200" cap="none" spc="0" normalizeH="0" baseline="0" noProof="0" dirty="0">
                <a:ln>
                  <a:noFill/>
                </a:ln>
                <a:solidFill>
                  <a:prstClr val="black"/>
                </a:solidFill>
                <a:effectLst/>
                <a:uLnTx/>
                <a:uFillTx/>
                <a:latin typeface="Arial"/>
                <a:ea typeface="+mn-ea"/>
                <a:cs typeface="+mn-cs"/>
              </a:rPr>
              <a:t>Medidas de dispersión: </a:t>
            </a:r>
            <a:r>
              <a:rPr kumimoji="0" lang="es-GT" sz="2400" b="0" i="0" u="none" strike="noStrike" kern="1200" cap="none" spc="0" normalizeH="0" baseline="0" noProof="0" dirty="0">
                <a:ln>
                  <a:noFill/>
                </a:ln>
                <a:solidFill>
                  <a:prstClr val="black"/>
                </a:solidFill>
                <a:effectLst/>
                <a:uLnTx/>
                <a:uFillTx/>
                <a:latin typeface="Arial"/>
                <a:ea typeface="+mn-ea"/>
                <a:cs typeface="+mn-cs"/>
              </a:rPr>
              <a:t>rango</a:t>
            </a:r>
          </a:p>
          <a:p>
            <a:pPr marL="685800" marR="0" lvl="1" indent="-228600" algn="l" defTabSz="914400" rtl="0" eaLnBrk="1" fontAlgn="auto" latinLnBrk="0" hangingPunct="1">
              <a:lnSpc>
                <a:spcPct val="100000"/>
              </a:lnSpc>
              <a:spcBef>
                <a:spcPts val="500"/>
              </a:spcBef>
              <a:spcAft>
                <a:spcPts val="500"/>
              </a:spcAft>
              <a:buClr>
                <a:srgbClr val="109648"/>
              </a:buClr>
              <a:buSzTx/>
              <a:buFont typeface="Wingdings" panose="05000000000000000000" pitchFamily="2" charset="2"/>
              <a:buChar char="§"/>
              <a:tabLst/>
              <a:defRPr/>
            </a:pPr>
            <a:r>
              <a:rPr kumimoji="0" lang="es-GT" sz="2400" b="1" i="0" u="none" strike="noStrike" kern="1200" cap="none" spc="0" normalizeH="0" baseline="0" noProof="0" dirty="0">
                <a:ln>
                  <a:noFill/>
                </a:ln>
                <a:solidFill>
                  <a:prstClr val="black"/>
                </a:solidFill>
                <a:effectLst/>
                <a:uLnTx/>
                <a:uFillTx/>
                <a:latin typeface="Arial"/>
                <a:ea typeface="+mn-ea"/>
                <a:cs typeface="+mn-cs"/>
              </a:rPr>
              <a:t>Medidas de frecuencia de la enfermedad: </a:t>
            </a:r>
            <a:r>
              <a:rPr kumimoji="0" lang="es-GT" sz="2400" b="0" i="0" u="none" strike="noStrike" kern="1200" cap="none" spc="0" normalizeH="0" baseline="0" noProof="0" dirty="0">
                <a:ln>
                  <a:noFill/>
                </a:ln>
                <a:solidFill>
                  <a:prstClr val="black"/>
                </a:solidFill>
                <a:effectLst/>
                <a:uLnTx/>
                <a:uFillTx/>
                <a:latin typeface="Arial"/>
                <a:ea typeface="+mn-ea"/>
                <a:cs typeface="+mn-cs"/>
              </a:rPr>
              <a:t>razón, proporción, tasa, prevalencia, incidencia, tasas de ataque, tasas de mortalidad, tasa </a:t>
            </a:r>
            <a:br>
              <a:rPr kumimoji="0" lang="es-GT" sz="2400" b="0" i="0" u="none" strike="noStrike" kern="1200" cap="none" spc="0" normalizeH="0" baseline="0" noProof="0" dirty="0">
                <a:ln>
                  <a:noFill/>
                </a:ln>
                <a:solidFill>
                  <a:prstClr val="black"/>
                </a:solidFill>
                <a:effectLst/>
                <a:uLnTx/>
                <a:uFillTx/>
                <a:latin typeface="Arial"/>
                <a:ea typeface="+mn-ea"/>
                <a:cs typeface="+mn-cs"/>
              </a:rPr>
            </a:br>
            <a:r>
              <a:rPr kumimoji="0" lang="es-GT" sz="2400" b="0" i="0" u="none" strike="noStrike" kern="1200" cap="none" spc="0" normalizeH="0" baseline="0" noProof="0" dirty="0">
                <a:ln>
                  <a:noFill/>
                </a:ln>
                <a:solidFill>
                  <a:prstClr val="black"/>
                </a:solidFill>
                <a:effectLst/>
                <a:uLnTx/>
                <a:uFillTx/>
                <a:latin typeface="Arial"/>
                <a:ea typeface="+mn-ea"/>
                <a:cs typeface="+mn-cs"/>
              </a:rPr>
              <a:t>de letalidad.</a:t>
            </a:r>
          </a:p>
        </p:txBody>
      </p:sp>
      <p:sp>
        <p:nvSpPr>
          <p:cNvPr id="3" name="Title 2">
            <a:extLst>
              <a:ext uri="{FF2B5EF4-FFF2-40B4-BE49-F238E27FC236}">
                <a16:creationId xmlns:a16="http://schemas.microsoft.com/office/drawing/2014/main" id="{27830C4D-1229-A9DC-CF61-872567B4DCE1}"/>
              </a:ext>
            </a:extLst>
          </p:cNvPr>
          <p:cNvSpPr>
            <a:spLocks noGrp="1"/>
          </p:cNvSpPr>
          <p:nvPr>
            <p:ph type="title"/>
          </p:nvPr>
        </p:nvSpPr>
        <p:spPr/>
        <p:txBody>
          <a:bodyPr/>
          <a:lstStyle/>
          <a:p>
            <a:r>
              <a:rPr lang="es-GT" noProof="0" dirty="0"/>
              <a:t>Revisión de los objetivos</a:t>
            </a:r>
          </a:p>
        </p:txBody>
      </p:sp>
    </p:spTree>
    <p:extLst>
      <p:ext uri="{BB962C8B-B14F-4D97-AF65-F5344CB8AC3E}">
        <p14:creationId xmlns:p14="http://schemas.microsoft.com/office/powerpoint/2010/main" val="5565021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B28F8AE-C94A-B67E-F373-8FB6B734AD34}"/>
              </a:ext>
            </a:extLst>
          </p:cNvPr>
          <p:cNvSpPr>
            <a:spLocks noGrp="1"/>
          </p:cNvSpPr>
          <p:nvPr>
            <p:ph type="title"/>
          </p:nvPr>
        </p:nvSpPr>
        <p:spPr>
          <a:xfrm>
            <a:off x="493776" y="237744"/>
            <a:ext cx="11064240" cy="969264"/>
          </a:xfrm>
        </p:spPr>
        <p:txBody>
          <a:bodyPr/>
          <a:lstStyle/>
          <a:p>
            <a:r>
              <a:rPr lang="es-GT" noProof="0" dirty="0"/>
              <a:t>Variables </a:t>
            </a:r>
            <a:r>
              <a:rPr lang="es-GT" sz="4200" noProof="0" dirty="0"/>
              <a:t>Cuantitativas/Numéricas/Continuas</a:t>
            </a:r>
            <a:br>
              <a:rPr lang="es-GT" noProof="0" dirty="0"/>
            </a:br>
            <a:endParaRPr lang="es-GT" noProof="0" dirty="0"/>
          </a:p>
        </p:txBody>
      </p:sp>
      <p:sp>
        <p:nvSpPr>
          <p:cNvPr id="7" name="Content Placeholder 6">
            <a:extLst>
              <a:ext uri="{FF2B5EF4-FFF2-40B4-BE49-F238E27FC236}">
                <a16:creationId xmlns:a16="http://schemas.microsoft.com/office/drawing/2014/main" id="{E09CFCDB-1587-DD52-14A4-1248B23BE27C}"/>
              </a:ext>
            </a:extLst>
          </p:cNvPr>
          <p:cNvSpPr>
            <a:spLocks noGrp="1"/>
          </p:cNvSpPr>
          <p:nvPr>
            <p:ph sz="half" idx="2"/>
          </p:nvPr>
        </p:nvSpPr>
        <p:spPr/>
        <p:txBody>
          <a:bodyPr/>
          <a:lstStyle/>
          <a:p>
            <a:r>
              <a:rPr lang="es-GT" noProof="0" dirty="0"/>
              <a:t>Medidas numéricas</a:t>
            </a:r>
          </a:p>
          <a:p>
            <a:r>
              <a:rPr lang="es-GT" noProof="0" dirty="0"/>
              <a:t>Conteos</a:t>
            </a:r>
          </a:p>
          <a:p>
            <a:pPr marL="0" indent="0">
              <a:buNone/>
            </a:pPr>
            <a:endParaRPr lang="es-GT" noProof="0" dirty="0"/>
          </a:p>
          <a:p>
            <a:endParaRPr lang="es-GT" noProof="0" dirty="0"/>
          </a:p>
        </p:txBody>
      </p:sp>
      <p:grpSp>
        <p:nvGrpSpPr>
          <p:cNvPr id="12" name="Group 11">
            <a:extLst>
              <a:ext uri="{FF2B5EF4-FFF2-40B4-BE49-F238E27FC236}">
                <a16:creationId xmlns:a16="http://schemas.microsoft.com/office/drawing/2014/main" id="{72AA0687-8269-A443-9EC2-344BB45CE4AD}"/>
              </a:ext>
            </a:extLst>
          </p:cNvPr>
          <p:cNvGrpSpPr/>
          <p:nvPr/>
        </p:nvGrpSpPr>
        <p:grpSpPr>
          <a:xfrm>
            <a:off x="640081" y="2871216"/>
            <a:ext cx="4901183" cy="3675888"/>
            <a:chOff x="6472989" y="2242678"/>
            <a:chExt cx="3386889" cy="3242695"/>
          </a:xfrm>
        </p:grpSpPr>
        <p:sp>
          <p:nvSpPr>
            <p:cNvPr id="9" name="Rectangle: Rounded Corners 8">
              <a:extLst>
                <a:ext uri="{FF2B5EF4-FFF2-40B4-BE49-F238E27FC236}">
                  <a16:creationId xmlns:a16="http://schemas.microsoft.com/office/drawing/2014/main" id="{99B6266C-3D55-9FE6-7E85-584FF55218FE}"/>
                </a:ext>
              </a:extLst>
            </p:cNvPr>
            <p:cNvSpPr/>
            <p:nvPr/>
          </p:nvSpPr>
          <p:spPr>
            <a:xfrm>
              <a:off x="6472989" y="2242678"/>
              <a:ext cx="3386889" cy="3242695"/>
            </a:xfrm>
            <a:prstGeom prst="roundRect">
              <a:avLst/>
            </a:prstGeom>
            <a:noFill/>
            <a:ln w="76200">
              <a:solidFill>
                <a:srgbClr val="00953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GT" sz="2400" noProof="0" dirty="0">
                  <a:solidFill>
                    <a:schemeClr val="tx1"/>
                  </a:solidFill>
                </a:rPr>
                <a:t>Ejemplos: </a:t>
              </a:r>
            </a:p>
            <a:p>
              <a:pPr lvl="1"/>
              <a:r>
                <a:rPr lang="es-GT" sz="2400" noProof="0" dirty="0">
                  <a:solidFill>
                    <a:schemeClr val="tx1"/>
                  </a:solidFill>
                </a:rPr>
                <a:t>Edades en años </a:t>
              </a:r>
            </a:p>
            <a:p>
              <a:pPr lvl="1"/>
              <a:r>
                <a:rPr lang="es-GT" sz="2400" noProof="0" dirty="0">
                  <a:solidFill>
                    <a:schemeClr val="tx1"/>
                  </a:solidFill>
                </a:rPr>
                <a:t>Altura</a:t>
              </a:r>
            </a:p>
            <a:p>
              <a:pPr lvl="1"/>
              <a:r>
                <a:rPr lang="es-GT" sz="2400" noProof="0" dirty="0">
                  <a:solidFill>
                    <a:schemeClr val="tx1"/>
                  </a:solidFill>
                </a:rPr>
                <a:t>Número de niños</a:t>
              </a:r>
            </a:p>
            <a:p>
              <a:pPr lvl="1"/>
              <a:r>
                <a:rPr lang="es-GT" sz="2400" noProof="0" dirty="0">
                  <a:solidFill>
                    <a:schemeClr val="tx1"/>
                  </a:solidFill>
                </a:rPr>
                <a:t>Número de especies animales</a:t>
              </a:r>
            </a:p>
            <a:p>
              <a:pPr lvl="1"/>
              <a:r>
                <a:rPr lang="es-GT" sz="2400" noProof="0" dirty="0">
                  <a:solidFill>
                    <a:schemeClr val="tx1"/>
                  </a:solidFill>
                </a:rPr>
                <a:t>Índice de calidad del aire </a:t>
              </a:r>
            </a:p>
          </p:txBody>
        </p:sp>
        <p:sp>
          <p:nvSpPr>
            <p:cNvPr id="11" name="TextBox 10">
              <a:extLst>
                <a:ext uri="{FF2B5EF4-FFF2-40B4-BE49-F238E27FC236}">
                  <a16:creationId xmlns:a16="http://schemas.microsoft.com/office/drawing/2014/main" id="{B9CD2D07-0C53-80C7-41FE-A3722F877FEA}"/>
                </a:ext>
              </a:extLst>
            </p:cNvPr>
            <p:cNvSpPr txBox="1"/>
            <p:nvPr/>
          </p:nvSpPr>
          <p:spPr>
            <a:xfrm>
              <a:off x="6581921" y="2642462"/>
              <a:ext cx="3001710" cy="2502015"/>
            </a:xfrm>
            <a:prstGeom prst="rect">
              <a:avLst/>
            </a:prstGeom>
            <a:solidFill>
              <a:schemeClr val="bg1"/>
            </a:solidFill>
            <a:ln>
              <a:noFill/>
            </a:ln>
          </p:spPr>
          <p:txBody>
            <a:bodyPr wrap="square">
              <a:spAutoFit/>
            </a:bodyPr>
            <a:lstStyle/>
            <a:p>
              <a:pPr algn="ctr"/>
              <a:r>
                <a:rPr lang="es-GT" sz="2800" noProof="0" dirty="0"/>
                <a:t>Ejemplos: </a:t>
              </a:r>
            </a:p>
            <a:p>
              <a:pPr marL="285750" indent="-285750">
                <a:buFont typeface="Arial" panose="020B0604020202020204" pitchFamily="34" charset="0"/>
                <a:buChar char="•"/>
              </a:pPr>
              <a:r>
                <a:rPr lang="es-GT" sz="2400" noProof="0" dirty="0"/>
                <a:t>Edades en años </a:t>
              </a:r>
            </a:p>
            <a:p>
              <a:pPr marL="285750" indent="-285750">
                <a:buFont typeface="Arial" panose="020B0604020202020204" pitchFamily="34" charset="0"/>
                <a:buChar char="•"/>
              </a:pPr>
              <a:r>
                <a:rPr lang="es-GT" sz="2400" noProof="0" dirty="0"/>
                <a:t>Altura</a:t>
              </a:r>
            </a:p>
            <a:p>
              <a:pPr marL="285750" indent="-285750">
                <a:buFont typeface="Arial" panose="020B0604020202020204" pitchFamily="34" charset="0"/>
                <a:buChar char="•"/>
              </a:pPr>
              <a:r>
                <a:rPr lang="es-GT" sz="2400" noProof="0" dirty="0"/>
                <a:t>Tensión arterial</a:t>
              </a:r>
            </a:p>
            <a:p>
              <a:pPr marL="285750" indent="-285750">
                <a:buFont typeface="Arial" panose="020B0604020202020204" pitchFamily="34" charset="0"/>
                <a:buChar char="•"/>
              </a:pPr>
              <a:r>
                <a:rPr lang="es-GT" sz="2400" noProof="0" dirty="0"/>
                <a:t>Número de niños</a:t>
              </a:r>
            </a:p>
            <a:p>
              <a:pPr marL="285750" indent="-285750">
                <a:buFont typeface="Arial" panose="020B0604020202020204" pitchFamily="34" charset="0"/>
                <a:buChar char="•"/>
              </a:pPr>
              <a:r>
                <a:rPr lang="es-GT" sz="2400" noProof="0" dirty="0"/>
                <a:t>Número de </a:t>
              </a:r>
              <a:br>
                <a:rPr lang="es-GT" sz="2400" noProof="0" dirty="0"/>
              </a:br>
              <a:r>
                <a:rPr lang="es-GT" sz="2400" noProof="0" dirty="0"/>
                <a:t>especies animales</a:t>
              </a:r>
            </a:p>
            <a:p>
              <a:pPr marL="285750" indent="-285750">
                <a:buFont typeface="Arial" panose="020B0604020202020204" pitchFamily="34" charset="0"/>
                <a:buChar char="•"/>
              </a:pPr>
              <a:r>
                <a:rPr lang="es-GT" sz="2400" noProof="0" dirty="0"/>
                <a:t>Índice de calidad del aire </a:t>
              </a:r>
            </a:p>
          </p:txBody>
        </p:sp>
      </p:grpSp>
      <p:graphicFrame>
        <p:nvGraphicFramePr>
          <p:cNvPr id="31" name="Table 21">
            <a:extLst>
              <a:ext uri="{FF2B5EF4-FFF2-40B4-BE49-F238E27FC236}">
                <a16:creationId xmlns:a16="http://schemas.microsoft.com/office/drawing/2014/main" id="{DE6D629B-2586-0A2B-8C88-D4DFA3D51CAE}"/>
              </a:ext>
            </a:extLst>
          </p:cNvPr>
          <p:cNvGraphicFramePr>
            <a:graphicFrameLocks noGrp="1"/>
          </p:cNvGraphicFramePr>
          <p:nvPr>
            <p:extLst>
              <p:ext uri="{D42A27DB-BD31-4B8C-83A1-F6EECF244321}">
                <p14:modId xmlns:p14="http://schemas.microsoft.com/office/powerpoint/2010/main" val="285420095"/>
              </p:ext>
            </p:extLst>
          </p:nvPr>
        </p:nvGraphicFramePr>
        <p:xfrm>
          <a:off x="8085219" y="1478858"/>
          <a:ext cx="2947738" cy="2865120"/>
        </p:xfrm>
        <a:graphic>
          <a:graphicData uri="http://schemas.openxmlformats.org/drawingml/2006/table">
            <a:tbl>
              <a:tblPr>
                <a:tableStyleId>{5C22544A-7EE6-4342-B048-85BDC9FD1C3A}</a:tableStyleId>
              </a:tblPr>
              <a:tblGrid>
                <a:gridCol w="2947738">
                  <a:extLst>
                    <a:ext uri="{9D8B030D-6E8A-4147-A177-3AD203B41FA5}">
                      <a16:colId xmlns:a16="http://schemas.microsoft.com/office/drawing/2014/main" val="2271464699"/>
                    </a:ext>
                  </a:extLst>
                </a:gridCol>
              </a:tblGrid>
              <a:tr h="370840">
                <a:tc>
                  <a:txBody>
                    <a:bodyPr/>
                    <a:lstStyle/>
                    <a:p>
                      <a:pPr algn="ctr"/>
                      <a:r>
                        <a:rPr lang="es-GT" b="1" noProof="0" dirty="0"/>
                        <a:t>Índice de calidad del aire </a:t>
                      </a:r>
                    </a:p>
                    <a:p>
                      <a:pPr algn="ctr"/>
                      <a:r>
                        <a:rPr lang="es-GT" noProof="0" dirty="0"/>
                        <a:t>Valores índices</a:t>
                      </a:r>
                    </a:p>
                  </a:txBody>
                  <a:tcPr/>
                </a:tc>
                <a:extLst>
                  <a:ext uri="{0D108BD9-81ED-4DB2-BD59-A6C34878D82A}">
                    <a16:rowId xmlns:a16="http://schemas.microsoft.com/office/drawing/2014/main" val="3176949723"/>
                  </a:ext>
                </a:extLst>
              </a:tr>
              <a:tr h="370840">
                <a:tc>
                  <a:txBody>
                    <a:bodyPr/>
                    <a:lstStyle/>
                    <a:p>
                      <a:r>
                        <a:rPr lang="es-GT" noProof="0" dirty="0">
                          <a:solidFill>
                            <a:schemeClr val="tx1"/>
                          </a:solidFill>
                        </a:rPr>
                        <a:t>0-50</a:t>
                      </a:r>
                    </a:p>
                  </a:txBody>
                  <a:tcPr>
                    <a:solidFill>
                      <a:srgbClr val="00B050"/>
                    </a:solidFill>
                  </a:tcPr>
                </a:tc>
                <a:extLst>
                  <a:ext uri="{0D108BD9-81ED-4DB2-BD59-A6C34878D82A}">
                    <a16:rowId xmlns:a16="http://schemas.microsoft.com/office/drawing/2014/main" val="2000383772"/>
                  </a:ext>
                </a:extLst>
              </a:tr>
              <a:tr h="370840">
                <a:tc>
                  <a:txBody>
                    <a:bodyPr/>
                    <a:lstStyle/>
                    <a:p>
                      <a:r>
                        <a:rPr lang="es-GT" noProof="0" dirty="0">
                          <a:solidFill>
                            <a:schemeClr val="tx1"/>
                          </a:solidFill>
                        </a:rPr>
                        <a:t>51-100</a:t>
                      </a:r>
                    </a:p>
                  </a:txBody>
                  <a:tcPr>
                    <a:solidFill>
                      <a:srgbClr val="FFFF00"/>
                    </a:solidFill>
                  </a:tcPr>
                </a:tc>
                <a:extLst>
                  <a:ext uri="{0D108BD9-81ED-4DB2-BD59-A6C34878D82A}">
                    <a16:rowId xmlns:a16="http://schemas.microsoft.com/office/drawing/2014/main" val="3604954660"/>
                  </a:ext>
                </a:extLst>
              </a:tr>
              <a:tr h="370840">
                <a:tc>
                  <a:txBody>
                    <a:bodyPr/>
                    <a:lstStyle/>
                    <a:p>
                      <a:r>
                        <a:rPr lang="es-GT" noProof="0" dirty="0">
                          <a:solidFill>
                            <a:schemeClr val="tx1"/>
                          </a:solidFill>
                        </a:rPr>
                        <a:t>101-150</a:t>
                      </a:r>
                    </a:p>
                  </a:txBody>
                  <a:tcPr>
                    <a:solidFill>
                      <a:srgbClr val="FF7E00"/>
                    </a:solidFill>
                  </a:tcPr>
                </a:tc>
                <a:extLst>
                  <a:ext uri="{0D108BD9-81ED-4DB2-BD59-A6C34878D82A}">
                    <a16:rowId xmlns:a16="http://schemas.microsoft.com/office/drawing/2014/main" val="4115406255"/>
                  </a:ext>
                </a:extLst>
              </a:tr>
              <a:tr h="370840">
                <a:tc>
                  <a:txBody>
                    <a:bodyPr/>
                    <a:lstStyle/>
                    <a:p>
                      <a:r>
                        <a:rPr lang="es-GT" noProof="0" dirty="0">
                          <a:solidFill>
                            <a:schemeClr val="bg1"/>
                          </a:solidFill>
                        </a:rPr>
                        <a:t>151-200</a:t>
                      </a:r>
                    </a:p>
                  </a:txBody>
                  <a:tcPr>
                    <a:solidFill>
                      <a:srgbClr val="FF0000"/>
                    </a:solidFill>
                  </a:tcPr>
                </a:tc>
                <a:extLst>
                  <a:ext uri="{0D108BD9-81ED-4DB2-BD59-A6C34878D82A}">
                    <a16:rowId xmlns:a16="http://schemas.microsoft.com/office/drawing/2014/main" val="2753304076"/>
                  </a:ext>
                </a:extLst>
              </a:tr>
              <a:tr h="370840">
                <a:tc>
                  <a:txBody>
                    <a:bodyPr/>
                    <a:lstStyle/>
                    <a:p>
                      <a:r>
                        <a:rPr lang="es-GT" noProof="0" dirty="0">
                          <a:solidFill>
                            <a:schemeClr val="bg1"/>
                          </a:solidFill>
                        </a:rPr>
                        <a:t>201-300</a:t>
                      </a:r>
                    </a:p>
                  </a:txBody>
                  <a:tcPr>
                    <a:solidFill>
                      <a:srgbClr val="99004C"/>
                    </a:solidFill>
                  </a:tcPr>
                </a:tc>
                <a:extLst>
                  <a:ext uri="{0D108BD9-81ED-4DB2-BD59-A6C34878D82A}">
                    <a16:rowId xmlns:a16="http://schemas.microsoft.com/office/drawing/2014/main" val="140058250"/>
                  </a:ext>
                </a:extLst>
              </a:tr>
              <a:tr h="370840">
                <a:tc>
                  <a:txBody>
                    <a:bodyPr/>
                    <a:lstStyle/>
                    <a:p>
                      <a:r>
                        <a:rPr lang="es-GT" noProof="0" dirty="0">
                          <a:solidFill>
                            <a:schemeClr val="bg1"/>
                          </a:solidFill>
                        </a:rPr>
                        <a:t>≥301</a:t>
                      </a:r>
                    </a:p>
                  </a:txBody>
                  <a:tcPr>
                    <a:solidFill>
                      <a:srgbClr val="7E0023"/>
                    </a:solidFill>
                  </a:tcPr>
                </a:tc>
                <a:extLst>
                  <a:ext uri="{0D108BD9-81ED-4DB2-BD59-A6C34878D82A}">
                    <a16:rowId xmlns:a16="http://schemas.microsoft.com/office/drawing/2014/main" val="2993246465"/>
                  </a:ext>
                </a:extLst>
              </a:tr>
            </a:tbl>
          </a:graphicData>
        </a:graphic>
      </p:graphicFrame>
      <p:pic>
        <p:nvPicPr>
          <p:cNvPr id="4" name="Picture 3" descr="Woman measuring girl's height">
            <a:extLst>
              <a:ext uri="{FF2B5EF4-FFF2-40B4-BE49-F238E27FC236}">
                <a16:creationId xmlns:a16="http://schemas.microsoft.com/office/drawing/2014/main" id="{263E7476-2A79-EA05-C53D-5B596BBACFB7}"/>
              </a:ext>
            </a:extLst>
          </p:cNvPr>
          <p:cNvPicPr>
            <a:picLocks noChangeAspect="1"/>
          </p:cNvPicPr>
          <p:nvPr/>
        </p:nvPicPr>
        <p:blipFill rotWithShape="1">
          <a:blip r:embed="rId3">
            <a:extLst>
              <a:ext uri="{28A0092B-C50C-407E-A947-70E740481C1C}">
                <a14:useLocalDpi xmlns:a14="http://schemas.microsoft.com/office/drawing/2010/main" val="0"/>
              </a:ext>
            </a:extLst>
          </a:blip>
          <a:srcRect l="38110" t="17618" r="36563"/>
          <a:stretch/>
        </p:blipFill>
        <p:spPr>
          <a:xfrm>
            <a:off x="5868537" y="1478856"/>
            <a:ext cx="2216682" cy="4804357"/>
          </a:xfrm>
          <a:prstGeom prst="rect">
            <a:avLst/>
          </a:prstGeom>
          <a:ln>
            <a:solidFill>
              <a:schemeClr val="tx1"/>
            </a:solidFill>
          </a:ln>
        </p:spPr>
      </p:pic>
      <p:pic>
        <p:nvPicPr>
          <p:cNvPr id="10" name="Picture 9" descr="Blood pressure cuff on white background">
            <a:extLst>
              <a:ext uri="{FF2B5EF4-FFF2-40B4-BE49-F238E27FC236}">
                <a16:creationId xmlns:a16="http://schemas.microsoft.com/office/drawing/2014/main" id="{B0E22643-A7ED-3B13-8AC5-18FDEE94E26D}"/>
              </a:ext>
            </a:extLst>
          </p:cNvPr>
          <p:cNvPicPr>
            <a:picLocks noChangeAspect="1"/>
          </p:cNvPicPr>
          <p:nvPr/>
        </p:nvPicPr>
        <p:blipFill rotWithShape="1">
          <a:blip r:embed="rId4">
            <a:extLst>
              <a:ext uri="{28A0092B-C50C-407E-A947-70E740481C1C}">
                <a14:useLocalDpi xmlns:a14="http://schemas.microsoft.com/office/drawing/2010/main" val="0"/>
              </a:ext>
            </a:extLst>
          </a:blip>
          <a:srcRect l="11219" t="10788" r="17656" b="4677"/>
          <a:stretch/>
        </p:blipFill>
        <p:spPr>
          <a:xfrm>
            <a:off x="8085219" y="4343977"/>
            <a:ext cx="2947738" cy="1939235"/>
          </a:xfrm>
          <a:prstGeom prst="rect">
            <a:avLst/>
          </a:prstGeom>
          <a:ln>
            <a:solidFill>
              <a:schemeClr val="tx1"/>
            </a:solidFill>
          </a:ln>
        </p:spPr>
      </p:pic>
    </p:spTree>
    <p:extLst>
      <p:ext uri="{BB962C8B-B14F-4D97-AF65-F5344CB8AC3E}">
        <p14:creationId xmlns:p14="http://schemas.microsoft.com/office/powerpoint/2010/main" val="24163109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2">
            <a:extLst>
              <a:ext uri="{FF2B5EF4-FFF2-40B4-BE49-F238E27FC236}">
                <a16:creationId xmlns:a16="http://schemas.microsoft.com/office/drawing/2014/main" id="{317DDAE0-2838-2CE4-B36C-0DE276A6AA6F}"/>
              </a:ext>
            </a:extLst>
          </p:cNvPr>
          <p:cNvSpPr>
            <a:spLocks noGrp="1"/>
          </p:cNvSpPr>
          <p:nvPr>
            <p:ph type="title"/>
          </p:nvPr>
        </p:nvSpPr>
        <p:spPr>
          <a:xfrm>
            <a:off x="525780" y="388620"/>
            <a:ext cx="11155680" cy="1257300"/>
          </a:xfrm>
        </p:spPr>
        <p:txBody>
          <a:bodyPr/>
          <a:lstStyle/>
          <a:p>
            <a:r>
              <a:rPr lang="es-GT" sz="4300" noProof="0" dirty="0"/>
              <a:t>Variables Cualitativas/Nominales/Categóricas</a:t>
            </a:r>
            <a:br>
              <a:rPr lang="es-GT" noProof="0" dirty="0"/>
            </a:br>
            <a:endParaRPr lang="es-GT" noProof="0" dirty="0"/>
          </a:p>
        </p:txBody>
      </p:sp>
      <p:sp>
        <p:nvSpPr>
          <p:cNvPr id="2" name="Content Placeholder 1">
            <a:extLst>
              <a:ext uri="{FF2B5EF4-FFF2-40B4-BE49-F238E27FC236}">
                <a16:creationId xmlns:a16="http://schemas.microsoft.com/office/drawing/2014/main" id="{13CC1CD2-49F6-4D6B-0D32-D150DC9448B0}"/>
              </a:ext>
            </a:extLst>
          </p:cNvPr>
          <p:cNvSpPr>
            <a:spLocks noGrp="1"/>
          </p:cNvSpPr>
          <p:nvPr>
            <p:ph sz="half" idx="2"/>
          </p:nvPr>
        </p:nvSpPr>
        <p:spPr>
          <a:xfrm>
            <a:off x="175647" y="1348740"/>
            <a:ext cx="7832834" cy="4639309"/>
          </a:xfrm>
        </p:spPr>
        <p:txBody>
          <a:bodyPr/>
          <a:lstStyle/>
          <a:p>
            <a:r>
              <a:rPr lang="es-GT" sz="2700" noProof="0" dirty="0"/>
              <a:t>Descripciones</a:t>
            </a:r>
          </a:p>
          <a:p>
            <a:r>
              <a:rPr lang="es-GT" sz="2700" noProof="0" dirty="0"/>
              <a:t>Datos no numéricos</a:t>
            </a:r>
          </a:p>
          <a:p>
            <a:r>
              <a:rPr lang="es-GT" sz="2700" noProof="0" dirty="0"/>
              <a:t>Datos ordenados/clasificados (no cuantitativos)</a:t>
            </a:r>
          </a:p>
          <a:p>
            <a:pPr marL="0" indent="0">
              <a:buNone/>
            </a:pPr>
            <a:endParaRPr lang="es-GT" sz="2800" noProof="0" dirty="0"/>
          </a:p>
        </p:txBody>
      </p:sp>
      <p:grpSp>
        <p:nvGrpSpPr>
          <p:cNvPr id="8" name="Group 7">
            <a:extLst>
              <a:ext uri="{FF2B5EF4-FFF2-40B4-BE49-F238E27FC236}">
                <a16:creationId xmlns:a16="http://schemas.microsoft.com/office/drawing/2014/main" id="{D7026FDF-4CB0-E9AC-007E-776984A794F7}"/>
              </a:ext>
            </a:extLst>
          </p:cNvPr>
          <p:cNvGrpSpPr/>
          <p:nvPr/>
        </p:nvGrpSpPr>
        <p:grpSpPr>
          <a:xfrm>
            <a:off x="812798" y="3045372"/>
            <a:ext cx="6616702" cy="4246968"/>
            <a:chOff x="5967412" y="2102804"/>
            <a:chExt cx="4861579" cy="4074534"/>
          </a:xfrm>
        </p:grpSpPr>
        <p:sp>
          <p:nvSpPr>
            <p:cNvPr id="9" name="Rectangle: Rounded Corners 8">
              <a:extLst>
                <a:ext uri="{FF2B5EF4-FFF2-40B4-BE49-F238E27FC236}">
                  <a16:creationId xmlns:a16="http://schemas.microsoft.com/office/drawing/2014/main" id="{8804F813-B2D4-7363-7874-F20932B76FE4}"/>
                </a:ext>
              </a:extLst>
            </p:cNvPr>
            <p:cNvSpPr/>
            <p:nvPr/>
          </p:nvSpPr>
          <p:spPr>
            <a:xfrm>
              <a:off x="5967412" y="2102804"/>
              <a:ext cx="4461710" cy="3489514"/>
            </a:xfrm>
            <a:prstGeom prst="roundRect">
              <a:avLst/>
            </a:prstGeom>
            <a:noFill/>
            <a:ln w="76200">
              <a:solidFill>
                <a:srgbClr val="00953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s-GT" sz="2400" noProof="0" dirty="0">
                <a:solidFill>
                  <a:schemeClr val="tx1"/>
                </a:solidFill>
              </a:endParaRPr>
            </a:p>
          </p:txBody>
        </p:sp>
        <p:sp>
          <p:nvSpPr>
            <p:cNvPr id="10" name="TextBox 9">
              <a:extLst>
                <a:ext uri="{FF2B5EF4-FFF2-40B4-BE49-F238E27FC236}">
                  <a16:creationId xmlns:a16="http://schemas.microsoft.com/office/drawing/2014/main" id="{38F24FB2-FD9B-F023-F234-10D36BBA1BA7}"/>
                </a:ext>
              </a:extLst>
            </p:cNvPr>
            <p:cNvSpPr txBox="1"/>
            <p:nvPr/>
          </p:nvSpPr>
          <p:spPr>
            <a:xfrm>
              <a:off x="6367281" y="2289303"/>
              <a:ext cx="4461710" cy="3888035"/>
            </a:xfrm>
            <a:prstGeom prst="rect">
              <a:avLst/>
            </a:prstGeom>
            <a:noFill/>
          </p:spPr>
          <p:txBody>
            <a:bodyPr wrap="square">
              <a:spAutoFit/>
            </a:bodyPr>
            <a:lstStyle/>
            <a:p>
              <a:r>
                <a:rPr lang="es-GT" sz="2800" b="1" noProof="0" dirty="0"/>
                <a:t>Ejemplos: </a:t>
              </a:r>
            </a:p>
            <a:p>
              <a:pPr marL="285750" indent="-285750">
                <a:buFont typeface="Arial" panose="020B0604020202020204" pitchFamily="34" charset="0"/>
                <a:buChar char="•"/>
              </a:pPr>
              <a:r>
                <a:rPr lang="es-GT" sz="2400" noProof="0" dirty="0"/>
                <a:t>¿Está enfermo? (sí/no)    </a:t>
              </a:r>
            </a:p>
            <a:p>
              <a:pPr marL="285750" indent="-285750">
                <a:buFont typeface="Arial" panose="020B0604020202020204" pitchFamily="34" charset="0"/>
                <a:buChar char="•"/>
              </a:pPr>
              <a:r>
                <a:rPr lang="es-GT" sz="2400" noProof="0" dirty="0"/>
                <a:t>Sexo</a:t>
              </a:r>
            </a:p>
            <a:p>
              <a:pPr marL="285750" indent="-285750">
                <a:buFont typeface="Arial" panose="020B0604020202020204" pitchFamily="34" charset="0"/>
                <a:buChar char="•"/>
              </a:pPr>
              <a:r>
                <a:rPr lang="es-GT" sz="2400" noProof="0" dirty="0"/>
                <a:t>Ocupación</a:t>
              </a:r>
            </a:p>
            <a:p>
              <a:pPr marL="285750" indent="-285750">
                <a:buFont typeface="Arial" panose="020B0604020202020204" pitchFamily="34" charset="0"/>
                <a:buChar char="•"/>
              </a:pPr>
              <a:r>
                <a:rPr lang="es-GT" sz="2400" noProof="0" dirty="0"/>
                <a:t>Distrito    </a:t>
              </a:r>
            </a:p>
            <a:p>
              <a:pPr marL="285750" indent="-285750">
                <a:buFont typeface="Arial" panose="020B0604020202020204" pitchFamily="34" charset="0"/>
                <a:buChar char="•"/>
              </a:pPr>
              <a:r>
                <a:rPr lang="es-GT" sz="2400" noProof="0" dirty="0"/>
                <a:t>Estadio del cáncer  </a:t>
              </a:r>
            </a:p>
            <a:p>
              <a:pPr marL="285750" indent="-285750">
                <a:buFont typeface="Arial" panose="020B0604020202020204" pitchFamily="34" charset="0"/>
                <a:buChar char="•"/>
              </a:pPr>
              <a:r>
                <a:rPr lang="es-GT" sz="2400" noProof="0" dirty="0"/>
                <a:t>Etapa de la vida de los animales (juvenil/adulto)    </a:t>
              </a:r>
            </a:p>
            <a:p>
              <a:pPr marL="285750" indent="-285750">
                <a:buFont typeface="Arial" panose="020B0604020202020204" pitchFamily="34" charset="0"/>
                <a:buChar char="•"/>
              </a:pPr>
              <a:r>
                <a:rPr lang="es-GT" sz="2400" noProof="0" dirty="0"/>
                <a:t>Índice de calidad del aire</a:t>
              </a:r>
            </a:p>
          </p:txBody>
        </p:sp>
      </p:grpSp>
      <p:graphicFrame>
        <p:nvGraphicFramePr>
          <p:cNvPr id="13" name="Table 21">
            <a:extLst>
              <a:ext uri="{FF2B5EF4-FFF2-40B4-BE49-F238E27FC236}">
                <a16:creationId xmlns:a16="http://schemas.microsoft.com/office/drawing/2014/main" id="{1DACE523-2819-0A7D-36D7-A89B39753AC9}"/>
              </a:ext>
            </a:extLst>
          </p:cNvPr>
          <p:cNvGraphicFramePr>
            <a:graphicFrameLocks noGrp="1"/>
          </p:cNvGraphicFramePr>
          <p:nvPr>
            <p:extLst>
              <p:ext uri="{D42A27DB-BD31-4B8C-83A1-F6EECF244321}">
                <p14:modId xmlns:p14="http://schemas.microsoft.com/office/powerpoint/2010/main" val="2941174841"/>
              </p:ext>
            </p:extLst>
          </p:nvPr>
        </p:nvGraphicFramePr>
        <p:xfrm>
          <a:off x="8326596" y="3405446"/>
          <a:ext cx="3609739" cy="2865120"/>
        </p:xfrm>
        <a:graphic>
          <a:graphicData uri="http://schemas.openxmlformats.org/drawingml/2006/table">
            <a:tbl>
              <a:tblPr>
                <a:tableStyleId>{5C22544A-7EE6-4342-B048-85BDC9FD1C3A}</a:tableStyleId>
              </a:tblPr>
              <a:tblGrid>
                <a:gridCol w="3609739">
                  <a:extLst>
                    <a:ext uri="{9D8B030D-6E8A-4147-A177-3AD203B41FA5}">
                      <a16:colId xmlns:a16="http://schemas.microsoft.com/office/drawing/2014/main" val="2271464699"/>
                    </a:ext>
                  </a:extLst>
                </a:gridCol>
              </a:tblGrid>
              <a:tr h="370840">
                <a:tc>
                  <a:txBody>
                    <a:bodyPr/>
                    <a:lstStyle/>
                    <a:p>
                      <a:pPr algn="ctr"/>
                      <a:r>
                        <a:rPr lang="es-GT" b="1" noProof="0" dirty="0"/>
                        <a:t>Índice de Calidad del Aire </a:t>
                      </a:r>
                    </a:p>
                    <a:p>
                      <a:pPr algn="ctr"/>
                      <a:r>
                        <a:rPr lang="es-GT" b="0" noProof="0" dirty="0"/>
                        <a:t>Categoría</a:t>
                      </a:r>
                    </a:p>
                  </a:txBody>
                  <a:tcPr/>
                </a:tc>
                <a:extLst>
                  <a:ext uri="{0D108BD9-81ED-4DB2-BD59-A6C34878D82A}">
                    <a16:rowId xmlns:a16="http://schemas.microsoft.com/office/drawing/2014/main" val="3176949723"/>
                  </a:ext>
                </a:extLst>
              </a:tr>
              <a:tr h="370840">
                <a:tc>
                  <a:txBody>
                    <a:bodyPr/>
                    <a:lstStyle/>
                    <a:p>
                      <a:r>
                        <a:rPr lang="es-GT" noProof="0" dirty="0">
                          <a:solidFill>
                            <a:schemeClr val="tx1"/>
                          </a:solidFill>
                        </a:rPr>
                        <a:t>Buena</a:t>
                      </a:r>
                    </a:p>
                  </a:txBody>
                  <a:tcPr>
                    <a:solidFill>
                      <a:srgbClr val="00B050"/>
                    </a:solidFill>
                  </a:tcPr>
                </a:tc>
                <a:extLst>
                  <a:ext uri="{0D108BD9-81ED-4DB2-BD59-A6C34878D82A}">
                    <a16:rowId xmlns:a16="http://schemas.microsoft.com/office/drawing/2014/main" val="2000383772"/>
                  </a:ext>
                </a:extLst>
              </a:tr>
              <a:tr h="370840">
                <a:tc>
                  <a:txBody>
                    <a:bodyPr/>
                    <a:lstStyle/>
                    <a:p>
                      <a:r>
                        <a:rPr lang="es-GT" noProof="0" dirty="0">
                          <a:solidFill>
                            <a:schemeClr val="tx1"/>
                          </a:solidFill>
                        </a:rPr>
                        <a:t>Moderada</a:t>
                      </a:r>
                    </a:p>
                  </a:txBody>
                  <a:tcPr>
                    <a:solidFill>
                      <a:srgbClr val="FFFF00"/>
                    </a:solidFill>
                  </a:tcPr>
                </a:tc>
                <a:extLst>
                  <a:ext uri="{0D108BD9-81ED-4DB2-BD59-A6C34878D82A}">
                    <a16:rowId xmlns:a16="http://schemas.microsoft.com/office/drawing/2014/main" val="3604954660"/>
                  </a:ext>
                </a:extLst>
              </a:tr>
              <a:tr h="370840">
                <a:tc>
                  <a:txBody>
                    <a:bodyPr/>
                    <a:lstStyle/>
                    <a:p>
                      <a:r>
                        <a:rPr lang="es-GT" noProof="0" dirty="0">
                          <a:solidFill>
                            <a:schemeClr val="tx1"/>
                          </a:solidFill>
                        </a:rPr>
                        <a:t>Insalubre para grupos sensibles</a:t>
                      </a:r>
                    </a:p>
                  </a:txBody>
                  <a:tcPr>
                    <a:solidFill>
                      <a:srgbClr val="FF7E00"/>
                    </a:solidFill>
                  </a:tcPr>
                </a:tc>
                <a:extLst>
                  <a:ext uri="{0D108BD9-81ED-4DB2-BD59-A6C34878D82A}">
                    <a16:rowId xmlns:a16="http://schemas.microsoft.com/office/drawing/2014/main" val="4115406255"/>
                  </a:ext>
                </a:extLst>
              </a:tr>
              <a:tr h="370840">
                <a:tc>
                  <a:txBody>
                    <a:bodyPr/>
                    <a:lstStyle/>
                    <a:p>
                      <a:r>
                        <a:rPr lang="es-GT" noProof="0" dirty="0">
                          <a:solidFill>
                            <a:schemeClr val="bg1"/>
                          </a:solidFill>
                        </a:rPr>
                        <a:t>Insalubre</a:t>
                      </a:r>
                    </a:p>
                  </a:txBody>
                  <a:tcPr>
                    <a:solidFill>
                      <a:srgbClr val="FF0000"/>
                    </a:solidFill>
                  </a:tcPr>
                </a:tc>
                <a:extLst>
                  <a:ext uri="{0D108BD9-81ED-4DB2-BD59-A6C34878D82A}">
                    <a16:rowId xmlns:a16="http://schemas.microsoft.com/office/drawing/2014/main" val="2753304076"/>
                  </a:ext>
                </a:extLst>
              </a:tr>
              <a:tr h="370840">
                <a:tc>
                  <a:txBody>
                    <a:bodyPr/>
                    <a:lstStyle/>
                    <a:p>
                      <a:r>
                        <a:rPr lang="es-GT" noProof="0" dirty="0">
                          <a:solidFill>
                            <a:schemeClr val="bg1"/>
                          </a:solidFill>
                        </a:rPr>
                        <a:t>Muy poco saludable</a:t>
                      </a:r>
                    </a:p>
                  </a:txBody>
                  <a:tcPr>
                    <a:solidFill>
                      <a:srgbClr val="99004C"/>
                    </a:solidFill>
                  </a:tcPr>
                </a:tc>
                <a:extLst>
                  <a:ext uri="{0D108BD9-81ED-4DB2-BD59-A6C34878D82A}">
                    <a16:rowId xmlns:a16="http://schemas.microsoft.com/office/drawing/2014/main" val="140058250"/>
                  </a:ext>
                </a:extLst>
              </a:tr>
              <a:tr h="370840">
                <a:tc>
                  <a:txBody>
                    <a:bodyPr/>
                    <a:lstStyle/>
                    <a:p>
                      <a:r>
                        <a:rPr lang="es-GT" noProof="0" dirty="0">
                          <a:solidFill>
                            <a:schemeClr val="bg1"/>
                          </a:solidFill>
                        </a:rPr>
                        <a:t>Peligrosa</a:t>
                      </a:r>
                    </a:p>
                  </a:txBody>
                  <a:tcPr>
                    <a:solidFill>
                      <a:srgbClr val="7E0023"/>
                    </a:solidFill>
                  </a:tcPr>
                </a:tc>
                <a:extLst>
                  <a:ext uri="{0D108BD9-81ED-4DB2-BD59-A6C34878D82A}">
                    <a16:rowId xmlns:a16="http://schemas.microsoft.com/office/drawing/2014/main" val="2993246465"/>
                  </a:ext>
                </a:extLst>
              </a:tr>
            </a:tbl>
          </a:graphicData>
        </a:graphic>
      </p:graphicFrame>
      <p:pic>
        <p:nvPicPr>
          <p:cNvPr id="7" name="Picture 6" descr="Icon&#10;&#10;Description automatically generated">
            <a:extLst>
              <a:ext uri="{FF2B5EF4-FFF2-40B4-BE49-F238E27FC236}">
                <a16:creationId xmlns:a16="http://schemas.microsoft.com/office/drawing/2014/main" id="{5AB50FFA-8C76-56B9-CCCA-E1E1769DD2FA}"/>
              </a:ext>
            </a:extLst>
          </p:cNvPr>
          <p:cNvPicPr>
            <a:picLocks noChangeAspect="1"/>
          </p:cNvPicPr>
          <p:nvPr/>
        </p:nvPicPr>
        <p:blipFill rotWithShape="1">
          <a:blip r:embed="rId3">
            <a:extLst>
              <a:ext uri="{28A0092B-C50C-407E-A947-70E740481C1C}">
                <a14:useLocalDpi xmlns:a14="http://schemas.microsoft.com/office/drawing/2010/main" val="0"/>
              </a:ext>
            </a:extLst>
          </a:blip>
          <a:srcRect l="13706" t="11070" r="11624" b="11954"/>
          <a:stretch/>
        </p:blipFill>
        <p:spPr>
          <a:xfrm>
            <a:off x="8305589" y="1370777"/>
            <a:ext cx="1825876" cy="1882269"/>
          </a:xfrm>
          <a:prstGeom prst="rect">
            <a:avLst/>
          </a:prstGeom>
          <a:ln>
            <a:solidFill>
              <a:schemeClr val="tx1"/>
            </a:solidFill>
          </a:ln>
        </p:spPr>
      </p:pic>
      <p:pic>
        <p:nvPicPr>
          <p:cNvPr id="11" name="Picture 10" descr="A group of people in clothing&#10;&#10;Description automatically generated with low confidence">
            <a:extLst>
              <a:ext uri="{FF2B5EF4-FFF2-40B4-BE49-F238E27FC236}">
                <a16:creationId xmlns:a16="http://schemas.microsoft.com/office/drawing/2014/main" id="{6709593B-B47E-8AE2-5268-C02DD104B1E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47112" y="1370777"/>
            <a:ext cx="1860099" cy="1882269"/>
          </a:xfrm>
          <a:prstGeom prst="rect">
            <a:avLst/>
          </a:prstGeom>
          <a:ln>
            <a:solidFill>
              <a:schemeClr val="tx1"/>
            </a:solidFill>
          </a:ln>
        </p:spPr>
      </p:pic>
    </p:spTree>
    <p:extLst>
      <p:ext uri="{BB962C8B-B14F-4D97-AF65-F5344CB8AC3E}">
        <p14:creationId xmlns:p14="http://schemas.microsoft.com/office/powerpoint/2010/main" val="14488828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Spanish_Template_12_6_2024">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ustom 1">
      <a:majorFont>
        <a:latin typeface="Franklin Gothic Medium"/>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panish_Template_12_6_2024" id="{13D704E4-A021-4E02-95E8-ABC077474595}" vid="{45F3F3E8-1F0E-4973-890A-74D7F6C6982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1_BWPP Template May 05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_BWPP Template May 05">
    <a:majorFont>
      <a:latin typeface="Franklin Gothic Medium Cond"/>
      <a:ea typeface=""/>
      <a:cs typeface="Times New Roman"/>
    </a:majorFont>
    <a:minorFont>
      <a:latin typeface="Arial"/>
      <a:ea typeface=""/>
      <a:cs typeface="Times New Roma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0.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1.xml><?xml version="1.0" encoding="utf-8"?>
<a:themeOverride xmlns:a="http://schemas.openxmlformats.org/drawingml/2006/main">
  <a:clrScheme name="1_BWPP Template May 05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_BWPP Template May 05">
    <a:majorFont>
      <a:latin typeface="Franklin Gothic Medium Cond"/>
      <a:ea typeface=""/>
      <a:cs typeface="Times New Roman"/>
    </a:majorFont>
    <a:minorFont>
      <a:latin typeface="Arial"/>
      <a:ea typeface=""/>
      <a:cs typeface="Times New Roma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1_BWPP Template May 05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_BWPP Template May 05">
    <a:majorFont>
      <a:latin typeface="Franklin Gothic Medium Cond"/>
      <a:ea typeface=""/>
      <a:cs typeface="Times New Roman"/>
    </a:majorFont>
    <a:minorFont>
      <a:latin typeface="Arial"/>
      <a:ea typeface=""/>
      <a:cs typeface="Times New Roma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5.xml><?xml version="1.0" encoding="utf-8"?>
<a:themeOverride xmlns:a="http://schemas.openxmlformats.org/drawingml/2006/main">
  <a:clrScheme name="1_BWPP Template May 05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_BWPP Template May 05">
    <a:majorFont>
      <a:latin typeface="Franklin Gothic Medium Cond"/>
      <a:ea typeface=""/>
      <a:cs typeface="Times New Roman"/>
    </a:majorFont>
    <a:minorFont>
      <a:latin typeface="Arial"/>
      <a:ea typeface=""/>
      <a:cs typeface="Times New Roma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6.xml><?xml version="1.0" encoding="utf-8"?>
<a:themeOverride xmlns:a="http://schemas.openxmlformats.org/drawingml/2006/main">
  <a:clrScheme name="1_BWPP Template May 05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_BWPP Template May 05">
    <a:majorFont>
      <a:latin typeface="Franklin Gothic Medium Cond"/>
      <a:ea typeface=""/>
      <a:cs typeface="Times New Roman"/>
    </a:majorFont>
    <a:minorFont>
      <a:latin typeface="Arial"/>
      <a:ea typeface=""/>
      <a:cs typeface="Times New Roma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7.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8.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9.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B263BB87ED693489DF545C68D111AB5" ma:contentTypeVersion="18" ma:contentTypeDescription="Create a new document." ma:contentTypeScope="" ma:versionID="1cec4caab88798aa6c527385697c2251">
  <xsd:schema xmlns:xsd="http://www.w3.org/2001/XMLSchema" xmlns:xs="http://www.w3.org/2001/XMLSchema" xmlns:p="http://schemas.microsoft.com/office/2006/metadata/properties" xmlns:ns2="52ff0146-47b4-4d51-8c1c-03266fcd63a2" xmlns:ns3="cd03f174-a395-49eb-8ee9-8d943e22f40d" targetNamespace="http://schemas.microsoft.com/office/2006/metadata/properties" ma:root="true" ma:fieldsID="2ae390c631a92185dce381efc91d733f" ns2:_="" ns3:_="">
    <xsd:import namespace="52ff0146-47b4-4d51-8c1c-03266fcd63a2"/>
    <xsd:import namespace="cd03f174-a395-49eb-8ee9-8d943e22f40d"/>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3:SharedWithUsers" minOccurs="0"/>
                <xsd:element ref="ns3:SharedWithDetails" minOccurs="0"/>
                <xsd:element ref="ns2:MediaServiceDateTaken" minOccurs="0"/>
                <xsd:element ref="ns2:MediaServiceOCR"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ForReference"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2ff0146-47b4-4d51-8c1c-03266fcd63a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9353dbe8-8260-4ccf-8219-3d2995e6fa1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2"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element name="ForReference" ma:index="24" nillable="true" ma:displayName="For Reference" ma:default="0" ma:description="Yes/No if this file is important to understand the context and history of ZFETP." ma:format="Dropdown" ma:internalName="ForReference">
      <xsd:simpleType>
        <xsd:restriction base="dms:Boolean"/>
      </xsd:simpleType>
    </xsd:element>
    <xsd:element name="MediaServiceBillingMetadata" ma:index="25"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d03f174-a395-49eb-8ee9-8d943e22f40d"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21" nillable="true" ma:displayName="Taxonomy Catch All Column" ma:hidden="true" ma:list="{8d37e551-fb76-4f25-8c56-d73644bbf5a5}" ma:internalName="TaxCatchAll" ma:showField="CatchAllData" ma:web="cd03f174-a395-49eb-8ee9-8d943e22f4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ForReference xmlns="52ff0146-47b4-4d51-8c1c-03266fcd63a2">false</ForReference>
    <lcf76f155ced4ddcb4097134ff3c332f xmlns="52ff0146-47b4-4d51-8c1c-03266fcd63a2">
      <Terms xmlns="http://schemas.microsoft.com/office/infopath/2007/PartnerControls"/>
    </lcf76f155ced4ddcb4097134ff3c332f>
    <TaxCatchAll xmlns="cd03f174-a395-49eb-8ee9-8d943e22f40d" xsi:nil="true"/>
  </documentManagement>
</p:properties>
</file>

<file path=customXml/itemProps1.xml><?xml version="1.0" encoding="utf-8"?>
<ds:datastoreItem xmlns:ds="http://schemas.openxmlformats.org/officeDocument/2006/customXml" ds:itemID="{A0B4E27B-8AF8-4C0C-AEB8-F99D0680FDC4}">
  <ds:schemaRefs>
    <ds:schemaRef ds:uri="http://schemas.microsoft.com/sharepoint/v3/contenttype/forms"/>
  </ds:schemaRefs>
</ds:datastoreItem>
</file>

<file path=customXml/itemProps2.xml><?xml version="1.0" encoding="utf-8"?>
<ds:datastoreItem xmlns:ds="http://schemas.openxmlformats.org/officeDocument/2006/customXml" ds:itemID="{3DF583EC-C836-4A33-AC13-BD6BBB34062B}"/>
</file>

<file path=customXml/itemProps3.xml><?xml version="1.0" encoding="utf-8"?>
<ds:datastoreItem xmlns:ds="http://schemas.openxmlformats.org/officeDocument/2006/customXml" ds:itemID="{63DA2FC6-13E9-46C2-B373-BF08A4668F08}">
  <ds:schemaRefs>
    <ds:schemaRef ds:uri="cd03f174-a395-49eb-8ee9-8d943e22f40d"/>
    <ds:schemaRef ds:uri="http://www.w3.org/XML/1998/namespace"/>
    <ds:schemaRef ds:uri="52ff0146-47b4-4d51-8c1c-03266fcd63a2"/>
    <ds:schemaRef ds:uri="http://schemas.microsoft.com/office/infopath/2007/PartnerControls"/>
    <ds:schemaRef ds:uri="http://schemas.microsoft.com/office/2006/documentManagement/types"/>
    <ds:schemaRef ds:uri="http://purl.org/dc/elements/1.1/"/>
    <ds:schemaRef ds:uri="http://schemas.openxmlformats.org/package/2006/metadata/core-properties"/>
    <ds:schemaRef ds:uri="http://schemas.microsoft.com/office/2006/metadata/properties"/>
    <ds:schemaRef ds:uri="http://purl.org/dc/dcmitype/"/>
    <ds:schemaRef ds:uri="http://purl.org/dc/terms/"/>
  </ds:schemaRefs>
</ds:datastoreItem>
</file>

<file path=docProps/app.xml><?xml version="1.0" encoding="utf-8"?>
<Properties xmlns="http://schemas.openxmlformats.org/officeDocument/2006/extended-properties" xmlns:vt="http://schemas.openxmlformats.org/officeDocument/2006/docPropsVTypes">
  <Template>Spanish_Template_12_6_2024</Template>
  <TotalTime>29090</TotalTime>
  <Words>15605</Words>
  <Application>Microsoft Office PowerPoint</Application>
  <PresentationFormat>Widescreen</PresentationFormat>
  <Paragraphs>2256</Paragraphs>
  <Slides>77</Slides>
  <Notes>77</Notes>
  <HiddenSlides>0</HiddenSlides>
  <MMClips>0</MMClips>
  <ScaleCrop>false</ScaleCrop>
  <HeadingPairs>
    <vt:vector size="6" baseType="variant">
      <vt:variant>
        <vt:lpstr>Fonts Used</vt:lpstr>
      </vt:variant>
      <vt:variant>
        <vt:i4>14</vt:i4>
      </vt:variant>
      <vt:variant>
        <vt:lpstr>Theme</vt:lpstr>
      </vt:variant>
      <vt:variant>
        <vt:i4>1</vt:i4>
      </vt:variant>
      <vt:variant>
        <vt:lpstr>Slide Titles</vt:lpstr>
      </vt:variant>
      <vt:variant>
        <vt:i4>77</vt:i4>
      </vt:variant>
    </vt:vector>
  </HeadingPairs>
  <TitlesOfParts>
    <vt:vector size="92" baseType="lpstr">
      <vt:lpstr>ＭＳ Ｐゴシック</vt:lpstr>
      <vt:lpstr>ＭＳ Ｐゴシック</vt:lpstr>
      <vt:lpstr>Arial</vt:lpstr>
      <vt:lpstr>Arial  </vt:lpstr>
      <vt:lpstr>Arial (Body)</vt:lpstr>
      <vt:lpstr>Arial Re</vt:lpstr>
      <vt:lpstr>Calibri</vt:lpstr>
      <vt:lpstr>Cambria Math</vt:lpstr>
      <vt:lpstr>Courier New</vt:lpstr>
      <vt:lpstr>Franklin Gothic Medium</vt:lpstr>
      <vt:lpstr>Franklin Gothic Medium Cond</vt:lpstr>
      <vt:lpstr>Symbol</vt:lpstr>
      <vt:lpstr>Times New Roman</vt:lpstr>
      <vt:lpstr>Wingdings</vt:lpstr>
      <vt:lpstr>Spanish_Template_12_6_2024</vt:lpstr>
      <vt:lpstr>PowerPoint Presentation</vt:lpstr>
      <vt:lpstr>PowerPoint Presentation</vt:lpstr>
      <vt:lpstr>PowerPoint Presentation</vt:lpstr>
      <vt:lpstr>Importancia de resumir los datos</vt:lpstr>
      <vt:lpstr>Importancia de resumir los  datos: Respuestas</vt:lpstr>
      <vt:lpstr>PowerPoint Presentation</vt:lpstr>
      <vt:lpstr>PowerPoint Presentation</vt:lpstr>
      <vt:lpstr>Variables Cuantitativas/Numéricas/Continuas </vt:lpstr>
      <vt:lpstr>Variables Cualitativas/Nominales/Categóricas </vt:lpstr>
      <vt:lpstr>Importancia del tipo de variable </vt:lpstr>
      <vt:lpstr>Importancia del tipo de variable: Respuesta</vt:lpstr>
      <vt:lpstr>¿Cualitativa o cuantitativa?</vt:lpstr>
      <vt:lpstr>Resumiendo variables cuantitativas</vt:lpstr>
      <vt:lpstr>Curva de distribución de frecuencias: Edad</vt:lpstr>
      <vt:lpstr>Distribuciones comunes</vt:lpstr>
      <vt:lpstr>Periodo de incubación</vt:lpstr>
      <vt:lpstr>Distribución de frecuencias: Período  de incubación</vt:lpstr>
      <vt:lpstr>Moda</vt:lpstr>
      <vt:lpstr>PowerPoint Presentation</vt:lpstr>
      <vt:lpstr>Distribución de frecuencias: Moda</vt:lpstr>
      <vt:lpstr>Media</vt:lpstr>
      <vt:lpstr>Ejemplo: Media del periodo de incubación del Ébola (n=19) </vt:lpstr>
      <vt:lpstr>Ejemplo: Media del periodo de incubación  del Ébola (n=20) </vt:lpstr>
      <vt:lpstr>Valores atípicos</vt:lpstr>
      <vt:lpstr>Media: propiedad y usos</vt:lpstr>
      <vt:lpstr>Mediana</vt:lpstr>
      <vt:lpstr>Ejemplo: mediana del periodo de incubación del Ébola (n=19)</vt:lpstr>
      <vt:lpstr>Ejemplo: mediana del periodo de incubación del Ébola (n=20)</vt:lpstr>
      <vt:lpstr>Mediana: propiedades y usos</vt:lpstr>
      <vt:lpstr>Distribución simétrica frente a  distribución sesgada</vt:lpstr>
      <vt:lpstr>Medidas de tendencia central</vt:lpstr>
      <vt:lpstr>Medida de dispersión</vt:lpstr>
      <vt:lpstr>Rango</vt:lpstr>
      <vt:lpstr>Ejemplo: rango del periodo de incubación del Ébola (n=19)</vt:lpstr>
      <vt:lpstr>Distribución de frecuencias: rango</vt:lpstr>
      <vt:lpstr>Ejemplo: periodo de incubación  del Ébola (n=19)</vt:lpstr>
      <vt:lpstr>Calcular medidas de tendencia  central (1/2)</vt:lpstr>
      <vt:lpstr>Calcular medidas de tendencia  central (2/2)</vt:lpstr>
      <vt:lpstr>Medidas de tendencia central: resumen</vt:lpstr>
      <vt:lpstr>Resumen de las variables cualitativas</vt:lpstr>
      <vt:lpstr>Número mundial de muertes por causas seleccionadas, 2000 y 2019</vt:lpstr>
      <vt:lpstr>Conteos: propiedades y usos</vt:lpstr>
      <vt:lpstr>Forma común de las medidas  de frecuencia</vt:lpstr>
      <vt:lpstr>Razón</vt:lpstr>
      <vt:lpstr>Razón: ejercicio 1</vt:lpstr>
      <vt:lpstr>Razón: ejercicio 2</vt:lpstr>
      <vt:lpstr>Razón: ejercicio 3</vt:lpstr>
      <vt:lpstr>Proporción</vt:lpstr>
      <vt:lpstr>Ejemplo: proporciones como porcentajes del total</vt:lpstr>
      <vt:lpstr>Proporciones: ejercicio 1</vt:lpstr>
      <vt:lpstr>Redondeo de porcentajes</vt:lpstr>
      <vt:lpstr>Proporciones: ejercicio 2</vt:lpstr>
      <vt:lpstr>Tasas relacionadas con la salud</vt:lpstr>
      <vt:lpstr>Incidencia frente a prevalencia: numerador</vt:lpstr>
      <vt:lpstr>Prevalencia</vt:lpstr>
      <vt:lpstr>Ejemplos: prevalencia</vt:lpstr>
      <vt:lpstr>Tasa de incidencia</vt:lpstr>
      <vt:lpstr>Ejemplo: tasa de incidencia</vt:lpstr>
      <vt:lpstr>Tasa de incidencia: ejercicio</vt:lpstr>
      <vt:lpstr>Tasa de ataque ("Riesgo")</vt:lpstr>
      <vt:lpstr>Ejemplo: tasa de ataque ("Riesgo")</vt:lpstr>
      <vt:lpstr>Conteos frente a tasas de ataque</vt:lpstr>
      <vt:lpstr>Tasas de ataque: ejercicio 1</vt:lpstr>
      <vt:lpstr>Tasas de ataque (TA): ejercicio 2</vt:lpstr>
      <vt:lpstr>Cálculos de incidencia y prevalencia</vt:lpstr>
      <vt:lpstr>Comparación entre la incidencia y  la prevalencia</vt:lpstr>
      <vt:lpstr>Tasa de mortalidad</vt:lpstr>
      <vt:lpstr>Tipos de tasa de mortalidad</vt:lpstr>
      <vt:lpstr>Tasa de mortalidad: ejercicio</vt:lpstr>
      <vt:lpstr>Tasa de letalidad</vt:lpstr>
      <vt:lpstr>Tasa de letalidad: ejercicio</vt:lpstr>
      <vt:lpstr>Calcular medidas de frecuencia (1/3)</vt:lpstr>
      <vt:lpstr>Calcular medidas de frecuencia (2/3)</vt:lpstr>
      <vt:lpstr>Calcular medidas de frecuencia (3/3)</vt:lpstr>
      <vt:lpstr>Medidas de frecuencia: resumen</vt:lpstr>
      <vt:lpstr>Resumen de la sesión</vt:lpstr>
      <vt:lpstr>Revisión de los objetivos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Lisa Bryde</dc:creator>
  <cp:keywords>, docId:A58C293A89CC53E4C0664ED6D227B9B6</cp:keywords>
  <cp:lastModifiedBy>Gallagher, Darby (CDC/GHC/DGHP)</cp:lastModifiedBy>
  <cp:revision>195</cp:revision>
  <dcterms:created xsi:type="dcterms:W3CDTF">2024-01-30T14:23:24Z</dcterms:created>
  <dcterms:modified xsi:type="dcterms:W3CDTF">2026-03-24T20:48:17Z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b94a7b8-f06c-4dfe-bdcc-9b548fd58c31_Enabled">
    <vt:lpwstr>true</vt:lpwstr>
  </property>
  <property fmtid="{D5CDD505-2E9C-101B-9397-08002B2CF9AE}" pid="3" name="MSIP_Label_7b94a7b8-f06c-4dfe-bdcc-9b548fd58c31_SetDate">
    <vt:lpwstr>2024-02-02T21:23:51Z</vt:lpwstr>
  </property>
  <property fmtid="{D5CDD505-2E9C-101B-9397-08002B2CF9AE}" pid="4" name="MSIP_Label_7b94a7b8-f06c-4dfe-bdcc-9b548fd58c31_Method">
    <vt:lpwstr>Privileged</vt:lpwstr>
  </property>
  <property fmtid="{D5CDD505-2E9C-101B-9397-08002B2CF9AE}" pid="5" name="MSIP_Label_7b94a7b8-f06c-4dfe-bdcc-9b548fd58c31_Name">
    <vt:lpwstr>7b94a7b8-f06c-4dfe-bdcc-9b548fd58c31</vt:lpwstr>
  </property>
  <property fmtid="{D5CDD505-2E9C-101B-9397-08002B2CF9AE}" pid="6" name="MSIP_Label_7b94a7b8-f06c-4dfe-bdcc-9b548fd58c31_SiteId">
    <vt:lpwstr>9ce70869-60db-44fd-abe8-d2767077fc8f</vt:lpwstr>
  </property>
  <property fmtid="{D5CDD505-2E9C-101B-9397-08002B2CF9AE}" pid="7" name="MSIP_Label_7b94a7b8-f06c-4dfe-bdcc-9b548fd58c31_ActionId">
    <vt:lpwstr>cf59d3d7-8a64-42fd-89e8-263a25129e09</vt:lpwstr>
  </property>
  <property fmtid="{D5CDD505-2E9C-101B-9397-08002B2CF9AE}" pid="8" name="MSIP_Label_7b94a7b8-f06c-4dfe-bdcc-9b548fd58c31_ContentBits">
    <vt:lpwstr>0</vt:lpwstr>
  </property>
  <property fmtid="{D5CDD505-2E9C-101B-9397-08002B2CF9AE}" pid="9" name="ContentTypeId">
    <vt:lpwstr>0x010100BB263BB87ED693489DF545C68D111AB5</vt:lpwstr>
  </property>
  <property fmtid="{D5CDD505-2E9C-101B-9397-08002B2CF9AE}" pid="10" name="MediaServiceImageTags">
    <vt:lpwstr/>
  </property>
</Properties>
</file>